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0" r:id="rId4"/>
    <p:sldId id="290" r:id="rId5"/>
    <p:sldId id="291" r:id="rId6"/>
    <p:sldId id="266" r:id="rId7"/>
    <p:sldId id="287" r:id="rId8"/>
    <p:sldId id="288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8" autoAdjust="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9AE8-2342-B044-83CA-D63416294890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E9218-14F1-7544-B16A-B9918FE63B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9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3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86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9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291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5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4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90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84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89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6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2B3CE-EAAB-48E5-860E-5AD91611E71B}" type="datetimeFigureOut">
              <a:rPr lang="en-GB" smtClean="0"/>
              <a:t>25/04/2020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27047-04B9-47D1-9658-B054B10F66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9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031" y="1161249"/>
            <a:ext cx="8223680" cy="1478944"/>
          </a:xfrm>
        </p:spPr>
        <p:txBody>
          <a:bodyPr anchor="ctr" anchorCtr="0">
            <a:noAutofit/>
          </a:bodyPr>
          <a:lstStyle/>
          <a:p>
            <a:r>
              <a:rPr lang="en-GB" sz="4400" b="1" dirty="0" smtClean="0">
                <a:latin typeface="Helvetica"/>
                <a:cs typeface="Helvetica"/>
              </a:rPr>
              <a:t>CMT05210: INTERNAL MEDICINE</a:t>
            </a:r>
            <a:endParaRPr lang="en-GB" sz="4400" b="1" dirty="0"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4355" y="5640238"/>
            <a:ext cx="6858000" cy="542676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prstClr val="black"/>
                </a:solidFill>
                <a:latin typeface="Helvetica"/>
                <a:cs typeface="Helvetica"/>
              </a:rPr>
              <a:t>Session 7: Hypoglycaemia</a:t>
            </a:r>
            <a:endParaRPr lang="en-GB" sz="40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738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07" y="-19534"/>
            <a:ext cx="8850923" cy="488461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latin typeface="Helvetica"/>
                <a:cs typeface="Helvetica"/>
              </a:rPr>
              <a:t>References</a:t>
            </a:r>
            <a:endParaRPr lang="en-GB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5229"/>
            <a:ext cx="9144000" cy="5881077"/>
          </a:xfrm>
        </p:spPr>
        <p:txBody>
          <a:bodyPr>
            <a:noAutofit/>
          </a:bodyPr>
          <a:lstStyle/>
          <a:p>
            <a:pPr marL="269875" indent="-269875"/>
            <a:r>
              <a:rPr lang="en-GB" dirty="0">
                <a:latin typeface="Helvetica"/>
                <a:cs typeface="Helvetica"/>
              </a:rPr>
              <a:t>Davidson, S, (2014) - Principles and Practice of Medicine, 22nd Edition, Churchill Livingstone. </a:t>
            </a:r>
          </a:p>
          <a:p>
            <a:pPr marL="269875" indent="-269875"/>
            <a:r>
              <a:rPr lang="en-GB" dirty="0" err="1" smtClean="0">
                <a:latin typeface="Helvetica"/>
                <a:cs typeface="Helvetica"/>
              </a:rPr>
              <a:t>Longmore</a:t>
            </a:r>
            <a:r>
              <a:rPr lang="en-GB" dirty="0">
                <a:latin typeface="Helvetica"/>
                <a:cs typeface="Helvetica"/>
              </a:rPr>
              <a:t>, M, et al, (1999), Oxford Handbook of Clinical Medicine, 6th Edition, Oxford </a:t>
            </a:r>
          </a:p>
          <a:p>
            <a:pPr marL="269875" indent="-269875"/>
            <a:r>
              <a:rPr lang="en-GB" dirty="0">
                <a:latin typeface="Helvetica"/>
                <a:cs typeface="Helvetica"/>
              </a:rPr>
              <a:t>Swash, M., &amp; Glynn, M. (2007).  Hutchinson’s Clinical Methods: An Integrated Approach to Clinical Practice: 22nd Edition. Philadelphia, PA:  Saunders Elsevier</a:t>
            </a:r>
          </a:p>
          <a:p>
            <a:pPr marL="269875" indent="-269875"/>
            <a:r>
              <a:rPr lang="en-GB" dirty="0" err="1">
                <a:latin typeface="Helvetica"/>
                <a:cs typeface="Helvetica"/>
              </a:rPr>
              <a:t>Trouse</a:t>
            </a:r>
            <a:r>
              <a:rPr lang="en-GB" dirty="0">
                <a:latin typeface="Helvetica"/>
                <a:cs typeface="Helvetica"/>
              </a:rPr>
              <a:t>, (2000) Short textbook of Medicine University Press</a:t>
            </a:r>
          </a:p>
          <a:p>
            <a:pPr marL="269875" indent="-269875"/>
            <a:r>
              <a:rPr lang="en-GB" dirty="0" smtClean="0">
                <a:latin typeface="Helvetica"/>
                <a:cs typeface="Helvetica"/>
              </a:rPr>
              <a:t>MoHCDGEC Standard treatment guidelines &amp; national essential medicines list </a:t>
            </a:r>
            <a:r>
              <a:rPr lang="en-GB" dirty="0" err="1" smtClean="0">
                <a:latin typeface="Helvetica"/>
                <a:cs typeface="Helvetica"/>
              </a:rPr>
              <a:t>tanzania</a:t>
            </a:r>
            <a:r>
              <a:rPr lang="en-GB" dirty="0" smtClean="0">
                <a:latin typeface="Helvetica"/>
                <a:cs typeface="Helvetica"/>
              </a:rPr>
              <a:t> mainland 2017</a:t>
            </a:r>
          </a:p>
          <a:p>
            <a:pPr marL="269875" indent="-269875"/>
            <a:r>
              <a:rPr lang="en-GB" dirty="0">
                <a:latin typeface="Helvetica"/>
                <a:cs typeface="Helvetica"/>
              </a:rPr>
              <a:t>MoHCDGEC</a:t>
            </a:r>
            <a:r>
              <a:rPr lang="en-GB" dirty="0" smtClean="0">
                <a:latin typeface="Helvetica"/>
                <a:cs typeface="Helvetica"/>
              </a:rPr>
              <a:t>/ </a:t>
            </a:r>
            <a:r>
              <a:rPr lang="en-GB" dirty="0">
                <a:latin typeface="Helvetica"/>
                <a:cs typeface="Helvetica"/>
              </a:rPr>
              <a:t>NACTE (</a:t>
            </a:r>
            <a:r>
              <a:rPr lang="en-GB" dirty="0" smtClean="0">
                <a:latin typeface="Helvetica"/>
                <a:cs typeface="Helvetica"/>
              </a:rPr>
              <a:t>2016)</a:t>
            </a:r>
            <a:r>
              <a:rPr lang="en-GB" dirty="0">
                <a:latin typeface="Helvetica"/>
                <a:cs typeface="Helvetica"/>
              </a:rPr>
              <a:t>. </a:t>
            </a:r>
            <a:r>
              <a:rPr lang="en-GB" dirty="0" smtClean="0">
                <a:latin typeface="Helvetica"/>
                <a:cs typeface="Helvetica"/>
              </a:rPr>
              <a:t>Curriculum </a:t>
            </a:r>
            <a:r>
              <a:rPr lang="en-GB" dirty="0">
                <a:latin typeface="Helvetica"/>
                <a:cs typeface="Helvetica"/>
              </a:rPr>
              <a:t>for Technician Certificate (NTA Level 5) Curriculum, Dodoma.</a:t>
            </a:r>
          </a:p>
        </p:txBody>
      </p:sp>
    </p:spTree>
    <p:extLst>
      <p:ext uri="{BB962C8B-B14F-4D97-AF65-F5344CB8AC3E}">
        <p14:creationId xmlns:p14="http://schemas.microsoft.com/office/powerpoint/2010/main" val="41895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54" y="109756"/>
            <a:ext cx="8622718" cy="765573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latin typeface="Helvetica"/>
                <a:cs typeface="Helvetica"/>
              </a:rPr>
              <a:t>Learning objectives </a:t>
            </a:r>
            <a:endParaRPr lang="en-US" sz="6600" dirty="0">
              <a:effectLst/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84" y="972152"/>
            <a:ext cx="9144000" cy="53938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Helvetica"/>
                <a:cs typeface="Helvetica"/>
              </a:rPr>
              <a:t>At the end of this session each participant should be able to;</a:t>
            </a:r>
            <a:endParaRPr lang="en-GB" sz="3200" dirty="0">
              <a:latin typeface="Helvetica"/>
              <a:cs typeface="Helvetica"/>
            </a:endParaRPr>
          </a:p>
          <a:p>
            <a:r>
              <a:rPr lang="en-GB" sz="3200" dirty="0">
                <a:latin typeface="Helvetica"/>
                <a:cs typeface="Helvetica"/>
              </a:rPr>
              <a:t>Define </a:t>
            </a:r>
            <a:r>
              <a:rPr lang="en-GB" sz="3200" dirty="0" smtClean="0">
                <a:latin typeface="Helvetica"/>
                <a:cs typeface="Helvetica"/>
              </a:rPr>
              <a:t>hypoglycaemia</a:t>
            </a:r>
            <a:endParaRPr lang="en-GB" sz="3200" dirty="0">
              <a:latin typeface="Helvetica"/>
              <a:cs typeface="Helvetica"/>
            </a:endParaRPr>
          </a:p>
          <a:p>
            <a:r>
              <a:rPr lang="en-GB" sz="3200" dirty="0" smtClean="0">
                <a:latin typeface="Helvetica"/>
                <a:cs typeface="Helvetica"/>
              </a:rPr>
              <a:t>Describe pathogenesis of </a:t>
            </a:r>
            <a:r>
              <a:rPr lang="en-GB" sz="3200" dirty="0">
                <a:latin typeface="Helvetica"/>
                <a:cs typeface="Helvetica"/>
              </a:rPr>
              <a:t> </a:t>
            </a:r>
            <a:r>
              <a:rPr lang="en-GB" sz="3200" dirty="0" smtClean="0">
                <a:latin typeface="Helvetica"/>
                <a:cs typeface="Helvetica"/>
              </a:rPr>
              <a:t>hypoglycaemia</a:t>
            </a:r>
          </a:p>
          <a:p>
            <a:r>
              <a:rPr lang="en-GB" sz="3200" dirty="0" smtClean="0">
                <a:latin typeface="Helvetica"/>
                <a:cs typeface="Helvetica"/>
              </a:rPr>
              <a:t>Explain clinical features </a:t>
            </a:r>
            <a:r>
              <a:rPr lang="en-GB" sz="3200" dirty="0">
                <a:latin typeface="Helvetica"/>
                <a:cs typeface="Helvetica"/>
              </a:rPr>
              <a:t>of  </a:t>
            </a:r>
            <a:r>
              <a:rPr lang="en-GB" sz="3200" dirty="0" smtClean="0">
                <a:latin typeface="Helvetica"/>
                <a:cs typeface="Helvetica"/>
              </a:rPr>
              <a:t>hypoglycaemia</a:t>
            </a:r>
          </a:p>
          <a:p>
            <a:r>
              <a:rPr lang="en-GB" sz="3200" dirty="0" smtClean="0">
                <a:latin typeface="Helvetica"/>
                <a:cs typeface="Helvetica"/>
              </a:rPr>
              <a:t>Explain complications of </a:t>
            </a:r>
            <a:r>
              <a:rPr lang="en-GB" sz="3200" dirty="0">
                <a:latin typeface="Helvetica"/>
                <a:cs typeface="Helvetica"/>
              </a:rPr>
              <a:t> hypoglycaemia</a:t>
            </a:r>
          </a:p>
          <a:p>
            <a:r>
              <a:rPr lang="en-GB" sz="3200" dirty="0" smtClean="0">
                <a:latin typeface="Helvetica"/>
                <a:cs typeface="Helvetica"/>
              </a:rPr>
              <a:t>Describe management </a:t>
            </a:r>
            <a:r>
              <a:rPr lang="en-GB" sz="3200" dirty="0">
                <a:latin typeface="Helvetica"/>
                <a:cs typeface="Helvetica"/>
              </a:rPr>
              <a:t> hypoglycaemia</a:t>
            </a:r>
          </a:p>
          <a:p>
            <a:r>
              <a:rPr lang="en-GB" sz="3200" dirty="0" smtClean="0">
                <a:latin typeface="Helvetica"/>
                <a:cs typeface="Helvetica"/>
              </a:rPr>
              <a:t>Provide measures to prevent and control of </a:t>
            </a:r>
            <a:r>
              <a:rPr lang="en-GB" sz="3200" dirty="0">
                <a:latin typeface="Helvetica"/>
                <a:cs typeface="Helvetica"/>
              </a:rPr>
              <a:t> hypoglycaemia</a:t>
            </a:r>
          </a:p>
        </p:txBody>
      </p:sp>
    </p:spTree>
    <p:extLst>
      <p:ext uri="{BB962C8B-B14F-4D97-AF65-F5344CB8AC3E}">
        <p14:creationId xmlns:p14="http://schemas.microsoft.com/office/powerpoint/2010/main" val="43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457200" y="-112130"/>
            <a:ext cx="8229600" cy="1143000"/>
          </a:xfrm>
        </p:spPr>
        <p:txBody>
          <a:bodyPr/>
          <a:lstStyle/>
          <a:p>
            <a:pPr algn="ctr"/>
            <a:r>
              <a:rPr lang="en-GB" sz="5400" b="1" dirty="0">
                <a:latin typeface="Helvetica"/>
                <a:cs typeface="Helvetica"/>
              </a:rPr>
              <a:t> </a:t>
            </a:r>
            <a:r>
              <a:rPr lang="en-GB" sz="5400" b="1" dirty="0" smtClean="0">
                <a:latin typeface="Helvetica"/>
                <a:cs typeface="Helvetica"/>
              </a:rPr>
              <a:t>Hypoglycaemia</a:t>
            </a:r>
            <a:endParaRPr lang="en-GB" sz="54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792092"/>
            <a:ext cx="9158288" cy="6299200"/>
          </a:xfrm>
        </p:spPr>
        <p:txBody>
          <a:bodyPr rtlCol="0">
            <a:noAutofit/>
          </a:bodyPr>
          <a:lstStyle/>
          <a:p>
            <a:pPr>
              <a:buFont typeface="Arial"/>
              <a:buChar char="•"/>
              <a:defRPr/>
            </a:pPr>
            <a:r>
              <a:rPr lang="en-US" b="1" dirty="0" smtClean="0">
                <a:latin typeface="Helvetica"/>
                <a:cs typeface="Helvetica"/>
              </a:rPr>
              <a:t>Hypoglycemia </a:t>
            </a:r>
            <a:r>
              <a:rPr lang="en-US" dirty="0">
                <a:latin typeface="Helvetica"/>
                <a:cs typeface="Helvetica"/>
              </a:rPr>
              <a:t>also known as low blood sugar, is a fall in blood sugar to levels </a:t>
            </a:r>
            <a:r>
              <a:rPr lang="en-US" dirty="0" smtClean="0">
                <a:latin typeface="Helvetica"/>
                <a:cs typeface="Helvetica"/>
              </a:rPr>
              <a:t>below</a:t>
            </a:r>
            <a:r>
              <a:rPr lang="mr-IN" dirty="0" smtClean="0">
                <a:latin typeface="Helvetica"/>
                <a:cs typeface="Helvetica"/>
              </a:rPr>
              <a:t> </a:t>
            </a:r>
            <a:r>
              <a:rPr lang="mr-IN" dirty="0">
                <a:latin typeface="Helvetica"/>
                <a:cs typeface="Helvetica"/>
              </a:rPr>
              <a:t>2.5mmol/L (45mg/dl</a:t>
            </a:r>
            <a:r>
              <a:rPr lang="mr-IN" dirty="0" smtClean="0">
                <a:latin typeface="Helvetica"/>
                <a:cs typeface="Helvetica"/>
              </a:rPr>
              <a:t>)</a:t>
            </a:r>
            <a:r>
              <a:rPr lang="en-US" dirty="0">
                <a:latin typeface="Helvetica"/>
                <a:cs typeface="Helvetica"/>
              </a:rPr>
              <a:t> in </a:t>
            </a:r>
            <a:r>
              <a:rPr lang="en-US" dirty="0" smtClean="0">
                <a:latin typeface="Helvetica"/>
                <a:cs typeface="Helvetica"/>
              </a:rPr>
              <a:t>normal nourished person </a:t>
            </a:r>
            <a:r>
              <a:rPr lang="en-US" b="1" dirty="0" smtClean="0">
                <a:latin typeface="Helvetica"/>
                <a:cs typeface="Helvetica"/>
              </a:rPr>
              <a:t>OR</a:t>
            </a:r>
            <a:endParaRPr lang="en-US" b="1" dirty="0">
              <a:latin typeface="Helvetica"/>
              <a:cs typeface="Helvetica"/>
            </a:endParaRP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Helvetica"/>
                <a:cs typeface="Helvetica"/>
              </a:rPr>
              <a:t>Below 3mmol</a:t>
            </a:r>
            <a:r>
              <a:rPr lang="en-US" dirty="0">
                <a:latin typeface="Helvetica"/>
                <a:cs typeface="Helvetica"/>
              </a:rPr>
              <a:t>/L (54mg/dl) </a:t>
            </a:r>
            <a:r>
              <a:rPr lang="en-US" dirty="0" smtClean="0">
                <a:latin typeface="Helvetica"/>
                <a:cs typeface="Helvetica"/>
              </a:rPr>
              <a:t>in malnourished.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latin typeface="Helvetica"/>
                <a:cs typeface="Helvetica"/>
              </a:rPr>
              <a:t>Common causes are; </a:t>
            </a:r>
          </a:p>
          <a:p>
            <a:pPr lvl="1">
              <a:buFont typeface="Arial"/>
              <a:buChar char="•"/>
              <a:defRPr/>
            </a:pPr>
            <a:r>
              <a:rPr lang="en-US" dirty="0" smtClean="0">
                <a:latin typeface="Helvetica"/>
                <a:cs typeface="Helvetica"/>
              </a:rPr>
              <a:t>starvation</a:t>
            </a:r>
            <a:endParaRPr lang="en-US" dirty="0">
              <a:latin typeface="Helvetica"/>
              <a:cs typeface="Helvetica"/>
            </a:endParaRP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Drug-induced—taking too much insulin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Insulinoma (a pancreatic tumour that make insulin) 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Alcoholism as Ethanol lowers nicotinamide adenine dinucleotide levels thus decreases gluconeogenesis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Postoperative complications after gastric surgery (due to rapid gastric emptying) 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Adrenal insufficiency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Liver failure (Hepatitis, liver cirrhosis and Cancer)</a:t>
            </a:r>
          </a:p>
          <a:p>
            <a:pPr lvl="1">
              <a:buFont typeface="Arial"/>
              <a:buChar char="•"/>
              <a:defRPr/>
            </a:pPr>
            <a:r>
              <a:rPr lang="en-US" dirty="0">
                <a:latin typeface="Helvetica"/>
                <a:cs typeface="Helvetica"/>
              </a:rPr>
              <a:t>Critical illness (Infections and Immune reactions</a:t>
            </a:r>
            <a:endParaRPr lang="en-US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905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457200" y="-179862"/>
            <a:ext cx="8229600" cy="1143000"/>
          </a:xfrm>
        </p:spPr>
        <p:txBody>
          <a:bodyPr/>
          <a:lstStyle/>
          <a:p>
            <a:pPr algn="ctr"/>
            <a:r>
              <a:rPr lang="en-GB" sz="5400" b="1" dirty="0">
                <a:latin typeface="Helvetica"/>
                <a:cs typeface="Helvetica"/>
              </a:rPr>
              <a:t> </a:t>
            </a:r>
            <a:r>
              <a:rPr lang="en-GB" sz="5400" b="1" dirty="0" smtClean="0">
                <a:latin typeface="Helvetica"/>
                <a:cs typeface="Helvetica"/>
              </a:rPr>
              <a:t>Pathophysiology</a:t>
            </a:r>
            <a:endParaRPr lang="en-GB" sz="54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724360"/>
            <a:ext cx="9158288" cy="6299200"/>
          </a:xfrm>
        </p:spPr>
        <p:txBody>
          <a:bodyPr rtlCol="0">
            <a:noAutofit/>
          </a:bodyPr>
          <a:lstStyle/>
          <a:p>
            <a:pPr>
              <a:buFont typeface="Arial"/>
              <a:buChar char="•"/>
              <a:defRPr/>
            </a:pPr>
            <a:r>
              <a:rPr lang="en-US" sz="3200" dirty="0" smtClean="0">
                <a:latin typeface="Helvetica"/>
                <a:cs typeface="Helvetica"/>
              </a:rPr>
              <a:t>When </a:t>
            </a:r>
            <a:r>
              <a:rPr lang="en-US" sz="3200" dirty="0">
                <a:latin typeface="Helvetica"/>
                <a:cs typeface="Helvetica"/>
              </a:rPr>
              <a:t>glucose levels </a:t>
            </a:r>
            <a:r>
              <a:rPr lang="en-US" sz="3200" dirty="0" smtClean="0">
                <a:latin typeface="Helvetica"/>
                <a:cs typeface="Helvetica"/>
              </a:rPr>
              <a:t>becomes low, </a:t>
            </a:r>
            <a:r>
              <a:rPr lang="en-US" sz="3200" dirty="0">
                <a:latin typeface="Helvetica"/>
                <a:cs typeface="Helvetica"/>
              </a:rPr>
              <a:t>insulin levels </a:t>
            </a:r>
            <a:r>
              <a:rPr lang="en-US" sz="3200" dirty="0" smtClean="0">
                <a:latin typeface="Helvetica"/>
                <a:cs typeface="Helvetica"/>
              </a:rPr>
              <a:t>decrease. This </a:t>
            </a:r>
            <a:r>
              <a:rPr lang="en-US" sz="3200" dirty="0">
                <a:latin typeface="Helvetica"/>
                <a:cs typeface="Helvetica"/>
              </a:rPr>
              <a:t>decrease is normally enough to prevent hypoglycemia</a:t>
            </a:r>
            <a:r>
              <a:rPr lang="en-US" sz="3200" dirty="0" smtClean="0">
                <a:latin typeface="Helvetica"/>
                <a:cs typeface="Helvetica"/>
              </a:rPr>
              <a:t>.</a:t>
            </a:r>
          </a:p>
          <a:p>
            <a:pPr>
              <a:buFont typeface="Arial"/>
              <a:buChar char="•"/>
              <a:defRPr/>
            </a:pPr>
            <a:r>
              <a:rPr lang="en-US" sz="3200" dirty="0">
                <a:latin typeface="Helvetica"/>
                <a:cs typeface="Helvetica"/>
              </a:rPr>
              <a:t>As glucose levels decrease further, glucagon levels increase (glucagon is the first line of defense against more severe hypoglycemia). Epinephrine is the next hormone to combat hypoglycemia. Cortisol and other </a:t>
            </a:r>
            <a:r>
              <a:rPr lang="en-US" sz="3200" dirty="0" smtClean="0">
                <a:latin typeface="Helvetica"/>
                <a:cs typeface="Helvetica"/>
              </a:rPr>
              <a:t>catecholamines </a:t>
            </a:r>
            <a:r>
              <a:rPr lang="en-US" sz="3200" dirty="0">
                <a:latin typeface="Helvetica"/>
                <a:cs typeface="Helvetica"/>
              </a:rPr>
              <a:t>also play a role. </a:t>
            </a:r>
            <a:endParaRPr lang="en-US" sz="3200" dirty="0" smtClean="0">
              <a:latin typeface="Helvetica"/>
              <a:cs typeface="Helvetica"/>
            </a:endParaRPr>
          </a:p>
          <a:p>
            <a:pPr>
              <a:buFont typeface="Arial"/>
              <a:buChar char="•"/>
              <a:defRPr/>
            </a:pPr>
            <a:r>
              <a:rPr lang="en-US" sz="3200" dirty="0">
                <a:latin typeface="Helvetica"/>
                <a:cs typeface="Helvetica"/>
              </a:rPr>
              <a:t>As glucose levels </a:t>
            </a:r>
            <a:r>
              <a:rPr lang="en-US" sz="3200" dirty="0" smtClean="0">
                <a:latin typeface="Helvetica"/>
                <a:cs typeface="Helvetica"/>
              </a:rPr>
              <a:t>get very low </a:t>
            </a:r>
            <a:r>
              <a:rPr lang="en-US" sz="3200" b="1" dirty="0" smtClean="0">
                <a:latin typeface="Helvetica"/>
                <a:cs typeface="Helvetica"/>
              </a:rPr>
              <a:t>symptoms</a:t>
            </a:r>
            <a:r>
              <a:rPr lang="en-US" sz="3200" dirty="0" smtClean="0">
                <a:latin typeface="Helvetica"/>
                <a:cs typeface="Helvetica"/>
              </a:rPr>
              <a:t> begin;</a:t>
            </a:r>
          </a:p>
          <a:p>
            <a:pPr lvl="1">
              <a:buFont typeface="Arial"/>
              <a:buChar char="•"/>
              <a:defRPr/>
            </a:pPr>
            <a:r>
              <a:rPr lang="en-US" sz="3200" dirty="0">
                <a:latin typeface="Helvetica"/>
                <a:cs typeface="Helvetica"/>
              </a:rPr>
              <a:t>Confusion, abnormal behavior or both, such as the inability to complete routine </a:t>
            </a:r>
            <a:r>
              <a:rPr lang="en-US" sz="3200" dirty="0" smtClean="0">
                <a:latin typeface="Helvetica"/>
                <a:cs typeface="Helvetica"/>
              </a:rPr>
              <a:t>tasks, Visual </a:t>
            </a:r>
            <a:r>
              <a:rPr lang="en-US" sz="3200" dirty="0">
                <a:latin typeface="Helvetica"/>
                <a:cs typeface="Helvetica"/>
              </a:rPr>
              <a:t>disturbances, such as blurred </a:t>
            </a:r>
            <a:r>
              <a:rPr lang="en-US" sz="3200" dirty="0" smtClean="0">
                <a:latin typeface="Helvetica"/>
                <a:cs typeface="Helvetica"/>
              </a:rPr>
              <a:t>vision, </a:t>
            </a:r>
            <a:r>
              <a:rPr lang="en-US" sz="3200" dirty="0" err="1" smtClean="0">
                <a:latin typeface="Helvetica"/>
                <a:cs typeface="Helvetica"/>
              </a:rPr>
              <a:t>Seizures,Loss</a:t>
            </a:r>
            <a:r>
              <a:rPr lang="en-US" sz="3200" dirty="0" smtClean="0">
                <a:latin typeface="Helvetica"/>
                <a:cs typeface="Helvetica"/>
              </a:rPr>
              <a:t> </a:t>
            </a:r>
            <a:r>
              <a:rPr lang="en-US" sz="3200" dirty="0">
                <a:latin typeface="Helvetica"/>
                <a:cs typeface="Helvetica"/>
              </a:rPr>
              <a:t>of consciousness.</a:t>
            </a:r>
          </a:p>
          <a:p>
            <a:pPr>
              <a:buFont typeface="Arial"/>
              <a:buChar char="•"/>
              <a:defRPr/>
            </a:pPr>
            <a:endParaRPr lang="en-US" sz="32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7495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457200" y="-179862"/>
            <a:ext cx="8229600" cy="1143000"/>
          </a:xfrm>
        </p:spPr>
        <p:txBody>
          <a:bodyPr/>
          <a:lstStyle/>
          <a:p>
            <a:pPr algn="ctr"/>
            <a:r>
              <a:rPr lang="en-GB" sz="5400" b="1" dirty="0" smtClean="0">
                <a:latin typeface="Helvetica"/>
                <a:cs typeface="Helvetica"/>
              </a:rPr>
              <a:t>Clinical features</a:t>
            </a:r>
            <a:endParaRPr lang="en-GB" sz="54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724360"/>
            <a:ext cx="9158288" cy="6299200"/>
          </a:xfrm>
        </p:spPr>
        <p:txBody>
          <a:bodyPr rtlCol="0">
            <a:noAutofit/>
          </a:bodyPr>
          <a:lstStyle/>
          <a:p>
            <a:pPr>
              <a:buFont typeface="Arial"/>
              <a:buChar char="•"/>
              <a:defRPr/>
            </a:pPr>
            <a:r>
              <a:rPr lang="en-US" sz="3600" dirty="0" smtClean="0">
                <a:latin typeface="Helvetica"/>
                <a:cs typeface="Helvetica"/>
              </a:rPr>
              <a:t>Confusion</a:t>
            </a:r>
            <a:r>
              <a:rPr lang="en-US" sz="3600" dirty="0">
                <a:latin typeface="Helvetica"/>
                <a:cs typeface="Helvetica"/>
              </a:rPr>
              <a:t>, abnormal behavior or both, such as the inability to complete routine </a:t>
            </a:r>
            <a:r>
              <a:rPr lang="en-US" sz="3600" dirty="0" smtClean="0">
                <a:latin typeface="Helvetica"/>
                <a:cs typeface="Helvetica"/>
              </a:rPr>
              <a:t>tasks,</a:t>
            </a:r>
            <a:r>
              <a:rPr lang="en-US" sz="3600" dirty="0">
                <a:latin typeface="Helvetica"/>
                <a:cs typeface="Helvetica"/>
              </a:rPr>
              <a:t> anxiety</a:t>
            </a:r>
            <a:r>
              <a:rPr lang="en-US" sz="3600" dirty="0" smtClean="0">
                <a:latin typeface="Helvetica"/>
                <a:cs typeface="Helvetica"/>
              </a:rPr>
              <a:t> Visual </a:t>
            </a:r>
            <a:r>
              <a:rPr lang="en-US" sz="3600" dirty="0">
                <a:latin typeface="Helvetica"/>
                <a:cs typeface="Helvetica"/>
              </a:rPr>
              <a:t>disturbances, </a:t>
            </a:r>
            <a:r>
              <a:rPr lang="en-US" sz="3600" dirty="0" smtClean="0">
                <a:latin typeface="Helvetica"/>
                <a:cs typeface="Helvetica"/>
              </a:rPr>
              <a:t>headache, such </a:t>
            </a:r>
            <a:r>
              <a:rPr lang="en-US" sz="3600" dirty="0">
                <a:latin typeface="Helvetica"/>
                <a:cs typeface="Helvetica"/>
              </a:rPr>
              <a:t>as blurred </a:t>
            </a:r>
            <a:r>
              <a:rPr lang="en-US" sz="3600" dirty="0" smtClean="0">
                <a:latin typeface="Helvetica"/>
                <a:cs typeface="Helvetica"/>
              </a:rPr>
              <a:t>vision, Seizures, sweating</a:t>
            </a:r>
            <a:r>
              <a:rPr lang="en-US" sz="3600" dirty="0">
                <a:latin typeface="Helvetica"/>
                <a:cs typeface="Helvetica"/>
              </a:rPr>
              <a:t>, tremors</a:t>
            </a:r>
            <a:r>
              <a:rPr lang="en-US" sz="3600" dirty="0" smtClean="0">
                <a:latin typeface="Helvetica"/>
                <a:cs typeface="Helvetica"/>
              </a:rPr>
              <a:t>,</a:t>
            </a:r>
            <a:r>
              <a:rPr lang="en-US" sz="3600" dirty="0">
                <a:latin typeface="Helvetica"/>
                <a:cs typeface="Helvetica"/>
              </a:rPr>
              <a:t> weakness, </a:t>
            </a:r>
            <a:r>
              <a:rPr lang="en-US" sz="3600" dirty="0" smtClean="0">
                <a:latin typeface="Helvetica"/>
                <a:cs typeface="Helvetica"/>
              </a:rPr>
              <a:t>drowsiness, </a:t>
            </a:r>
            <a:r>
              <a:rPr lang="en-US" sz="3600" dirty="0">
                <a:latin typeface="Helvetica"/>
                <a:cs typeface="Helvetica"/>
              </a:rPr>
              <a:t>increased BP and </a:t>
            </a:r>
            <a:r>
              <a:rPr lang="en-US" sz="3600" dirty="0" err="1" smtClean="0">
                <a:latin typeface="Helvetica"/>
                <a:cs typeface="Helvetica"/>
              </a:rPr>
              <a:t>pulse,Loss</a:t>
            </a:r>
            <a:r>
              <a:rPr lang="en-US" sz="3600" dirty="0" smtClean="0">
                <a:latin typeface="Helvetica"/>
                <a:cs typeface="Helvetica"/>
              </a:rPr>
              <a:t> </a:t>
            </a:r>
            <a:r>
              <a:rPr lang="en-US" sz="3600" dirty="0">
                <a:latin typeface="Helvetica"/>
                <a:cs typeface="Helvetica"/>
              </a:rPr>
              <a:t>of consciousness</a:t>
            </a:r>
            <a:r>
              <a:rPr lang="en-US" sz="3600" dirty="0" smtClean="0">
                <a:latin typeface="Helvetica"/>
                <a:cs typeface="Helvetica"/>
              </a:rPr>
              <a:t>.</a:t>
            </a:r>
          </a:p>
          <a:p>
            <a:pPr>
              <a:buFont typeface="Arial"/>
              <a:buChar char="•"/>
              <a:defRPr/>
            </a:pPr>
            <a:endParaRPr lang="en-US" sz="32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184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52843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 smtClean="0">
                <a:latin typeface="Helvetica"/>
                <a:cs typeface="Helvetica"/>
              </a:rPr>
              <a:t>Investigations</a:t>
            </a:r>
            <a:endParaRPr lang="en-GB" sz="48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3" y="812797"/>
            <a:ext cx="8792307" cy="60191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Helvetica"/>
                <a:cs typeface="Helvetica"/>
              </a:rPr>
              <a:t>These </a:t>
            </a:r>
            <a:r>
              <a:rPr lang="en-US" dirty="0">
                <a:latin typeface="Helvetica"/>
                <a:cs typeface="Helvetica"/>
              </a:rPr>
              <a:t>should be </a:t>
            </a:r>
            <a:r>
              <a:rPr lang="en-US" dirty="0" smtClean="0">
                <a:latin typeface="Helvetica"/>
                <a:cs typeface="Helvetica"/>
              </a:rPr>
              <a:t>done</a:t>
            </a:r>
            <a:endParaRPr lang="en-US" dirty="0">
              <a:latin typeface="Helvetica"/>
              <a:cs typeface="Helvetica"/>
            </a:endParaRPr>
          </a:p>
          <a:p>
            <a:pPr marL="266700" indent="-266700"/>
            <a:r>
              <a:rPr lang="en-US" dirty="0">
                <a:latin typeface="Helvetica"/>
                <a:cs typeface="Helvetica"/>
              </a:rPr>
              <a:t>Random blood glucose</a:t>
            </a:r>
          </a:p>
          <a:p>
            <a:pPr marL="266700" indent="-266700"/>
            <a:r>
              <a:rPr lang="en-US" dirty="0">
                <a:latin typeface="Helvetica"/>
                <a:cs typeface="Helvetica"/>
              </a:rPr>
              <a:t>Urine dipstick,</a:t>
            </a:r>
          </a:p>
          <a:p>
            <a:pPr marL="266700" indent="-266700"/>
            <a:r>
              <a:rPr lang="en-US" dirty="0" smtClean="0">
                <a:latin typeface="Helvetica"/>
                <a:cs typeface="Helvetica"/>
              </a:rPr>
              <a:t>Arterial Blood gases,</a:t>
            </a:r>
            <a:endParaRPr lang="en-US" dirty="0">
              <a:latin typeface="Helvetica"/>
              <a:cs typeface="Helvetica"/>
            </a:endParaRPr>
          </a:p>
          <a:p>
            <a:pPr marL="266700" indent="-266700"/>
            <a:r>
              <a:rPr lang="en-US" dirty="0" smtClean="0">
                <a:latin typeface="Helvetica"/>
                <a:cs typeface="Helvetica"/>
              </a:rPr>
              <a:t>Serum electrolyte panel (sodium </a:t>
            </a:r>
            <a:r>
              <a:rPr lang="en-US" dirty="0">
                <a:latin typeface="Helvetica"/>
                <a:cs typeface="Helvetica"/>
              </a:rPr>
              <a:t>&amp; </a:t>
            </a:r>
            <a:r>
              <a:rPr lang="en-US" dirty="0" smtClean="0">
                <a:latin typeface="Helvetica"/>
                <a:cs typeface="Helvetica"/>
              </a:rPr>
              <a:t>potassium)</a:t>
            </a: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dirty="0" smtClean="0">
                <a:latin typeface="Helvetica"/>
                <a:cs typeface="Helvetica"/>
              </a:rPr>
              <a:t>Also do the following investigations as they deem necessary</a:t>
            </a:r>
          </a:p>
          <a:p>
            <a:pPr marL="355600" indent="-355600"/>
            <a:r>
              <a:rPr lang="en-US" dirty="0" smtClean="0">
                <a:latin typeface="Helvetica"/>
                <a:cs typeface="Helvetica"/>
              </a:rPr>
              <a:t>Blood culture and sensitivity</a:t>
            </a:r>
          </a:p>
          <a:p>
            <a:pPr marL="355600" indent="-355600"/>
            <a:r>
              <a:rPr lang="en-US" dirty="0" smtClean="0">
                <a:latin typeface="Helvetica"/>
                <a:cs typeface="Helvetica"/>
              </a:rPr>
              <a:t>MRDT / BS for Malaria</a:t>
            </a:r>
          </a:p>
          <a:p>
            <a:pPr marL="355600" indent="-355600"/>
            <a:r>
              <a:rPr lang="en-US" dirty="0" smtClean="0">
                <a:latin typeface="Helvetica"/>
                <a:cs typeface="Helvetica"/>
              </a:rPr>
              <a:t>BUN </a:t>
            </a:r>
            <a:r>
              <a:rPr lang="mr-IN" dirty="0" smtClean="0">
                <a:latin typeface="Helvetica"/>
                <a:cs typeface="Helvetica"/>
              </a:rPr>
              <a:t>–</a:t>
            </a:r>
            <a:r>
              <a:rPr lang="en-US" dirty="0" smtClean="0">
                <a:latin typeface="Helvetica"/>
                <a:cs typeface="Helvetica"/>
              </a:rPr>
              <a:t> Blood urea nitrogen</a:t>
            </a:r>
            <a:endParaRPr lang="en-US" dirty="0">
              <a:latin typeface="Helvetica"/>
              <a:cs typeface="Helvetica"/>
            </a:endParaRPr>
          </a:p>
          <a:p>
            <a:pPr marL="355600" indent="-355600"/>
            <a:r>
              <a:rPr lang="en-US" dirty="0" smtClean="0">
                <a:latin typeface="Helvetica"/>
                <a:cs typeface="Helvetica"/>
              </a:rPr>
              <a:t>Urinalysis</a:t>
            </a:r>
            <a:endParaRPr lang="en-US" dirty="0">
              <a:latin typeface="Helvetica"/>
              <a:cs typeface="Helvetica"/>
            </a:endParaRPr>
          </a:p>
          <a:p>
            <a:pPr marL="355600" indent="-355600"/>
            <a:r>
              <a:rPr lang="en-US" dirty="0">
                <a:latin typeface="Helvetica"/>
                <a:cs typeface="Helvetica"/>
              </a:rPr>
              <a:t>Full blood </a:t>
            </a:r>
            <a:r>
              <a:rPr lang="en-US" dirty="0" smtClean="0">
                <a:latin typeface="Helvetica"/>
                <a:cs typeface="Helvetica"/>
              </a:rPr>
              <a:t>picture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412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52843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 smtClean="0">
                <a:latin typeface="Helvetica"/>
                <a:cs typeface="Helvetica"/>
              </a:rPr>
              <a:t>Management</a:t>
            </a:r>
            <a:endParaRPr lang="en-GB" sz="48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3" y="898769"/>
            <a:ext cx="8792307" cy="576384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Helvetica"/>
                <a:cs typeface="Helvetica"/>
              </a:rPr>
              <a:t>Management Principles;</a:t>
            </a:r>
            <a:endParaRPr lang="en-US" sz="3200" dirty="0">
              <a:latin typeface="Helvetica"/>
              <a:cs typeface="Helvetic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Helvetica"/>
                <a:cs typeface="Helvetica"/>
              </a:rPr>
              <a:t>• admission in high dependency area of </a:t>
            </a:r>
            <a:r>
              <a:rPr lang="en-US" sz="3200" dirty="0" smtClean="0">
                <a:latin typeface="Helvetica"/>
                <a:cs typeface="Helvetica"/>
              </a:rPr>
              <a:t>Medical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Helvetica"/>
                <a:cs typeface="Helvetica"/>
              </a:rPr>
              <a:t> </a:t>
            </a:r>
            <a:r>
              <a:rPr lang="en-US" sz="3200" dirty="0" smtClean="0">
                <a:latin typeface="Helvetica"/>
                <a:cs typeface="Helvetica"/>
              </a:rPr>
              <a:t>   ward </a:t>
            </a:r>
            <a:r>
              <a:rPr lang="en-US" sz="3200" dirty="0">
                <a:latin typeface="Helvetica"/>
                <a:cs typeface="Helvetica"/>
              </a:rPr>
              <a:t>or ICU.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latin typeface="Helvetica"/>
                <a:cs typeface="Helvetica"/>
              </a:rPr>
              <a:t>• </a:t>
            </a:r>
            <a:r>
              <a:rPr lang="en-US" sz="3200" dirty="0" smtClean="0">
                <a:latin typeface="Helvetica"/>
                <a:cs typeface="Helvetica"/>
              </a:rPr>
              <a:t>Correction </a:t>
            </a:r>
            <a:r>
              <a:rPr lang="en-US" sz="3200" dirty="0">
                <a:latin typeface="Helvetica"/>
                <a:cs typeface="Helvetica"/>
              </a:rPr>
              <a:t>of </a:t>
            </a:r>
            <a:r>
              <a:rPr lang="en-US" sz="3200" dirty="0" smtClean="0">
                <a:latin typeface="Helvetica"/>
                <a:cs typeface="Helvetica"/>
              </a:rPr>
              <a:t>hypoglycemia </a:t>
            </a:r>
            <a:r>
              <a:rPr lang="en-US" sz="3200" dirty="0">
                <a:latin typeface="Helvetica"/>
                <a:cs typeface="Helvetica"/>
              </a:rPr>
              <a:t>with </a:t>
            </a:r>
            <a:r>
              <a:rPr lang="en-US" sz="3200" dirty="0" smtClean="0">
                <a:latin typeface="Helvetica"/>
                <a:cs typeface="Helvetica"/>
              </a:rPr>
              <a:t>glucose</a:t>
            </a:r>
            <a:endParaRPr lang="en-US" sz="3200" dirty="0">
              <a:latin typeface="Helvetica"/>
              <a:cs typeface="Helvetic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Helvetica"/>
                <a:cs typeface="Helvetica"/>
              </a:rPr>
              <a:t>• </a:t>
            </a:r>
            <a:r>
              <a:rPr lang="en-US" sz="3200" dirty="0">
                <a:latin typeface="Helvetica"/>
                <a:cs typeface="Helvetica"/>
              </a:rPr>
              <a:t>Treatment of </a:t>
            </a:r>
            <a:r>
              <a:rPr lang="en-US" sz="3200" dirty="0" smtClean="0">
                <a:latin typeface="Helvetica"/>
                <a:cs typeface="Helvetica"/>
              </a:rPr>
              <a:t>causative factors, </a:t>
            </a:r>
            <a:r>
              <a:rPr lang="en-US" sz="3200" dirty="0">
                <a:latin typeface="Helvetica"/>
                <a:cs typeface="Helvetica"/>
              </a:rPr>
              <a:t>if present</a:t>
            </a:r>
          </a:p>
        </p:txBody>
      </p:sp>
    </p:spTree>
    <p:extLst>
      <p:ext uri="{BB962C8B-B14F-4D97-AF65-F5344CB8AC3E}">
        <p14:creationId xmlns:p14="http://schemas.microsoft.com/office/powerpoint/2010/main" val="25023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5464"/>
            <a:ext cx="7886700" cy="575735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latin typeface="Helvetica"/>
                <a:cs typeface="Helvetica"/>
              </a:rPr>
              <a:t>Correction of </a:t>
            </a:r>
            <a:r>
              <a:rPr lang="en-GB" sz="4000" b="1" dirty="0" err="1" smtClean="0">
                <a:latin typeface="Helvetica"/>
                <a:cs typeface="Helvetica"/>
              </a:rPr>
              <a:t>hyperglycemia</a:t>
            </a:r>
            <a:r>
              <a:rPr lang="en-GB" sz="4000" b="1" dirty="0">
                <a:latin typeface="Helvetica"/>
                <a:cs typeface="Helvetica"/>
              </a:rPr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56" y="678631"/>
            <a:ext cx="8792307" cy="5993101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"/>
                <a:cs typeface="Helvetica"/>
              </a:rPr>
              <a:t>Give Dextrose 10% IV 5ml/Kg as a </a:t>
            </a:r>
            <a:r>
              <a:rPr lang="en-US" dirty="0" smtClean="0">
                <a:latin typeface="Helvetica"/>
                <a:cs typeface="Helvetica"/>
              </a:rPr>
              <a:t>BOLUS</a:t>
            </a:r>
          </a:p>
          <a:p>
            <a:r>
              <a:rPr lang="en-US" dirty="0">
                <a:latin typeface="Helvetica"/>
                <a:cs typeface="Helvetica"/>
              </a:rPr>
              <a:t>Re check the blood glucose level after 30minutes 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if </a:t>
            </a:r>
            <a:r>
              <a:rPr lang="en-US" dirty="0">
                <a:latin typeface="Helvetica"/>
                <a:cs typeface="Helvetica"/>
              </a:rPr>
              <a:t>still low repeat 5ml/kg 10% Dextrose IV</a:t>
            </a:r>
          </a:p>
          <a:p>
            <a:r>
              <a:rPr lang="en-US" dirty="0" smtClean="0">
                <a:latin typeface="Helvetica"/>
                <a:cs typeface="Helvetica"/>
              </a:rPr>
              <a:t>Feed </a:t>
            </a:r>
            <a:r>
              <a:rPr lang="en-US" dirty="0">
                <a:latin typeface="Helvetica"/>
                <a:cs typeface="Helvetica"/>
              </a:rPr>
              <a:t>the </a:t>
            </a:r>
            <a:r>
              <a:rPr lang="en-US" dirty="0" smtClean="0">
                <a:latin typeface="Helvetica"/>
                <a:cs typeface="Helvetica"/>
              </a:rPr>
              <a:t>patient </a:t>
            </a:r>
            <a:r>
              <a:rPr lang="en-US" dirty="0">
                <a:latin typeface="Helvetica"/>
                <a:cs typeface="Helvetica"/>
              </a:rPr>
              <a:t>as soon as he/she is conscious</a:t>
            </a:r>
          </a:p>
          <a:p>
            <a:r>
              <a:rPr lang="en-US" dirty="0" smtClean="0">
                <a:latin typeface="Helvetica"/>
                <a:cs typeface="Helvetica"/>
              </a:rPr>
              <a:t>If </a:t>
            </a:r>
            <a:r>
              <a:rPr lang="en-US" dirty="0">
                <a:latin typeface="Helvetica"/>
                <a:cs typeface="Helvetica"/>
              </a:rPr>
              <a:t>the child is able to feed without danger of </a:t>
            </a:r>
            <a:r>
              <a:rPr lang="en-US" dirty="0" smtClean="0">
                <a:latin typeface="Helvetica"/>
                <a:cs typeface="Helvetica"/>
              </a:rPr>
              <a:t>aspiration give sugar solution OR 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fluids </a:t>
            </a:r>
            <a:r>
              <a:rPr lang="en-US" dirty="0">
                <a:latin typeface="Helvetica"/>
                <a:cs typeface="Helvetica"/>
              </a:rPr>
              <a:t>containing 5 – 10 % dextrose</a:t>
            </a:r>
            <a:endParaRPr lang="en-US" dirty="0" smtClean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When hypoglycemia resolves, continue with normal feeding.</a:t>
            </a:r>
          </a:p>
          <a:p>
            <a:endParaRPr lang="en-US" dirty="0">
              <a:latin typeface="Helvetica"/>
              <a:cs typeface="Helvetica"/>
            </a:endParaRPr>
          </a:p>
          <a:p>
            <a:r>
              <a:rPr lang="en-US" dirty="0" smtClean="0">
                <a:latin typeface="Helvetica"/>
                <a:cs typeface="Helvetica"/>
              </a:rPr>
              <a:t>NB; it is mandatory to investigate and Treat the causative </a:t>
            </a:r>
            <a:r>
              <a:rPr lang="en-US" dirty="0">
                <a:latin typeface="Helvetica"/>
                <a:cs typeface="Helvetica"/>
              </a:rPr>
              <a:t>factors, if present</a:t>
            </a:r>
          </a:p>
        </p:txBody>
      </p:sp>
    </p:spTree>
    <p:extLst>
      <p:ext uri="{BB962C8B-B14F-4D97-AF65-F5344CB8AC3E}">
        <p14:creationId xmlns:p14="http://schemas.microsoft.com/office/powerpoint/2010/main" val="3608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07" y="156308"/>
            <a:ext cx="8850923" cy="488461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latin typeface="Helvetica"/>
                <a:cs typeface="Helvetica"/>
              </a:rPr>
              <a:t>Evaluation</a:t>
            </a:r>
            <a:endParaRPr lang="en-GB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18" y="625229"/>
            <a:ext cx="8733695" cy="5881077"/>
          </a:xfrm>
        </p:spPr>
        <p:txBody>
          <a:bodyPr>
            <a:normAutofit/>
          </a:bodyPr>
          <a:lstStyle/>
          <a:p>
            <a:pPr marL="269875" indent="-269875"/>
            <a:r>
              <a:rPr lang="en-GB" sz="3600" dirty="0" smtClean="0">
                <a:latin typeface="Helvetica"/>
                <a:cs typeface="Helvetica"/>
              </a:rPr>
              <a:t>Define Diabetic hypoglycaemia</a:t>
            </a:r>
          </a:p>
          <a:p>
            <a:pPr marL="269875" indent="-269875"/>
            <a:r>
              <a:rPr lang="en-GB" sz="3600" dirty="0" smtClean="0">
                <a:latin typeface="Helvetica"/>
                <a:cs typeface="Helvetica"/>
              </a:rPr>
              <a:t>Explain the clinical features hypoglycaemia.</a:t>
            </a:r>
          </a:p>
          <a:p>
            <a:pPr marL="269875" indent="-269875"/>
            <a:r>
              <a:rPr lang="en-GB" sz="3600" dirty="0" smtClean="0">
                <a:latin typeface="Helvetica"/>
                <a:cs typeface="Helvetica"/>
              </a:rPr>
              <a:t>Describe </a:t>
            </a:r>
            <a:r>
              <a:rPr lang="en-GB" sz="3600" dirty="0">
                <a:latin typeface="Helvetica"/>
                <a:cs typeface="Helvetica"/>
              </a:rPr>
              <a:t>the treatment of hypoglycaemia</a:t>
            </a:r>
          </a:p>
          <a:p>
            <a:pPr marL="269875" indent="-269875"/>
            <a:endParaRPr lang="en-GB" sz="3600" dirty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GB" sz="3600" dirty="0" smtClean="0">
                <a:latin typeface="Helvetica"/>
                <a:cs typeface="Helvetica"/>
              </a:rPr>
              <a:t>.</a:t>
            </a:r>
            <a:endParaRPr lang="en-GB" sz="36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47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586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Office Theme</vt:lpstr>
      <vt:lpstr>CMT05210: INTERNAL MEDICINE</vt:lpstr>
      <vt:lpstr>Learning objectives </vt:lpstr>
      <vt:lpstr> Hypoglycaemia</vt:lpstr>
      <vt:lpstr> Pathophysiology</vt:lpstr>
      <vt:lpstr>Clinical features</vt:lpstr>
      <vt:lpstr>Investigations</vt:lpstr>
      <vt:lpstr>Management</vt:lpstr>
      <vt:lpstr>Correction of hyperglycemia.</vt:lpstr>
      <vt:lpstr>Evaluation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Mellitus</dc:title>
  <dc:creator>Tembo Nyati</dc:creator>
  <cp:lastModifiedBy>Pauline</cp:lastModifiedBy>
  <cp:revision>199</cp:revision>
  <dcterms:created xsi:type="dcterms:W3CDTF">2018-04-16T16:10:06Z</dcterms:created>
  <dcterms:modified xsi:type="dcterms:W3CDTF">2020-04-25T07:30:28Z</dcterms:modified>
</cp:coreProperties>
</file>