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2"/>
  </p:notesMasterIdLst>
  <p:handoutMasterIdLst>
    <p:handoutMasterId r:id="rId123"/>
  </p:handoutMasterIdLst>
  <p:sldIdLst>
    <p:sldId id="343" r:id="rId2"/>
    <p:sldId id="344" r:id="rId3"/>
    <p:sldId id="271" r:id="rId4"/>
    <p:sldId id="257" r:id="rId5"/>
    <p:sldId id="281" r:id="rId6"/>
    <p:sldId id="258" r:id="rId7"/>
    <p:sldId id="286" r:id="rId8"/>
    <p:sldId id="372" r:id="rId9"/>
    <p:sldId id="373" r:id="rId10"/>
    <p:sldId id="375" r:id="rId11"/>
    <p:sldId id="374" r:id="rId12"/>
    <p:sldId id="348" r:id="rId13"/>
    <p:sldId id="371" r:id="rId14"/>
    <p:sldId id="272" r:id="rId15"/>
    <p:sldId id="273" r:id="rId16"/>
    <p:sldId id="274" r:id="rId17"/>
    <p:sldId id="275" r:id="rId18"/>
    <p:sldId id="276" r:id="rId19"/>
    <p:sldId id="277" r:id="rId20"/>
    <p:sldId id="278" r:id="rId21"/>
    <p:sldId id="320" r:id="rId22"/>
    <p:sldId id="259" r:id="rId23"/>
    <p:sldId id="260" r:id="rId24"/>
    <p:sldId id="283" r:id="rId25"/>
    <p:sldId id="261" r:id="rId26"/>
    <p:sldId id="264" r:id="rId27"/>
    <p:sldId id="265" r:id="rId28"/>
    <p:sldId id="262" r:id="rId29"/>
    <p:sldId id="266" r:id="rId30"/>
    <p:sldId id="268" r:id="rId31"/>
    <p:sldId id="269" r:id="rId32"/>
    <p:sldId id="363" r:id="rId33"/>
    <p:sldId id="282" r:id="rId34"/>
    <p:sldId id="364" r:id="rId35"/>
    <p:sldId id="270" r:id="rId36"/>
    <p:sldId id="360" r:id="rId37"/>
    <p:sldId id="361" r:id="rId38"/>
    <p:sldId id="280" r:id="rId39"/>
    <p:sldId id="316" r:id="rId40"/>
    <p:sldId id="315" r:id="rId41"/>
    <p:sldId id="365" r:id="rId42"/>
    <p:sldId id="366" r:id="rId43"/>
    <p:sldId id="367" r:id="rId44"/>
    <p:sldId id="368" r:id="rId45"/>
    <p:sldId id="370" r:id="rId46"/>
    <p:sldId id="317" r:id="rId47"/>
    <p:sldId id="352" r:id="rId48"/>
    <p:sldId id="290" r:id="rId49"/>
    <p:sldId id="292" r:id="rId50"/>
    <p:sldId id="293" r:id="rId51"/>
    <p:sldId id="362" r:id="rId52"/>
    <p:sldId id="294" r:id="rId53"/>
    <p:sldId id="356" r:id="rId54"/>
    <p:sldId id="357" r:id="rId55"/>
    <p:sldId id="295" r:id="rId56"/>
    <p:sldId id="325" r:id="rId57"/>
    <p:sldId id="296" r:id="rId58"/>
    <p:sldId id="297" r:id="rId59"/>
    <p:sldId id="326" r:id="rId60"/>
    <p:sldId id="327" r:id="rId61"/>
    <p:sldId id="353" r:id="rId62"/>
    <p:sldId id="354" r:id="rId63"/>
    <p:sldId id="328" r:id="rId64"/>
    <p:sldId id="329" r:id="rId65"/>
    <p:sldId id="330" r:id="rId66"/>
    <p:sldId id="299" r:id="rId67"/>
    <p:sldId id="301" r:id="rId68"/>
    <p:sldId id="302" r:id="rId69"/>
    <p:sldId id="331" r:id="rId70"/>
    <p:sldId id="332" r:id="rId71"/>
    <p:sldId id="333" r:id="rId72"/>
    <p:sldId id="303" r:id="rId73"/>
    <p:sldId id="304" r:id="rId74"/>
    <p:sldId id="305" r:id="rId75"/>
    <p:sldId id="306" r:id="rId76"/>
    <p:sldId id="307" r:id="rId77"/>
    <p:sldId id="308" r:id="rId78"/>
    <p:sldId id="309" r:id="rId79"/>
    <p:sldId id="310" r:id="rId80"/>
    <p:sldId id="311" r:id="rId81"/>
    <p:sldId id="312" r:id="rId82"/>
    <p:sldId id="313" r:id="rId83"/>
    <p:sldId id="314" r:id="rId84"/>
    <p:sldId id="321" r:id="rId85"/>
    <p:sldId id="323" r:id="rId86"/>
    <p:sldId id="324" r:id="rId87"/>
    <p:sldId id="334" r:id="rId88"/>
    <p:sldId id="335" r:id="rId89"/>
    <p:sldId id="336" r:id="rId90"/>
    <p:sldId id="337" r:id="rId91"/>
    <p:sldId id="338" r:id="rId92"/>
    <p:sldId id="322" r:id="rId93"/>
    <p:sldId id="377" r:id="rId94"/>
    <p:sldId id="346" r:id="rId95"/>
    <p:sldId id="347" r:id="rId96"/>
    <p:sldId id="376" r:id="rId97"/>
    <p:sldId id="378" r:id="rId98"/>
    <p:sldId id="358" r:id="rId99"/>
    <p:sldId id="359" r:id="rId100"/>
    <p:sldId id="390" r:id="rId101"/>
    <p:sldId id="391" r:id="rId102"/>
    <p:sldId id="392" r:id="rId103"/>
    <p:sldId id="393" r:id="rId104"/>
    <p:sldId id="394" r:id="rId105"/>
    <p:sldId id="395" r:id="rId106"/>
    <p:sldId id="396" r:id="rId107"/>
    <p:sldId id="397" r:id="rId108"/>
    <p:sldId id="341" r:id="rId109"/>
    <p:sldId id="379" r:id="rId110"/>
    <p:sldId id="340" r:id="rId111"/>
    <p:sldId id="380" r:id="rId112"/>
    <p:sldId id="381" r:id="rId113"/>
    <p:sldId id="382" r:id="rId114"/>
    <p:sldId id="383" r:id="rId115"/>
    <p:sldId id="384" r:id="rId116"/>
    <p:sldId id="385" r:id="rId117"/>
    <p:sldId id="386" r:id="rId118"/>
    <p:sldId id="387" r:id="rId119"/>
    <p:sldId id="388" r:id="rId120"/>
    <p:sldId id="389" r:id="rId1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50" d="100"/>
          <a:sy n="50" d="100"/>
        </p:scale>
        <p:origin x="-1086" y="-51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CAC12A3-1F1F-412B-B48C-A98835321687}" type="datetimeFigureOut">
              <a:rPr lang="en-US" smtClean="0"/>
              <a:pPr/>
              <a:t>4/17/2014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D5810D3-67C7-48FE-A7B7-5ACDF0F8E0E3}"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19B709-B20C-42AD-A7C2-1860349ADDE4}" type="datetimeFigureOut">
              <a:rPr lang="en-US" smtClean="0"/>
              <a:pPr/>
              <a:t>4/17/2014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C401C7-34C9-4B98-8B3A-5BB922D356C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47C9D0-43F7-4D3A-B33B-0930A5068488}" type="slidenum">
              <a:rPr lang="en-US"/>
              <a:pPr/>
              <a:t>51</a:t>
            </a:fld>
            <a:endParaRPr lang="en-US"/>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91DFDCD8-DEA1-4422-8105-FC42CA3ED81F}" type="slidenum">
              <a:rPr lang="en-US" smtClean="0">
                <a:latin typeface="Arial" pitchFamily="34" charset="0"/>
              </a:rPr>
              <a:pPr/>
              <a:t>56</a:t>
            </a:fld>
            <a:endParaRPr lang="en-US" smtClean="0">
              <a:latin typeface="Arial" pitchFamily="34"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32750CD-4090-424F-867E-1EFA32259F5E}" type="datetimeFigureOut">
              <a:rPr lang="en-US" smtClean="0"/>
              <a:pPr/>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852F9F-15BB-490D-94EF-84AD10D2611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2750CD-4090-424F-867E-1EFA32259F5E}" type="datetimeFigureOut">
              <a:rPr lang="en-US" smtClean="0"/>
              <a:pPr/>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852F9F-15BB-490D-94EF-84AD10D2611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2750CD-4090-424F-867E-1EFA32259F5E}" type="datetimeFigureOut">
              <a:rPr lang="en-US" smtClean="0"/>
              <a:pPr/>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852F9F-15BB-490D-94EF-84AD10D2611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2750CD-4090-424F-867E-1EFA32259F5E}" type="datetimeFigureOut">
              <a:rPr lang="en-US" smtClean="0"/>
              <a:pPr/>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852F9F-15BB-490D-94EF-84AD10D2611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2750CD-4090-424F-867E-1EFA32259F5E}" type="datetimeFigureOut">
              <a:rPr lang="en-US" smtClean="0"/>
              <a:pPr/>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852F9F-15BB-490D-94EF-84AD10D2611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32750CD-4090-424F-867E-1EFA32259F5E}" type="datetimeFigureOut">
              <a:rPr lang="en-US" smtClean="0"/>
              <a:pPr/>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852F9F-15BB-490D-94EF-84AD10D2611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2750CD-4090-424F-867E-1EFA32259F5E}" type="datetimeFigureOut">
              <a:rPr lang="en-US" smtClean="0"/>
              <a:pPr/>
              <a:t>4/17/2014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852F9F-15BB-490D-94EF-84AD10D2611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32750CD-4090-424F-867E-1EFA32259F5E}" type="datetimeFigureOut">
              <a:rPr lang="en-US" smtClean="0"/>
              <a:pPr/>
              <a:t>4/17/2014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852F9F-15BB-490D-94EF-84AD10D2611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2750CD-4090-424F-867E-1EFA32259F5E}" type="datetimeFigureOut">
              <a:rPr lang="en-US" smtClean="0"/>
              <a:pPr/>
              <a:t>4/17/2014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852F9F-15BB-490D-94EF-84AD10D2611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2750CD-4090-424F-867E-1EFA32259F5E}" type="datetimeFigureOut">
              <a:rPr lang="en-US" smtClean="0"/>
              <a:pPr/>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852F9F-15BB-490D-94EF-84AD10D2611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2750CD-4090-424F-867E-1EFA32259F5E}" type="datetimeFigureOut">
              <a:rPr lang="en-US" smtClean="0"/>
              <a:pPr/>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852F9F-15BB-490D-94EF-84AD10D2611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2750CD-4090-424F-867E-1EFA32259F5E}" type="datetimeFigureOut">
              <a:rPr lang="en-US" smtClean="0"/>
              <a:pPr/>
              <a:t>4/17/2014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852F9F-15BB-490D-94EF-84AD10D2611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image" Target="../media/image39.wmf"/><Relationship Id="rId7" Type="http://schemas.openxmlformats.org/officeDocument/2006/relationships/image" Target="../media/image43.wmf"/><Relationship Id="rId2" Type="http://schemas.openxmlformats.org/officeDocument/2006/relationships/image" Target="../media/image38.wmf"/><Relationship Id="rId1" Type="http://schemas.openxmlformats.org/officeDocument/2006/relationships/slideLayout" Target="../slideLayouts/slideLayout7.xml"/><Relationship Id="rId6" Type="http://schemas.openxmlformats.org/officeDocument/2006/relationships/image" Target="../media/image42.wmf"/><Relationship Id="rId5" Type="http://schemas.openxmlformats.org/officeDocument/2006/relationships/image" Target="../media/image41.wmf"/><Relationship Id="rId4" Type="http://schemas.openxmlformats.org/officeDocument/2006/relationships/image" Target="../media/image40.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124200"/>
            <a:ext cx="7848600" cy="646331"/>
          </a:xfrm>
          <a:prstGeom prst="rect">
            <a:avLst/>
          </a:prstGeom>
          <a:noFill/>
        </p:spPr>
        <p:txBody>
          <a:bodyPr wrap="square" rtlCol="0">
            <a:spAutoFit/>
          </a:bodyPr>
          <a:lstStyle/>
          <a:p>
            <a:r>
              <a:rPr lang="en-US" sz="3600" b="1" dirty="0" smtClean="0">
                <a:effectLst>
                  <a:outerShdw blurRad="38100" dist="38100" dir="2700000" algn="tl">
                    <a:srgbClr val="000000">
                      <a:alpha val="43137"/>
                    </a:srgbClr>
                  </a:outerShdw>
                </a:effectLst>
              </a:rPr>
              <a:t>KEPEMIMPINAN DAN KEWIRAUSAHAAN</a:t>
            </a:r>
            <a:endParaRPr lang="en-US" sz="3600" b="1" dirty="0">
              <a:effectLst>
                <a:outerShdw blurRad="38100" dist="38100" dir="2700000" algn="tl">
                  <a:srgbClr val="000000">
                    <a:alpha val="43137"/>
                  </a:srgbClr>
                </a:outerShdw>
              </a:effectLst>
            </a:endParaRPr>
          </a:p>
        </p:txBody>
      </p:sp>
      <p:pic>
        <p:nvPicPr>
          <p:cNvPr id="3" name="Picture 9"/>
          <p:cNvPicPr>
            <a:picLocks noChangeAspect="1" noChangeArrowheads="1"/>
          </p:cNvPicPr>
          <p:nvPr/>
        </p:nvPicPr>
        <p:blipFill>
          <a:blip r:embed="rId2"/>
          <a:srcRect/>
          <a:stretch>
            <a:fillRect/>
          </a:stretch>
        </p:blipFill>
        <p:spPr bwMode="auto">
          <a:xfrm>
            <a:off x="3566885" y="533400"/>
            <a:ext cx="2169885" cy="1981200"/>
          </a:xfrm>
          <a:prstGeom prst="rect">
            <a:avLst/>
          </a:prstGeom>
          <a:noFill/>
          <a:ln w="9525">
            <a:noFill/>
            <a:miter lim="800000"/>
            <a:headEnd/>
            <a:tailEnd/>
          </a:ln>
        </p:spPr>
      </p:pic>
      <p:sp>
        <p:nvSpPr>
          <p:cNvPr id="4" name="Rectangle 3"/>
          <p:cNvSpPr/>
          <p:nvPr/>
        </p:nvSpPr>
        <p:spPr>
          <a:xfrm>
            <a:off x="3200400" y="4495800"/>
            <a:ext cx="2804422" cy="369332"/>
          </a:xfrm>
          <a:prstGeom prst="rect">
            <a:avLst/>
          </a:prstGeom>
        </p:spPr>
        <p:txBody>
          <a:bodyPr wrap="none">
            <a:spAutoFit/>
          </a:bodyPr>
          <a:lstStyle/>
          <a:p>
            <a:r>
              <a:rPr lang="en-US" i="1" dirty="0" smtClean="0"/>
              <a:t>Ir. H. </a:t>
            </a:r>
            <a:r>
              <a:rPr lang="en-US" i="1" dirty="0" err="1" smtClean="0"/>
              <a:t>Fauzi</a:t>
            </a:r>
            <a:r>
              <a:rPr lang="en-US" i="1" dirty="0" smtClean="0"/>
              <a:t> </a:t>
            </a:r>
            <a:r>
              <a:rPr lang="en-US" i="1" dirty="0" err="1" smtClean="0"/>
              <a:t>Fachruddin</a:t>
            </a:r>
            <a:r>
              <a:rPr lang="en-US" i="1" dirty="0" smtClean="0"/>
              <a:t>, MM </a:t>
            </a:r>
            <a:endParaRPr lang="en-US"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304800" y="1066800"/>
            <a:ext cx="8229600" cy="4216539"/>
          </a:xfrm>
          <a:prstGeom prst="rect">
            <a:avLst/>
          </a:prstGeom>
          <a:noFill/>
          <a:ln w="9525">
            <a:noFill/>
            <a:miter lim="800000"/>
            <a:headEnd/>
            <a:tailEnd/>
          </a:ln>
          <a:effectLst/>
        </p:spPr>
        <p:txBody>
          <a:bodyPr vert="horz" wrap="square" lIns="1371168"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tabLst/>
            </a:pPr>
            <a:r>
              <a:rPr kumimoji="0" lang="en-US" b="1" i="0" u="none" strike="noStrike" cap="none" normalizeH="0" baseline="0" dirty="0" smtClean="0">
                <a:ln>
                  <a:noFill/>
                </a:ln>
                <a:solidFill>
                  <a:schemeClr val="tx1"/>
                </a:solidFill>
                <a:effectLst/>
                <a:latin typeface="Arial" pitchFamily="34" charset="0"/>
                <a:cs typeface="Arial" pitchFamily="34" charset="0"/>
              </a:rPr>
              <a:t>                 JENIS PENGANGGURAN</a:t>
            </a:r>
          </a:p>
          <a:p>
            <a:pPr marL="0" marR="0" lvl="0" indent="0" defTabSz="914400" rtl="0" eaLnBrk="1" fontAlgn="base" latinLnBrk="0" hangingPunct="1">
              <a:lnSpc>
                <a:spcPct val="100000"/>
              </a:lnSpc>
              <a:spcBef>
                <a:spcPct val="0"/>
              </a:spcBef>
              <a:spcAft>
                <a:spcPct val="0"/>
              </a:spcAft>
              <a:buClrTx/>
              <a:buSzTx/>
              <a:buFontTx/>
              <a:buChar char="•"/>
              <a:tabLst/>
            </a:pPr>
            <a:endParaRPr lang="en-US" sz="800" b="1" dirty="0" smtClean="0">
              <a:latin typeface="Arial"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Char char="•"/>
              <a:tabLst/>
            </a:pPr>
            <a:r>
              <a:rPr kumimoji="0" lang="id-ID" b="1" i="0" u="none" strike="noStrike" cap="none" normalizeH="0" baseline="0" dirty="0" smtClean="0">
                <a:ln>
                  <a:noFill/>
                </a:ln>
                <a:solidFill>
                  <a:schemeClr val="tx1"/>
                </a:solidFill>
                <a:effectLst/>
                <a:latin typeface="Arial" pitchFamily="34" charset="0"/>
                <a:cs typeface="Arial" pitchFamily="34" charset="0"/>
              </a:rPr>
              <a:t>Pengangguran</a:t>
            </a:r>
            <a:r>
              <a:rPr kumimoji="0" lang="en-US" b="1" i="0" u="none" strike="noStrike" cap="none" normalizeH="0" dirty="0" smtClean="0">
                <a:ln>
                  <a:noFill/>
                </a:ln>
                <a:solidFill>
                  <a:schemeClr val="tx1"/>
                </a:solidFill>
                <a:effectLst/>
                <a:latin typeface="Arial" pitchFamily="34" charset="0"/>
                <a:cs typeface="Arial" pitchFamily="34" charset="0"/>
              </a:rPr>
              <a:t> </a:t>
            </a:r>
            <a:r>
              <a:rPr kumimoji="0" lang="id-ID" b="1" i="0" u="none" strike="noStrike" cap="none" normalizeH="0" baseline="0" dirty="0" smtClean="0">
                <a:ln>
                  <a:noFill/>
                </a:ln>
                <a:solidFill>
                  <a:schemeClr val="tx1"/>
                </a:solidFill>
                <a:effectLst/>
                <a:latin typeface="Arial" pitchFamily="34" charset="0"/>
                <a:cs typeface="Arial" pitchFamily="34" charset="0"/>
              </a:rPr>
              <a:t>Terselubung</a:t>
            </a:r>
            <a:r>
              <a:rPr kumimoji="0" lang="id-ID" b="0" i="0" u="none" strike="noStrike" cap="none" normalizeH="0" baseline="0" dirty="0" smtClean="0">
                <a:ln>
                  <a:noFill/>
                </a:ln>
                <a:solidFill>
                  <a:schemeClr val="tx1"/>
                </a:solidFill>
                <a:effectLst/>
                <a:latin typeface="Arial" pitchFamily="34" charset="0"/>
                <a:cs typeface="Arial" pitchFamily="34" charset="0"/>
              </a:rPr>
              <a:t> (</a:t>
            </a:r>
            <a:r>
              <a:rPr kumimoji="0" lang="id-ID" b="0" i="1" u="none" strike="noStrike" cap="none" normalizeH="0" baseline="0" dirty="0" smtClean="0">
                <a:ln>
                  <a:noFill/>
                </a:ln>
                <a:solidFill>
                  <a:schemeClr val="tx1"/>
                </a:solidFill>
                <a:effectLst/>
                <a:latin typeface="Arial" pitchFamily="34" charset="0"/>
                <a:cs typeface="Arial" pitchFamily="34" charset="0"/>
              </a:rPr>
              <a:t>Disguised Unemployment</a:t>
            </a:r>
            <a:r>
              <a:rPr kumimoji="0" lang="id-ID" b="0" i="0" u="none" strike="noStrike" cap="none" normalizeH="0" baseline="0" dirty="0" smtClean="0">
                <a:ln>
                  <a:noFill/>
                </a:ln>
                <a:solidFill>
                  <a:schemeClr val="tx1"/>
                </a:solidFill>
                <a:effectLst/>
                <a:latin typeface="Arial" pitchFamily="34" charset="0"/>
                <a:cs typeface="Arial" pitchFamily="34" charset="0"/>
              </a:rPr>
              <a:t>)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tabLst/>
            </a:pPr>
            <a:r>
              <a:rPr lang="en-US" dirty="0" smtClean="0">
                <a:latin typeface="Arial" pitchFamily="34" charset="0"/>
                <a:cs typeface="Arial" pitchFamily="34" charset="0"/>
              </a:rPr>
              <a:t>  </a:t>
            </a:r>
            <a:r>
              <a:rPr kumimoji="0" lang="id-ID" b="0" i="0" u="none" strike="noStrike" cap="none" normalizeH="0" baseline="0" dirty="0" smtClean="0">
                <a:ln>
                  <a:noFill/>
                </a:ln>
                <a:solidFill>
                  <a:schemeClr val="tx1"/>
                </a:solidFill>
                <a:effectLst/>
                <a:latin typeface="Arial" pitchFamily="34" charset="0"/>
                <a:cs typeface="Arial" pitchFamily="34" charset="0"/>
              </a:rPr>
              <a:t>adalah tenaga kerja yang tidak bekerja secara optimal karena</a:t>
            </a:r>
            <a:r>
              <a:rPr lang="en-US" dirty="0" smtClean="0">
                <a:latin typeface="Arial" pitchFamily="34" charset="0"/>
                <a:cs typeface="Arial" pitchFamily="34" charset="0"/>
              </a:rPr>
              <a:t> </a:t>
            </a:r>
          </a:p>
          <a:p>
            <a:pPr marL="0" marR="0" lvl="0" indent="0" defTabSz="914400" rtl="0" eaLnBrk="1" fontAlgn="base" latinLnBrk="0" hangingPunct="1">
              <a:lnSpc>
                <a:spcPct val="100000"/>
              </a:lnSpc>
              <a:spcBef>
                <a:spcPct val="0"/>
              </a:spcBef>
              <a:spcAft>
                <a:spcPct val="0"/>
              </a:spcAft>
              <a:buClrTx/>
              <a:buSzTx/>
              <a:tabLst/>
            </a:pPr>
            <a:r>
              <a:rPr lang="en-US" dirty="0" smtClean="0">
                <a:latin typeface="Arial" pitchFamily="34" charset="0"/>
                <a:cs typeface="Arial" pitchFamily="34" charset="0"/>
              </a:rPr>
              <a:t>  </a:t>
            </a:r>
            <a:r>
              <a:rPr kumimoji="0" lang="id-ID" b="0" i="0" u="none" strike="noStrike" cap="none" normalizeH="0" baseline="0" dirty="0" smtClean="0">
                <a:ln>
                  <a:noFill/>
                </a:ln>
                <a:solidFill>
                  <a:schemeClr val="tx1"/>
                </a:solidFill>
                <a:effectLst/>
                <a:latin typeface="Arial" pitchFamily="34" charset="0"/>
                <a:cs typeface="Arial" pitchFamily="34" charset="0"/>
              </a:rPr>
              <a:t>suatu alasan tertentu.</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tabLst/>
            </a:pPr>
            <a:endParaRPr kumimoji="0" lang="id-ID"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id-ID" b="1" i="0" u="none" strike="noStrike" cap="none" normalizeH="0" baseline="0" dirty="0" smtClean="0">
                <a:ln>
                  <a:noFill/>
                </a:ln>
                <a:solidFill>
                  <a:schemeClr val="tx1"/>
                </a:solidFill>
                <a:effectLst/>
                <a:latin typeface="Arial" pitchFamily="34" charset="0"/>
                <a:cs typeface="Arial" pitchFamily="34" charset="0"/>
              </a:rPr>
              <a:t>Setengah Menganggur</a:t>
            </a:r>
            <a:r>
              <a:rPr kumimoji="0" lang="id-ID" b="0" i="0" u="none" strike="noStrike" cap="none" normalizeH="0" baseline="0" dirty="0" smtClean="0">
                <a:ln>
                  <a:noFill/>
                </a:ln>
                <a:solidFill>
                  <a:schemeClr val="tx1"/>
                </a:solidFill>
                <a:effectLst/>
                <a:latin typeface="Arial" pitchFamily="34" charset="0"/>
                <a:cs typeface="Arial" pitchFamily="34" charset="0"/>
              </a:rPr>
              <a:t> (</a:t>
            </a:r>
            <a:r>
              <a:rPr kumimoji="0" lang="id-ID" b="0" i="1" u="none" strike="noStrike" cap="none" normalizeH="0" baseline="0" dirty="0" smtClean="0">
                <a:ln>
                  <a:noFill/>
                </a:ln>
                <a:solidFill>
                  <a:schemeClr val="tx1"/>
                </a:solidFill>
                <a:effectLst/>
                <a:latin typeface="Arial" pitchFamily="34" charset="0"/>
                <a:cs typeface="Arial" pitchFamily="34" charset="0"/>
              </a:rPr>
              <a:t>Under Unemployment</a:t>
            </a:r>
            <a:r>
              <a:rPr kumimoji="0" lang="id-ID" b="0" i="0" u="none" strike="noStrike" cap="none" normalizeH="0" baseline="0" dirty="0" smtClean="0">
                <a:ln>
                  <a:noFill/>
                </a:ln>
                <a:solidFill>
                  <a:schemeClr val="tx1"/>
                </a:solidFill>
                <a:effectLst/>
                <a:latin typeface="Arial" pitchFamily="34" charset="0"/>
                <a:cs typeface="Arial" pitchFamily="34" charset="0"/>
              </a:rPr>
              <a:t>) adalah tenaga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lang="en-US" dirty="0" smtClean="0">
                <a:latin typeface="Arial" pitchFamily="34" charset="0"/>
                <a:cs typeface="Arial" pitchFamily="34" charset="0"/>
              </a:rPr>
              <a:t>  </a:t>
            </a:r>
            <a:r>
              <a:rPr kumimoji="0" lang="id-ID" b="0" i="0" u="none" strike="noStrike" cap="none" normalizeH="0" baseline="0" dirty="0" smtClean="0">
                <a:ln>
                  <a:noFill/>
                </a:ln>
                <a:solidFill>
                  <a:schemeClr val="tx1"/>
                </a:solidFill>
                <a:effectLst/>
                <a:latin typeface="Arial" pitchFamily="34" charset="0"/>
                <a:cs typeface="Arial" pitchFamily="34" charset="0"/>
              </a:rPr>
              <a:t>kerja yang tidak bekerja secara optimal karena tidak ada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lang="en-US" dirty="0" smtClean="0">
                <a:latin typeface="Arial" pitchFamily="34" charset="0"/>
                <a:cs typeface="Arial" pitchFamily="34" charset="0"/>
              </a:rPr>
              <a:t>  </a:t>
            </a:r>
            <a:r>
              <a:rPr kumimoji="0" lang="id-ID" b="0" i="0" u="none" strike="noStrike" cap="none" normalizeH="0" baseline="0" dirty="0" smtClean="0">
                <a:ln>
                  <a:noFill/>
                </a:ln>
                <a:solidFill>
                  <a:schemeClr val="tx1"/>
                </a:solidFill>
                <a:effectLst/>
                <a:latin typeface="Arial" pitchFamily="34" charset="0"/>
                <a:cs typeface="Arial" pitchFamily="34" charset="0"/>
              </a:rPr>
              <a:t>lapangan pekerjaan, biasanya tenaga kerja setengah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lang="en-US" dirty="0" smtClean="0">
                <a:latin typeface="Arial" pitchFamily="34" charset="0"/>
                <a:cs typeface="Arial" pitchFamily="34" charset="0"/>
              </a:rPr>
              <a:t>  </a:t>
            </a:r>
            <a:r>
              <a:rPr kumimoji="0" lang="id-ID" b="0" i="0" u="none" strike="noStrike" cap="none" normalizeH="0" baseline="0" dirty="0" smtClean="0">
                <a:ln>
                  <a:noFill/>
                </a:ln>
                <a:solidFill>
                  <a:schemeClr val="tx1"/>
                </a:solidFill>
                <a:effectLst/>
                <a:latin typeface="Arial" pitchFamily="34" charset="0"/>
                <a:cs typeface="Arial" pitchFamily="34" charset="0"/>
              </a:rPr>
              <a:t>menganggur ini merupakan tenaga kerja yang bekerja kurang</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lang="en-US" dirty="0" smtClean="0">
                <a:latin typeface="Arial" pitchFamily="34" charset="0"/>
                <a:cs typeface="Arial" pitchFamily="34" charset="0"/>
              </a:rPr>
              <a:t> </a:t>
            </a:r>
            <a:r>
              <a:rPr kumimoji="0" lang="id-ID" b="0" i="0" u="none" strike="noStrike" cap="none" normalizeH="0" baseline="0" dirty="0" smtClean="0">
                <a:ln>
                  <a:noFill/>
                </a:ln>
                <a:solidFill>
                  <a:schemeClr val="tx1"/>
                </a:solidFill>
                <a:effectLst/>
                <a:latin typeface="Arial" pitchFamily="34" charset="0"/>
                <a:cs typeface="Arial" pitchFamily="34" charset="0"/>
              </a:rPr>
              <a:t> dari 35 jam selama seminggu.</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endParaRPr kumimoji="0" lang="id-ID"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id-ID" b="1" i="0" u="none" strike="noStrike" cap="none" normalizeH="0" baseline="0" dirty="0" smtClean="0">
                <a:ln>
                  <a:noFill/>
                </a:ln>
                <a:solidFill>
                  <a:schemeClr val="tx1"/>
                </a:solidFill>
                <a:effectLst/>
                <a:latin typeface="Arial" pitchFamily="34" charset="0"/>
                <a:cs typeface="Arial" pitchFamily="34" charset="0"/>
              </a:rPr>
              <a:t>Pengangguran Terbuka</a:t>
            </a:r>
            <a:r>
              <a:rPr kumimoji="0" lang="id-ID" b="0" i="0" u="none" strike="noStrike" cap="none" normalizeH="0" baseline="0" dirty="0" smtClean="0">
                <a:ln>
                  <a:noFill/>
                </a:ln>
                <a:solidFill>
                  <a:schemeClr val="tx1"/>
                </a:solidFill>
                <a:effectLst/>
                <a:latin typeface="Arial" pitchFamily="34" charset="0"/>
                <a:cs typeface="Arial" pitchFamily="34" charset="0"/>
              </a:rPr>
              <a:t> (</a:t>
            </a:r>
            <a:r>
              <a:rPr kumimoji="0" lang="id-ID" b="0" i="1" u="none" strike="noStrike" cap="none" normalizeH="0" baseline="0" dirty="0" smtClean="0">
                <a:ln>
                  <a:noFill/>
                </a:ln>
                <a:solidFill>
                  <a:schemeClr val="tx1"/>
                </a:solidFill>
                <a:effectLst/>
                <a:latin typeface="Arial" pitchFamily="34" charset="0"/>
                <a:cs typeface="Arial" pitchFamily="34" charset="0"/>
              </a:rPr>
              <a:t>Open Unemployment</a:t>
            </a:r>
            <a:r>
              <a:rPr kumimoji="0" lang="id-ID" b="0" i="0" u="none" strike="noStrike" cap="none" normalizeH="0" baseline="0" dirty="0" smtClean="0">
                <a:ln>
                  <a:noFill/>
                </a:ln>
                <a:solidFill>
                  <a:schemeClr val="tx1"/>
                </a:solidFill>
                <a:effectLst/>
                <a:latin typeface="Arial" pitchFamily="34" charset="0"/>
                <a:cs typeface="Arial" pitchFamily="34" charset="0"/>
              </a:rPr>
              <a:t>) adalah tenaga</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lang="en-US" dirty="0" smtClean="0">
                <a:latin typeface="Arial" pitchFamily="34" charset="0"/>
                <a:cs typeface="Arial" pitchFamily="34" charset="0"/>
              </a:rPr>
              <a:t>  </a:t>
            </a:r>
            <a:r>
              <a:rPr kumimoji="0" lang="id-ID" b="0" i="0" u="none" strike="noStrike" cap="none" normalizeH="0" baseline="0" dirty="0" smtClean="0">
                <a:ln>
                  <a:noFill/>
                </a:ln>
                <a:solidFill>
                  <a:schemeClr val="tx1"/>
                </a:solidFill>
                <a:effectLst/>
                <a:latin typeface="Arial" pitchFamily="34" charset="0"/>
                <a:cs typeface="Arial" pitchFamily="34" charset="0"/>
              </a:rPr>
              <a:t> kerja yang sungguh-sungguh tidak mempunyai pekerjaan.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lang="en-US" dirty="0" smtClean="0">
                <a:latin typeface="Arial" pitchFamily="34" charset="0"/>
                <a:cs typeface="Arial" pitchFamily="34" charset="0"/>
              </a:rPr>
              <a:t>   </a:t>
            </a:r>
            <a:r>
              <a:rPr kumimoji="0" lang="id-ID" b="0" i="0" u="none" strike="noStrike" cap="none" normalizeH="0" baseline="0" dirty="0" smtClean="0">
                <a:ln>
                  <a:noFill/>
                </a:ln>
                <a:solidFill>
                  <a:schemeClr val="tx1"/>
                </a:solidFill>
                <a:effectLst/>
                <a:latin typeface="Arial" pitchFamily="34" charset="0"/>
                <a:cs typeface="Arial" pitchFamily="34" charset="0"/>
              </a:rPr>
              <a:t>Pengganguran jenis ini cukup banyak karena memang belum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lang="en-US" dirty="0" smtClean="0">
                <a:latin typeface="Arial" pitchFamily="34" charset="0"/>
                <a:cs typeface="Arial" pitchFamily="34" charset="0"/>
              </a:rPr>
              <a:t>   </a:t>
            </a:r>
            <a:r>
              <a:rPr kumimoji="0" lang="id-ID" b="0" i="0" u="none" strike="noStrike" cap="none" normalizeH="0" baseline="0" dirty="0" smtClean="0">
                <a:ln>
                  <a:noFill/>
                </a:ln>
                <a:solidFill>
                  <a:schemeClr val="tx1"/>
                </a:solidFill>
                <a:effectLst/>
                <a:latin typeface="Arial" pitchFamily="34" charset="0"/>
                <a:cs typeface="Arial" pitchFamily="34" charset="0"/>
              </a:rPr>
              <a:t>mendapat pekerjaan padahal telah berusaha secara maksimal.</a:t>
            </a:r>
            <a:endParaRPr kumimoji="0" lang="id-ID"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38400" y="990600"/>
            <a:ext cx="4267200" cy="838200"/>
          </a:xfrm>
          <a:prstGeom prst="rect">
            <a:avLst/>
          </a:prstGeom>
          <a:solidFill>
            <a:srgbClr val="00B0F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PEMASARAN </a:t>
            </a:r>
          </a:p>
          <a:p>
            <a:pPr algn="ctr"/>
            <a:r>
              <a:rPr lang="en-US" sz="2400" b="1" i="1" dirty="0" smtClean="0">
                <a:effectLst>
                  <a:outerShdw blurRad="38100" dist="38100" dir="2700000" algn="tl">
                    <a:srgbClr val="000000">
                      <a:alpha val="43137"/>
                    </a:srgbClr>
                  </a:outerShdw>
                </a:effectLst>
              </a:rPr>
              <a:t>(MARKETING)</a:t>
            </a:r>
            <a:endParaRPr lang="en-US" sz="2400" b="1" i="1" dirty="0"/>
          </a:p>
        </p:txBody>
      </p:sp>
      <p:sp>
        <p:nvSpPr>
          <p:cNvPr id="3" name="TextBox 2"/>
          <p:cNvSpPr txBox="1"/>
          <p:nvPr/>
        </p:nvSpPr>
        <p:spPr>
          <a:xfrm>
            <a:off x="1143000" y="2514600"/>
            <a:ext cx="7086600" cy="1938992"/>
          </a:xfrm>
          <a:prstGeom prst="rect">
            <a:avLst/>
          </a:prstGeom>
          <a:noFill/>
        </p:spPr>
        <p:txBody>
          <a:bodyPr wrap="square" rtlCol="0">
            <a:spAutoFit/>
          </a:bodyPr>
          <a:lstStyle/>
          <a:p>
            <a:pPr>
              <a:buFont typeface="Arial" pitchFamily="34" charset="0"/>
              <a:buChar char="•"/>
            </a:pPr>
            <a:r>
              <a:rPr lang="en-US" sz="2000" dirty="0" smtClean="0"/>
              <a:t> BERPERAN PENTING TERHADAP KELANGSUNGAN HIDUP USAHA</a:t>
            </a:r>
          </a:p>
          <a:p>
            <a:pPr algn="just">
              <a:buFont typeface="Arial" pitchFamily="34" charset="0"/>
              <a:buChar char="•"/>
            </a:pPr>
            <a:r>
              <a:rPr lang="en-US" sz="2000" dirty="0" smtClean="0"/>
              <a:t> PEMASARAN: SEMUA KEGIATAN YANG BERHUBUNGAN</a:t>
            </a:r>
          </a:p>
          <a:p>
            <a:pPr algn="just"/>
            <a:r>
              <a:rPr lang="en-US" sz="2000" dirty="0" smtClean="0"/>
              <a:t>  DENGAN ARUS BARANG ATAU PRODUK DARI TANGAN PRODUSEN</a:t>
            </a:r>
          </a:p>
          <a:p>
            <a:pPr algn="just"/>
            <a:r>
              <a:rPr lang="en-US" sz="2000" dirty="0" smtClean="0"/>
              <a:t>  SAMPAI KE TANGAN KONSUMEN AKHIR</a:t>
            </a:r>
          </a:p>
          <a:p>
            <a:pPr algn="just">
              <a:buFont typeface="Arial" pitchFamily="34" charset="0"/>
              <a:buChar char="•"/>
            </a:pPr>
            <a:r>
              <a:rPr lang="en-US" sz="2000" dirty="0" smtClean="0"/>
              <a:t> TUJUAN: MEMAKSIMALKAN PENJUALAN </a:t>
            </a:r>
            <a:r>
              <a:rPr lang="en-US" sz="2000" i="1" dirty="0" smtClean="0"/>
              <a:t>(SALES)</a:t>
            </a:r>
            <a:r>
              <a:rPr lang="en-US" sz="2000" dirty="0" smtClean="0"/>
              <a:t> SEHINGGA</a:t>
            </a:r>
          </a:p>
          <a:p>
            <a:pPr algn="just"/>
            <a:r>
              <a:rPr lang="en-US" sz="2000" dirty="0" smtClean="0"/>
              <a:t>   DIHARAPKAN MENDAPAT KEUNTUNGAN SEBESAR-BESARNYA. </a:t>
            </a:r>
            <a:endParaRPr lang="en-US" sz="2000"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95400" y="1524000"/>
            <a:ext cx="6858000" cy="3108543"/>
          </a:xfrm>
          <a:prstGeom prst="rect">
            <a:avLst/>
          </a:prstGeom>
          <a:noFill/>
        </p:spPr>
        <p:txBody>
          <a:bodyPr wrap="square" rtlCol="0">
            <a:spAutoFit/>
          </a:bodyPr>
          <a:lstStyle/>
          <a:p>
            <a:pPr algn="ctr"/>
            <a:r>
              <a:rPr lang="en-US" sz="2800" b="1" dirty="0" smtClean="0"/>
              <a:t>RENCANA PEMASARAN STRATEGIS</a:t>
            </a:r>
          </a:p>
          <a:p>
            <a:pPr algn="ctr"/>
            <a:r>
              <a:rPr lang="en-US" sz="2400" i="1" dirty="0" smtClean="0"/>
              <a:t>(STRATEGIC MARKETING PLAN)</a:t>
            </a:r>
          </a:p>
          <a:p>
            <a:pPr algn="ctr"/>
            <a:endParaRPr lang="en-US" sz="2400" i="1" dirty="0" smtClean="0"/>
          </a:p>
          <a:p>
            <a:pPr algn="just"/>
            <a:r>
              <a:rPr lang="en-US" sz="2400" i="1" dirty="0" err="1" smtClean="0"/>
              <a:t>Soekartawi</a:t>
            </a:r>
            <a:r>
              <a:rPr lang="en-US" sz="2400" i="1" dirty="0" smtClean="0"/>
              <a:t> (1993) </a:t>
            </a:r>
            <a:r>
              <a:rPr lang="en-US" sz="2400" dirty="0" smtClean="0"/>
              <a:t>:</a:t>
            </a:r>
          </a:p>
          <a:p>
            <a:pPr algn="just"/>
            <a:r>
              <a:rPr lang="en-US" sz="2400" i="1" dirty="0" smtClean="0"/>
              <a:t>           </a:t>
            </a:r>
            <a:r>
              <a:rPr lang="en-US" sz="2400" dirty="0" smtClean="0"/>
              <a:t>(1) </a:t>
            </a:r>
            <a:r>
              <a:rPr lang="en-US" sz="2400" dirty="0" err="1" smtClean="0"/>
              <a:t>Strategi</a:t>
            </a:r>
            <a:r>
              <a:rPr lang="en-US" sz="2400" dirty="0" smtClean="0"/>
              <a:t> </a:t>
            </a:r>
            <a:r>
              <a:rPr lang="en-US" sz="2400" dirty="0" err="1" smtClean="0"/>
              <a:t>Produk</a:t>
            </a:r>
            <a:endParaRPr lang="en-US" sz="2400" dirty="0" smtClean="0"/>
          </a:p>
          <a:p>
            <a:pPr algn="just"/>
            <a:r>
              <a:rPr lang="en-US" sz="2400" dirty="0" smtClean="0"/>
              <a:t>           (2) </a:t>
            </a:r>
            <a:r>
              <a:rPr lang="en-US" sz="2400" dirty="0" err="1" smtClean="0"/>
              <a:t>Strategi</a:t>
            </a:r>
            <a:r>
              <a:rPr lang="en-US" sz="2400" dirty="0" smtClean="0"/>
              <a:t> </a:t>
            </a:r>
            <a:r>
              <a:rPr lang="en-US" sz="2400" dirty="0" err="1" smtClean="0"/>
              <a:t>Harga</a:t>
            </a:r>
            <a:endParaRPr lang="en-US" sz="2400" dirty="0" smtClean="0"/>
          </a:p>
          <a:p>
            <a:pPr algn="just"/>
            <a:r>
              <a:rPr lang="en-US" sz="2400" dirty="0" smtClean="0"/>
              <a:t>           (3) </a:t>
            </a:r>
            <a:r>
              <a:rPr lang="en-US" sz="2400" dirty="0" err="1" smtClean="0"/>
              <a:t>Strategi</a:t>
            </a:r>
            <a:r>
              <a:rPr lang="en-US" sz="2400" dirty="0" smtClean="0"/>
              <a:t> </a:t>
            </a:r>
            <a:r>
              <a:rPr lang="en-US" sz="2400" dirty="0" err="1" smtClean="0"/>
              <a:t>Distribusi</a:t>
            </a:r>
            <a:endParaRPr lang="en-US" sz="2400" dirty="0" smtClean="0"/>
          </a:p>
          <a:p>
            <a:pPr algn="just"/>
            <a:r>
              <a:rPr lang="en-US" sz="2400" dirty="0" smtClean="0"/>
              <a:t>           (4) </a:t>
            </a:r>
            <a:r>
              <a:rPr lang="en-US" sz="2400" dirty="0" err="1" smtClean="0"/>
              <a:t>Strategi</a:t>
            </a:r>
            <a:r>
              <a:rPr lang="en-US" sz="2400" dirty="0" smtClean="0"/>
              <a:t> </a:t>
            </a:r>
            <a:r>
              <a:rPr lang="en-US" sz="2400" dirty="0" err="1" smtClean="0"/>
              <a:t>Promosi</a:t>
            </a:r>
            <a:endParaRPr lang="en-US" sz="2400"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0600" y="1752600"/>
            <a:ext cx="7315200" cy="2000548"/>
          </a:xfrm>
          <a:prstGeom prst="rect">
            <a:avLst/>
          </a:prstGeom>
          <a:noFill/>
        </p:spPr>
        <p:txBody>
          <a:bodyPr wrap="square" rtlCol="0">
            <a:spAutoFit/>
          </a:bodyPr>
          <a:lstStyle/>
          <a:p>
            <a:r>
              <a:rPr lang="en-US" sz="2800" b="1" dirty="0" smtClean="0"/>
              <a:t>BEBERAPA STRATEGI PEMASARAN</a:t>
            </a:r>
          </a:p>
          <a:p>
            <a:endParaRPr lang="en-US" sz="2400" b="1" dirty="0" smtClean="0"/>
          </a:p>
          <a:p>
            <a:r>
              <a:rPr lang="en-US" sz="2400" b="1" dirty="0" smtClean="0"/>
              <a:t>(1) MODEL BCG </a:t>
            </a:r>
            <a:r>
              <a:rPr lang="en-US" sz="2400" b="1" i="1" dirty="0" smtClean="0"/>
              <a:t>(BOSTON CONSULTING GROUP)</a:t>
            </a:r>
          </a:p>
          <a:p>
            <a:r>
              <a:rPr lang="en-US" sz="2400" b="1" dirty="0" smtClean="0"/>
              <a:t>(2) PENGUASAAN PANGSA PASAR </a:t>
            </a:r>
            <a:r>
              <a:rPr lang="en-US" sz="2400" dirty="0" smtClean="0"/>
              <a:t>(</a:t>
            </a:r>
            <a:r>
              <a:rPr lang="en-US" sz="2400" u="sng" dirty="0" smtClean="0"/>
              <a:t>&gt;</a:t>
            </a:r>
            <a:r>
              <a:rPr lang="en-US" sz="2400" dirty="0" smtClean="0"/>
              <a:t> 40%, 30%, 20%,</a:t>
            </a:r>
          </a:p>
          <a:p>
            <a:r>
              <a:rPr lang="en-US" sz="2400" dirty="0" smtClean="0"/>
              <a:t>     10%)</a:t>
            </a:r>
            <a:endParaRPr lang="en-US" sz="2400" b="1"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7000" y="990600"/>
            <a:ext cx="3886200" cy="685800"/>
          </a:xfrm>
          <a:prstGeom prst="rect">
            <a:avLst/>
          </a:prstGeom>
          <a:solidFill>
            <a:srgbClr val="00B0F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PRODUKSI</a:t>
            </a:r>
            <a:endParaRPr lang="en-US" sz="2800" b="1" dirty="0"/>
          </a:p>
        </p:txBody>
      </p:sp>
      <p:sp>
        <p:nvSpPr>
          <p:cNvPr id="3" name="TextBox 2"/>
          <p:cNvSpPr txBox="1"/>
          <p:nvPr/>
        </p:nvSpPr>
        <p:spPr>
          <a:xfrm>
            <a:off x="1143000" y="2133600"/>
            <a:ext cx="7239000" cy="2308324"/>
          </a:xfrm>
          <a:prstGeom prst="rect">
            <a:avLst/>
          </a:prstGeom>
          <a:noFill/>
        </p:spPr>
        <p:txBody>
          <a:bodyPr wrap="square" rtlCol="0">
            <a:spAutoFit/>
          </a:bodyPr>
          <a:lstStyle/>
          <a:p>
            <a:pPr algn="just">
              <a:buFont typeface="Arial" pitchFamily="34" charset="0"/>
              <a:buChar char="•"/>
            </a:pPr>
            <a:r>
              <a:rPr lang="en-US" sz="2400" dirty="0" smtClean="0"/>
              <a:t> SUATU PRODUK TIDAK HANYA DISYARATKAN  BERKUA-</a:t>
            </a:r>
          </a:p>
          <a:p>
            <a:pPr algn="just"/>
            <a:r>
              <a:rPr lang="en-US" sz="2400" dirty="0" smtClean="0"/>
              <a:t>   LITAS TETAPI JUGA HARUS DENGAN BIAYA YANG</a:t>
            </a:r>
          </a:p>
          <a:p>
            <a:pPr algn="just"/>
            <a:r>
              <a:rPr lang="en-US" sz="2400" dirty="0" smtClean="0"/>
              <a:t>   RENDAH</a:t>
            </a:r>
          </a:p>
          <a:p>
            <a:pPr algn="just">
              <a:buFont typeface="Arial" pitchFamily="34" charset="0"/>
              <a:buChar char="•"/>
            </a:pPr>
            <a:r>
              <a:rPr lang="en-US" sz="2400" dirty="0" smtClean="0"/>
              <a:t> PENGGUNAAN SEMUA SUMBER DAYA SEDEMIKIAN</a:t>
            </a:r>
          </a:p>
          <a:p>
            <a:pPr algn="just"/>
            <a:r>
              <a:rPr lang="en-US" sz="2400" dirty="0" smtClean="0"/>
              <a:t>  HINGGA PROSES PRODUKSI BENRJALAN LANCAR,</a:t>
            </a:r>
          </a:p>
          <a:p>
            <a:pPr algn="just"/>
            <a:r>
              <a:rPr lang="en-US" sz="2400" dirty="0" smtClean="0"/>
              <a:t>  EFEKTIF DAN EFISIEN.</a:t>
            </a:r>
            <a:endParaRPr lang="en-US" sz="2400"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7000" y="1295400"/>
            <a:ext cx="3962400" cy="769441"/>
          </a:xfrm>
          <a:prstGeom prst="rect">
            <a:avLst/>
          </a:prstGeom>
          <a:noFill/>
        </p:spPr>
        <p:txBody>
          <a:bodyPr wrap="square" rtlCol="0">
            <a:spAutoFit/>
          </a:bodyPr>
          <a:lstStyle/>
          <a:p>
            <a:r>
              <a:rPr lang="en-US" sz="2400" b="1" dirty="0" smtClean="0"/>
              <a:t>DAUR HIDUP PRODUK</a:t>
            </a:r>
          </a:p>
          <a:p>
            <a:r>
              <a:rPr lang="en-US" sz="2000" i="1" dirty="0" smtClean="0"/>
              <a:t>(PRODUCT LIFE CYCLE)</a:t>
            </a:r>
            <a:endParaRPr lang="en-US" sz="2000" i="1" dirty="0"/>
          </a:p>
        </p:txBody>
      </p:sp>
      <p:cxnSp>
        <p:nvCxnSpPr>
          <p:cNvPr id="6" name="Straight Arrow Connector 5"/>
          <p:cNvCxnSpPr/>
          <p:nvPr/>
        </p:nvCxnSpPr>
        <p:spPr>
          <a:xfrm rot="5400000" flipH="1" flipV="1">
            <a:off x="572294" y="3923506"/>
            <a:ext cx="23622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1752600" y="5105400"/>
            <a:ext cx="52578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Arc 9"/>
          <p:cNvSpPr/>
          <p:nvPr/>
        </p:nvSpPr>
        <p:spPr>
          <a:xfrm rot="5400000">
            <a:off x="2095500" y="3314700"/>
            <a:ext cx="1066800" cy="1447800"/>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Arc 11"/>
          <p:cNvSpPr/>
          <p:nvPr/>
        </p:nvSpPr>
        <p:spPr>
          <a:xfrm rot="18229485">
            <a:off x="3424240" y="3270935"/>
            <a:ext cx="2350014" cy="2710279"/>
          </a:xfrm>
          <a:prstGeom prst="arc">
            <a:avLst>
              <a:gd name="adj1" fmla="val 15633624"/>
              <a:gd name="adj2" fmla="val 20978431"/>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4" name="Straight Connector 13"/>
          <p:cNvCxnSpPr/>
          <p:nvPr/>
        </p:nvCxnSpPr>
        <p:spPr>
          <a:xfrm rot="10800000" flipV="1">
            <a:off x="2133600" y="4573588"/>
            <a:ext cx="495300" cy="7461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209800" y="4419600"/>
            <a:ext cx="1066800" cy="1588"/>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2667794" y="4037806"/>
            <a:ext cx="1676400" cy="1588"/>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4191000" y="3962400"/>
            <a:ext cx="1676400" cy="1588"/>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990600" y="2438400"/>
            <a:ext cx="2057400" cy="381000"/>
          </a:xfrm>
          <a:prstGeom prst="rect">
            <a:avLst/>
          </a:prstGeom>
          <a:noFill/>
        </p:spPr>
        <p:txBody>
          <a:bodyPr wrap="square" rtlCol="0">
            <a:spAutoFit/>
          </a:bodyPr>
          <a:lstStyle/>
          <a:p>
            <a:r>
              <a:rPr lang="en-US" dirty="0" smtClean="0"/>
              <a:t>Vol. </a:t>
            </a:r>
            <a:r>
              <a:rPr lang="en-US" dirty="0" err="1" smtClean="0"/>
              <a:t>Penjualan</a:t>
            </a:r>
            <a:endParaRPr lang="en-US" dirty="0"/>
          </a:p>
        </p:txBody>
      </p:sp>
      <p:sp>
        <p:nvSpPr>
          <p:cNvPr id="25" name="TextBox 24"/>
          <p:cNvSpPr txBox="1"/>
          <p:nvPr/>
        </p:nvSpPr>
        <p:spPr>
          <a:xfrm>
            <a:off x="6553200" y="5257800"/>
            <a:ext cx="1143000" cy="369332"/>
          </a:xfrm>
          <a:prstGeom prst="rect">
            <a:avLst/>
          </a:prstGeom>
          <a:noFill/>
        </p:spPr>
        <p:txBody>
          <a:bodyPr wrap="square" rtlCol="0">
            <a:spAutoFit/>
          </a:bodyPr>
          <a:lstStyle/>
          <a:p>
            <a:r>
              <a:rPr lang="en-US" dirty="0" err="1" smtClean="0"/>
              <a:t>Waktu</a:t>
            </a:r>
            <a:endParaRPr lang="en-US" dirty="0"/>
          </a:p>
        </p:txBody>
      </p:sp>
      <p:sp>
        <p:nvSpPr>
          <p:cNvPr id="26" name="TextBox 25"/>
          <p:cNvSpPr txBox="1"/>
          <p:nvPr/>
        </p:nvSpPr>
        <p:spPr>
          <a:xfrm>
            <a:off x="2362200" y="4114800"/>
            <a:ext cx="304800" cy="369332"/>
          </a:xfrm>
          <a:prstGeom prst="rect">
            <a:avLst/>
          </a:prstGeom>
          <a:noFill/>
        </p:spPr>
        <p:txBody>
          <a:bodyPr wrap="square" rtlCol="0">
            <a:spAutoFit/>
          </a:bodyPr>
          <a:lstStyle/>
          <a:p>
            <a:r>
              <a:rPr lang="en-US" dirty="0" smtClean="0"/>
              <a:t>1</a:t>
            </a:r>
            <a:endParaRPr lang="en-US" dirty="0"/>
          </a:p>
        </p:txBody>
      </p:sp>
      <p:sp>
        <p:nvSpPr>
          <p:cNvPr id="27" name="TextBox 26"/>
          <p:cNvSpPr txBox="1"/>
          <p:nvPr/>
        </p:nvSpPr>
        <p:spPr>
          <a:xfrm>
            <a:off x="2895600" y="3657600"/>
            <a:ext cx="381000" cy="369332"/>
          </a:xfrm>
          <a:prstGeom prst="rect">
            <a:avLst/>
          </a:prstGeom>
          <a:noFill/>
        </p:spPr>
        <p:txBody>
          <a:bodyPr wrap="square" rtlCol="0">
            <a:spAutoFit/>
          </a:bodyPr>
          <a:lstStyle/>
          <a:p>
            <a:r>
              <a:rPr lang="en-US" dirty="0" smtClean="0"/>
              <a:t>2</a:t>
            </a:r>
            <a:endParaRPr lang="en-US" dirty="0"/>
          </a:p>
        </p:txBody>
      </p:sp>
      <p:sp>
        <p:nvSpPr>
          <p:cNvPr id="28" name="TextBox 27"/>
          <p:cNvSpPr txBox="1"/>
          <p:nvPr/>
        </p:nvSpPr>
        <p:spPr>
          <a:xfrm>
            <a:off x="4038600" y="3124200"/>
            <a:ext cx="533400" cy="369332"/>
          </a:xfrm>
          <a:prstGeom prst="rect">
            <a:avLst/>
          </a:prstGeom>
          <a:noFill/>
        </p:spPr>
        <p:txBody>
          <a:bodyPr wrap="square" rtlCol="0">
            <a:spAutoFit/>
          </a:bodyPr>
          <a:lstStyle/>
          <a:p>
            <a:r>
              <a:rPr lang="en-US" dirty="0" smtClean="0"/>
              <a:t>3</a:t>
            </a:r>
            <a:endParaRPr lang="en-US" dirty="0"/>
          </a:p>
        </p:txBody>
      </p:sp>
      <p:sp>
        <p:nvSpPr>
          <p:cNvPr id="29" name="TextBox 28"/>
          <p:cNvSpPr txBox="1"/>
          <p:nvPr/>
        </p:nvSpPr>
        <p:spPr>
          <a:xfrm>
            <a:off x="5181600" y="3581400"/>
            <a:ext cx="457200" cy="381000"/>
          </a:xfrm>
          <a:prstGeom prst="rect">
            <a:avLst/>
          </a:prstGeom>
          <a:noFill/>
        </p:spPr>
        <p:txBody>
          <a:bodyPr wrap="square" rtlCol="0">
            <a:spAutoFit/>
          </a:bodyPr>
          <a:lstStyle/>
          <a:p>
            <a:r>
              <a:rPr lang="en-US" dirty="0" smtClean="0"/>
              <a:t>4</a:t>
            </a:r>
            <a:endParaRPr lang="en-US" dirty="0"/>
          </a:p>
        </p:txBody>
      </p:sp>
      <p:sp>
        <p:nvSpPr>
          <p:cNvPr id="30" name="TextBox 29"/>
          <p:cNvSpPr txBox="1"/>
          <p:nvPr/>
        </p:nvSpPr>
        <p:spPr>
          <a:xfrm>
            <a:off x="5791200" y="2438400"/>
            <a:ext cx="2362200" cy="1200329"/>
          </a:xfrm>
          <a:prstGeom prst="rect">
            <a:avLst/>
          </a:prstGeom>
          <a:noFill/>
        </p:spPr>
        <p:txBody>
          <a:bodyPr wrap="square" rtlCol="0">
            <a:spAutoFit/>
          </a:bodyPr>
          <a:lstStyle/>
          <a:p>
            <a:r>
              <a:rPr lang="en-US" dirty="0" smtClean="0"/>
              <a:t>1 -  </a:t>
            </a:r>
            <a:r>
              <a:rPr lang="en-US" dirty="0" err="1" smtClean="0"/>
              <a:t>Perkenalan</a:t>
            </a:r>
            <a:r>
              <a:rPr lang="en-US" dirty="0" smtClean="0"/>
              <a:t>  </a:t>
            </a:r>
          </a:p>
          <a:p>
            <a:r>
              <a:rPr lang="en-US" dirty="0" smtClean="0"/>
              <a:t>2 – </a:t>
            </a:r>
            <a:r>
              <a:rPr lang="en-US" dirty="0" err="1" smtClean="0"/>
              <a:t>Pertumbuhan</a:t>
            </a:r>
            <a:endParaRPr lang="en-US" dirty="0" smtClean="0"/>
          </a:p>
          <a:p>
            <a:r>
              <a:rPr lang="en-US" dirty="0" smtClean="0"/>
              <a:t>3 – </a:t>
            </a:r>
            <a:r>
              <a:rPr lang="en-US" dirty="0" err="1" smtClean="0"/>
              <a:t>Kedewasaan</a:t>
            </a:r>
            <a:endParaRPr lang="en-US" dirty="0" smtClean="0"/>
          </a:p>
          <a:p>
            <a:r>
              <a:rPr lang="en-US" dirty="0" smtClean="0"/>
              <a:t>4 – </a:t>
            </a:r>
            <a:r>
              <a:rPr lang="en-US" dirty="0" err="1" smtClean="0"/>
              <a:t>Penurunan</a:t>
            </a:r>
            <a:r>
              <a:rPr lang="en-US" dirty="0" smtClean="0"/>
              <a:t> </a:t>
            </a:r>
            <a:endParaRPr lang="en-US"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752600"/>
            <a:ext cx="6172200" cy="3354765"/>
          </a:xfrm>
          <a:prstGeom prst="rect">
            <a:avLst/>
          </a:prstGeom>
          <a:noFill/>
        </p:spPr>
        <p:txBody>
          <a:bodyPr wrap="square" rtlCol="0">
            <a:spAutoFit/>
          </a:bodyPr>
          <a:lstStyle/>
          <a:p>
            <a:r>
              <a:rPr lang="en-US" sz="2400" b="1" dirty="0" smtClean="0">
                <a:solidFill>
                  <a:srgbClr val="0070C0"/>
                </a:solidFill>
              </a:rPr>
              <a:t>LOKASI DAN LAYOUT PABRIK</a:t>
            </a:r>
          </a:p>
          <a:p>
            <a:endParaRPr lang="en-US" sz="800" b="1" dirty="0" smtClean="0"/>
          </a:p>
          <a:p>
            <a:r>
              <a:rPr lang="en-US" sz="2000" b="1" dirty="0" smtClean="0"/>
              <a:t>FAKTOR PENENTU </a:t>
            </a:r>
            <a:r>
              <a:rPr lang="en-US" sz="2000" b="1" dirty="0" smtClean="0">
                <a:solidFill>
                  <a:srgbClr val="C00000"/>
                </a:solidFill>
              </a:rPr>
              <a:t>LOKASI</a:t>
            </a:r>
            <a:r>
              <a:rPr lang="en-US" sz="2000" b="1" dirty="0" smtClean="0"/>
              <a:t> DIPERTIMBANGKAN ATAS DASAR:</a:t>
            </a:r>
          </a:p>
          <a:p>
            <a:pPr marL="457200" indent="-457200"/>
            <a:r>
              <a:rPr lang="en-US" sz="2000" b="1" dirty="0" smtClean="0"/>
              <a:t>        (1) BAHAN BAKU</a:t>
            </a:r>
          </a:p>
          <a:p>
            <a:pPr marL="457200" indent="-457200"/>
            <a:r>
              <a:rPr lang="en-US" sz="2000" b="1" dirty="0" smtClean="0"/>
              <a:t>        (2) PASAR</a:t>
            </a:r>
          </a:p>
          <a:p>
            <a:pPr marL="457200" indent="-457200"/>
            <a:r>
              <a:rPr lang="en-US" sz="2000" b="1" dirty="0" smtClean="0"/>
              <a:t>        (3) LAHAN UNTUK PERLUASAN</a:t>
            </a:r>
          </a:p>
          <a:p>
            <a:pPr marL="457200" indent="-457200"/>
            <a:r>
              <a:rPr lang="en-US" sz="2000" b="1" dirty="0" smtClean="0"/>
              <a:t>        (4) PEMBANGKIT TENAGA (PLN)</a:t>
            </a:r>
          </a:p>
          <a:p>
            <a:pPr marL="457200" indent="-457200"/>
            <a:r>
              <a:rPr lang="en-US" sz="2000" b="1" dirty="0" smtClean="0"/>
              <a:t>        (5) TENAGA KERJA (SDM)</a:t>
            </a:r>
          </a:p>
          <a:p>
            <a:pPr marL="457200" indent="-457200"/>
            <a:r>
              <a:rPr lang="en-US" sz="2000" b="1" dirty="0" smtClean="0"/>
              <a:t>        (6) FASILITAS TRANSPORTASI</a:t>
            </a:r>
          </a:p>
          <a:p>
            <a:pPr marL="457200" indent="-457200"/>
            <a:r>
              <a:rPr lang="en-US" sz="2000" b="1" dirty="0" smtClean="0"/>
              <a:t>        (7) DAMPAK LINGKUNGAN</a:t>
            </a:r>
            <a:endParaRPr lang="en-US" sz="2000" b="1"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0200" y="1371600"/>
            <a:ext cx="6248400" cy="2923877"/>
          </a:xfrm>
          <a:prstGeom prst="rect">
            <a:avLst/>
          </a:prstGeom>
          <a:noFill/>
        </p:spPr>
        <p:txBody>
          <a:bodyPr wrap="square" rtlCol="0">
            <a:spAutoFit/>
          </a:bodyPr>
          <a:lstStyle/>
          <a:p>
            <a:r>
              <a:rPr lang="en-US" sz="2000" b="1" dirty="0" smtClean="0"/>
              <a:t>PENENTUAN </a:t>
            </a:r>
            <a:r>
              <a:rPr lang="en-US" sz="2000" b="1" dirty="0" smtClean="0">
                <a:solidFill>
                  <a:srgbClr val="C00000"/>
                </a:solidFill>
              </a:rPr>
              <a:t>LAYOUT </a:t>
            </a:r>
            <a:r>
              <a:rPr lang="en-US" sz="2000" b="1" dirty="0" smtClean="0"/>
              <a:t>MEMPERTIMBANGKAN:</a:t>
            </a:r>
          </a:p>
          <a:p>
            <a:endParaRPr lang="en-US" sz="2000" b="1" dirty="0" smtClean="0"/>
          </a:p>
          <a:p>
            <a:pPr marL="457200" indent="-457200">
              <a:buAutoNum type="arabicParenBoth"/>
            </a:pPr>
            <a:r>
              <a:rPr lang="en-US" sz="2000" b="1" dirty="0" smtClean="0"/>
              <a:t>KELANCARAN ALIRAN PROSES PRODUKSI</a:t>
            </a:r>
          </a:p>
          <a:p>
            <a:pPr marL="457200" indent="-457200">
              <a:buAutoNum type="arabicParenBoth"/>
            </a:pPr>
            <a:r>
              <a:rPr lang="en-US" sz="2000" b="1" dirty="0" smtClean="0"/>
              <a:t>PENERANGAN DAN VENTILASI</a:t>
            </a:r>
          </a:p>
          <a:p>
            <a:pPr marL="457200" indent="-457200">
              <a:buAutoNum type="arabicParenBoth"/>
            </a:pPr>
            <a:r>
              <a:rPr lang="en-US" sz="2000" b="1" dirty="0" smtClean="0"/>
              <a:t>LALULINTAS BAHAN DAN BARANG</a:t>
            </a:r>
          </a:p>
          <a:p>
            <a:pPr marL="457200" indent="-457200">
              <a:buAutoNum type="arabicParenBoth"/>
            </a:pPr>
            <a:r>
              <a:rPr lang="en-US" sz="2000" b="1" dirty="0" smtClean="0"/>
              <a:t>BIAYA PRODUKSI</a:t>
            </a:r>
          </a:p>
          <a:p>
            <a:pPr marL="457200" indent="-457200">
              <a:buAutoNum type="arabicParenBoth"/>
            </a:pPr>
            <a:r>
              <a:rPr lang="en-US" sz="2000" b="1" dirty="0" smtClean="0"/>
              <a:t>BENTUK DAN BIAYA PEMBANGUNAN PABRIK</a:t>
            </a:r>
          </a:p>
          <a:p>
            <a:pPr marL="457200" indent="-457200">
              <a:buAutoNum type="arabicParenBoth"/>
            </a:pPr>
            <a:r>
              <a:rPr lang="en-US" sz="2000" b="1" dirty="0" smtClean="0"/>
              <a:t>KEBUTUHAN ADMINISTRASI/PERKANTORAN</a:t>
            </a:r>
          </a:p>
          <a:p>
            <a:pPr marL="457200" indent="-457200">
              <a:buAutoNum type="arabicParenBoth"/>
            </a:pPr>
            <a:r>
              <a:rPr lang="en-US" sz="2000" b="1" dirty="0" smtClean="0"/>
              <a:t>KEBUTUHAN PENJUALAN</a:t>
            </a:r>
            <a:endParaRPr lang="en-US" sz="2000" b="1"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52600" y="1066800"/>
            <a:ext cx="5638800" cy="461665"/>
          </a:xfrm>
          <a:prstGeom prst="rect">
            <a:avLst/>
          </a:prstGeom>
          <a:noFill/>
        </p:spPr>
        <p:txBody>
          <a:bodyPr wrap="square" rtlCol="0">
            <a:spAutoFit/>
          </a:bodyPr>
          <a:lstStyle/>
          <a:p>
            <a:r>
              <a:rPr lang="en-US" sz="2400" b="1" dirty="0" smtClean="0"/>
              <a:t>PEMILIHAN ALTERNATIF LOKASI PABRIK</a:t>
            </a:r>
            <a:endParaRPr lang="en-US" sz="2400" b="1" dirty="0"/>
          </a:p>
        </p:txBody>
      </p:sp>
      <p:cxnSp>
        <p:nvCxnSpPr>
          <p:cNvPr id="6" name="Straight Arrow Connector 5"/>
          <p:cNvCxnSpPr/>
          <p:nvPr/>
        </p:nvCxnSpPr>
        <p:spPr>
          <a:xfrm rot="5400000" flipH="1" flipV="1">
            <a:off x="794" y="3581400"/>
            <a:ext cx="2894806" cy="79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1447800" y="5029200"/>
            <a:ext cx="4953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1828800" y="2514600"/>
            <a:ext cx="2590800" cy="1905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905000" y="3505200"/>
            <a:ext cx="3429000" cy="228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1905000" y="3124200"/>
            <a:ext cx="3200400" cy="10668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267200" y="2209800"/>
            <a:ext cx="533400" cy="381000"/>
          </a:xfrm>
          <a:prstGeom prst="rect">
            <a:avLst/>
          </a:prstGeom>
          <a:noFill/>
        </p:spPr>
        <p:txBody>
          <a:bodyPr wrap="square" rtlCol="0">
            <a:spAutoFit/>
          </a:bodyPr>
          <a:lstStyle/>
          <a:p>
            <a:r>
              <a:rPr lang="en-US" dirty="0" smtClean="0"/>
              <a:t>A</a:t>
            </a:r>
            <a:endParaRPr lang="en-US" dirty="0"/>
          </a:p>
        </p:txBody>
      </p:sp>
      <p:sp>
        <p:nvSpPr>
          <p:cNvPr id="19" name="TextBox 18"/>
          <p:cNvSpPr txBox="1"/>
          <p:nvPr/>
        </p:nvSpPr>
        <p:spPr>
          <a:xfrm>
            <a:off x="5105400" y="2819400"/>
            <a:ext cx="457200" cy="369332"/>
          </a:xfrm>
          <a:prstGeom prst="rect">
            <a:avLst/>
          </a:prstGeom>
          <a:noFill/>
        </p:spPr>
        <p:txBody>
          <a:bodyPr wrap="square" rtlCol="0">
            <a:spAutoFit/>
          </a:bodyPr>
          <a:lstStyle/>
          <a:p>
            <a:r>
              <a:rPr lang="en-US" dirty="0" smtClean="0"/>
              <a:t>B</a:t>
            </a:r>
            <a:endParaRPr lang="en-US" dirty="0"/>
          </a:p>
        </p:txBody>
      </p:sp>
      <p:sp>
        <p:nvSpPr>
          <p:cNvPr id="20" name="TextBox 19"/>
          <p:cNvSpPr txBox="1"/>
          <p:nvPr/>
        </p:nvSpPr>
        <p:spPr>
          <a:xfrm>
            <a:off x="5410200" y="3352800"/>
            <a:ext cx="457200" cy="381000"/>
          </a:xfrm>
          <a:prstGeom prst="rect">
            <a:avLst/>
          </a:prstGeom>
          <a:noFill/>
        </p:spPr>
        <p:txBody>
          <a:bodyPr wrap="square" rtlCol="0">
            <a:spAutoFit/>
          </a:bodyPr>
          <a:lstStyle/>
          <a:p>
            <a:r>
              <a:rPr lang="en-US" dirty="0" smtClean="0"/>
              <a:t>C</a:t>
            </a:r>
            <a:endParaRPr lang="en-US" dirty="0"/>
          </a:p>
        </p:txBody>
      </p:sp>
      <p:cxnSp>
        <p:nvCxnSpPr>
          <p:cNvPr id="22" name="Straight Connector 21"/>
          <p:cNvCxnSpPr/>
          <p:nvPr/>
        </p:nvCxnSpPr>
        <p:spPr>
          <a:xfrm rot="5400000">
            <a:off x="1752600" y="4419600"/>
            <a:ext cx="12192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2934494" y="4305300"/>
            <a:ext cx="1447006" cy="794"/>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990600" y="1752600"/>
            <a:ext cx="685800" cy="646331"/>
          </a:xfrm>
          <a:prstGeom prst="rect">
            <a:avLst/>
          </a:prstGeom>
          <a:noFill/>
        </p:spPr>
        <p:txBody>
          <a:bodyPr wrap="square" rtlCol="0">
            <a:spAutoFit/>
          </a:bodyPr>
          <a:lstStyle/>
          <a:p>
            <a:r>
              <a:rPr lang="en-US" dirty="0" err="1" smtClean="0"/>
              <a:t>Biaya</a:t>
            </a:r>
            <a:endParaRPr lang="en-US" dirty="0" smtClean="0"/>
          </a:p>
          <a:p>
            <a:r>
              <a:rPr lang="en-US" dirty="0" err="1" smtClean="0"/>
              <a:t>Rp</a:t>
            </a:r>
            <a:endParaRPr lang="en-US" dirty="0"/>
          </a:p>
        </p:txBody>
      </p:sp>
      <p:sp>
        <p:nvSpPr>
          <p:cNvPr id="27" name="TextBox 26"/>
          <p:cNvSpPr txBox="1"/>
          <p:nvPr/>
        </p:nvSpPr>
        <p:spPr>
          <a:xfrm>
            <a:off x="5638800" y="5105400"/>
            <a:ext cx="1905000" cy="369332"/>
          </a:xfrm>
          <a:prstGeom prst="rect">
            <a:avLst/>
          </a:prstGeom>
          <a:noFill/>
        </p:spPr>
        <p:txBody>
          <a:bodyPr wrap="square" rtlCol="0">
            <a:spAutoFit/>
          </a:bodyPr>
          <a:lstStyle/>
          <a:p>
            <a:r>
              <a:rPr lang="en-US" dirty="0" smtClean="0"/>
              <a:t>Vol. </a:t>
            </a:r>
            <a:r>
              <a:rPr lang="en-US" dirty="0" err="1" smtClean="0"/>
              <a:t>Produksi</a:t>
            </a:r>
            <a:r>
              <a:rPr lang="en-US" dirty="0" smtClean="0"/>
              <a:t> (q)</a:t>
            </a:r>
            <a:endParaRPr lang="en-US" dirty="0"/>
          </a:p>
        </p:txBody>
      </p:sp>
      <p:sp>
        <p:nvSpPr>
          <p:cNvPr id="28" name="TextBox 27"/>
          <p:cNvSpPr txBox="1"/>
          <p:nvPr/>
        </p:nvSpPr>
        <p:spPr>
          <a:xfrm>
            <a:off x="2133600" y="4953000"/>
            <a:ext cx="533400" cy="369332"/>
          </a:xfrm>
          <a:prstGeom prst="rect">
            <a:avLst/>
          </a:prstGeom>
          <a:noFill/>
        </p:spPr>
        <p:txBody>
          <a:bodyPr wrap="square" rtlCol="0">
            <a:spAutoFit/>
          </a:bodyPr>
          <a:lstStyle/>
          <a:p>
            <a:r>
              <a:rPr lang="en-US" dirty="0" smtClean="0"/>
              <a:t>q</a:t>
            </a:r>
            <a:r>
              <a:rPr lang="en-US" baseline="-25000" dirty="0" smtClean="0"/>
              <a:t>1</a:t>
            </a:r>
            <a:endParaRPr lang="en-US" dirty="0"/>
          </a:p>
        </p:txBody>
      </p:sp>
      <p:sp>
        <p:nvSpPr>
          <p:cNvPr id="29" name="TextBox 28"/>
          <p:cNvSpPr txBox="1"/>
          <p:nvPr/>
        </p:nvSpPr>
        <p:spPr>
          <a:xfrm>
            <a:off x="3505200" y="4953000"/>
            <a:ext cx="457200" cy="369332"/>
          </a:xfrm>
          <a:prstGeom prst="rect">
            <a:avLst/>
          </a:prstGeom>
          <a:noFill/>
        </p:spPr>
        <p:txBody>
          <a:bodyPr wrap="square" rtlCol="0">
            <a:spAutoFit/>
          </a:bodyPr>
          <a:lstStyle/>
          <a:p>
            <a:r>
              <a:rPr lang="en-US" dirty="0" smtClean="0"/>
              <a:t>q</a:t>
            </a:r>
            <a:r>
              <a:rPr lang="en-US" baseline="-25000" dirty="0" smtClean="0"/>
              <a:t>2</a:t>
            </a:r>
            <a:endParaRPr lang="en-US" dirty="0"/>
          </a:p>
        </p:txBody>
      </p:sp>
      <p:sp>
        <p:nvSpPr>
          <p:cNvPr id="31" name="TextBox 30"/>
          <p:cNvSpPr txBox="1"/>
          <p:nvPr/>
        </p:nvSpPr>
        <p:spPr>
          <a:xfrm>
            <a:off x="6248400" y="3733800"/>
            <a:ext cx="2057400" cy="923330"/>
          </a:xfrm>
          <a:prstGeom prst="rect">
            <a:avLst/>
          </a:prstGeom>
          <a:noFill/>
        </p:spPr>
        <p:txBody>
          <a:bodyPr wrap="square" rtlCol="0">
            <a:spAutoFit/>
          </a:bodyPr>
          <a:lstStyle/>
          <a:p>
            <a:r>
              <a:rPr lang="en-US" dirty="0" smtClean="0"/>
              <a:t>q :  &lt; q</a:t>
            </a:r>
            <a:r>
              <a:rPr lang="en-US" baseline="-25000" dirty="0" smtClean="0"/>
              <a:t>1</a:t>
            </a:r>
            <a:r>
              <a:rPr lang="en-US" dirty="0" smtClean="0"/>
              <a:t>      </a:t>
            </a:r>
            <a:r>
              <a:rPr lang="en-US" dirty="0" smtClean="0">
                <a:sym typeface="Wingdings" pitchFamily="2" charset="2"/>
              </a:rPr>
              <a:t>   A</a:t>
            </a:r>
          </a:p>
          <a:p>
            <a:r>
              <a:rPr lang="en-US" dirty="0" smtClean="0">
                <a:sym typeface="Wingdings" pitchFamily="2" charset="2"/>
              </a:rPr>
              <a:t>q:   q</a:t>
            </a:r>
            <a:r>
              <a:rPr lang="en-US" baseline="-25000" dirty="0" smtClean="0">
                <a:sym typeface="Wingdings" pitchFamily="2" charset="2"/>
              </a:rPr>
              <a:t>1</a:t>
            </a:r>
            <a:r>
              <a:rPr lang="en-US" dirty="0" smtClean="0">
                <a:sym typeface="Wingdings" pitchFamily="2" charset="2"/>
              </a:rPr>
              <a:t> – q</a:t>
            </a:r>
            <a:r>
              <a:rPr lang="en-US" baseline="-25000" dirty="0" smtClean="0">
                <a:sym typeface="Wingdings" pitchFamily="2" charset="2"/>
              </a:rPr>
              <a:t>2</a:t>
            </a:r>
            <a:r>
              <a:rPr lang="en-US" dirty="0" smtClean="0">
                <a:sym typeface="Wingdings" pitchFamily="2" charset="2"/>
              </a:rPr>
              <a:t>    B</a:t>
            </a:r>
          </a:p>
          <a:p>
            <a:r>
              <a:rPr lang="en-US" dirty="0" smtClean="0">
                <a:sym typeface="Wingdings" pitchFamily="2" charset="2"/>
              </a:rPr>
              <a:t>q:   &gt; q</a:t>
            </a:r>
            <a:r>
              <a:rPr lang="en-US" baseline="-25000" dirty="0" smtClean="0">
                <a:sym typeface="Wingdings" pitchFamily="2" charset="2"/>
              </a:rPr>
              <a:t>2</a:t>
            </a:r>
            <a:r>
              <a:rPr lang="en-US" dirty="0" smtClean="0">
                <a:sym typeface="Wingdings" pitchFamily="2" charset="2"/>
              </a:rPr>
              <a:t>        C</a:t>
            </a:r>
            <a:endParaRPr 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685800"/>
            <a:ext cx="8229600" cy="1143000"/>
          </a:xfrm>
        </p:spPr>
        <p:txBody>
          <a:bodyPr>
            <a:normAutofit fontScale="90000"/>
          </a:bodyPr>
          <a:lstStyle/>
          <a:p>
            <a:pPr eaLnBrk="1" hangingPunct="1"/>
            <a:r>
              <a:rPr lang="en-US" b="1" dirty="0" smtClean="0">
                <a:solidFill>
                  <a:srgbClr val="FF0000"/>
                </a:solidFill>
              </a:rPr>
              <a:t>BREAK EVENT POINT</a:t>
            </a:r>
            <a:r>
              <a:rPr lang="en-US" sz="2800" b="1" dirty="0" smtClean="0">
                <a:solidFill>
                  <a:srgbClr val="FF0000"/>
                </a:solidFill>
              </a:rPr>
              <a:t/>
            </a:r>
            <a:br>
              <a:rPr lang="en-US" sz="2800" b="1" dirty="0" smtClean="0">
                <a:solidFill>
                  <a:srgbClr val="FF0000"/>
                </a:solidFill>
              </a:rPr>
            </a:br>
            <a:r>
              <a:rPr lang="en-US" sz="2800" b="1" dirty="0" err="1" smtClean="0">
                <a:solidFill>
                  <a:srgbClr val="0070C0"/>
                </a:solidFill>
              </a:rPr>
              <a:t>Analisis</a:t>
            </a:r>
            <a:r>
              <a:rPr lang="en-US" sz="2800" b="1" dirty="0" smtClean="0">
                <a:solidFill>
                  <a:srgbClr val="0070C0"/>
                </a:solidFill>
              </a:rPr>
              <a:t> </a:t>
            </a:r>
            <a:r>
              <a:rPr lang="en-US" sz="2800" b="1" dirty="0" err="1" smtClean="0">
                <a:solidFill>
                  <a:srgbClr val="0070C0"/>
                </a:solidFill>
              </a:rPr>
              <a:t>Titik</a:t>
            </a:r>
            <a:r>
              <a:rPr lang="en-US" sz="2800" b="1" dirty="0" smtClean="0">
                <a:solidFill>
                  <a:srgbClr val="0070C0"/>
                </a:solidFill>
              </a:rPr>
              <a:t> </a:t>
            </a:r>
            <a:r>
              <a:rPr lang="en-US" sz="2800" b="1" dirty="0" err="1" smtClean="0">
                <a:solidFill>
                  <a:srgbClr val="0070C0"/>
                </a:solidFill>
              </a:rPr>
              <a:t>Impas</a:t>
            </a:r>
            <a:r>
              <a:rPr lang="en-US" b="1" dirty="0" smtClean="0">
                <a:solidFill>
                  <a:srgbClr val="FF0000"/>
                </a:solidFill>
              </a:rPr>
              <a:t/>
            </a:r>
            <a:br>
              <a:rPr lang="en-US" b="1" dirty="0" smtClean="0">
                <a:solidFill>
                  <a:srgbClr val="FF0000"/>
                </a:solidFill>
              </a:rPr>
            </a:br>
            <a:endParaRPr lang="en-US" b="1" dirty="0" smtClean="0">
              <a:solidFill>
                <a:srgbClr val="0070C0"/>
              </a:solidFill>
            </a:endParaRPr>
          </a:p>
        </p:txBody>
      </p:sp>
      <p:sp>
        <p:nvSpPr>
          <p:cNvPr id="23555" name="Rectangle 3"/>
          <p:cNvSpPr>
            <a:spLocks noGrp="1" noChangeArrowheads="1"/>
          </p:cNvSpPr>
          <p:nvPr>
            <p:ph type="body" idx="1"/>
          </p:nvPr>
        </p:nvSpPr>
        <p:spPr>
          <a:xfrm>
            <a:off x="457200" y="1600200"/>
            <a:ext cx="8229600" cy="5029200"/>
          </a:xfrm>
        </p:spPr>
        <p:txBody>
          <a:bodyPr/>
          <a:lstStyle/>
          <a:p>
            <a:pPr eaLnBrk="1" hangingPunct="1">
              <a:lnSpc>
                <a:spcPct val="90000"/>
              </a:lnSpc>
            </a:pPr>
            <a:r>
              <a:rPr lang="en-US" sz="2800" b="1" dirty="0" err="1" smtClean="0"/>
              <a:t>Impas</a:t>
            </a:r>
            <a:r>
              <a:rPr lang="en-US" sz="2800" b="1" dirty="0" smtClean="0"/>
              <a:t> </a:t>
            </a:r>
            <a:r>
              <a:rPr lang="en-US" sz="2800" b="1" dirty="0" err="1" smtClean="0"/>
              <a:t>menunjukkan</a:t>
            </a:r>
            <a:r>
              <a:rPr lang="en-US" sz="2800" b="1" dirty="0" smtClean="0"/>
              <a:t> </a:t>
            </a:r>
            <a:r>
              <a:rPr lang="en-US" sz="2800" b="1" dirty="0" err="1" smtClean="0"/>
              <a:t>keadaan</a:t>
            </a:r>
            <a:r>
              <a:rPr lang="en-US" sz="2800" b="1" dirty="0" smtClean="0"/>
              <a:t> </a:t>
            </a:r>
            <a:r>
              <a:rPr lang="en-US" sz="2800" b="1" dirty="0" err="1" smtClean="0"/>
              <a:t>di</a:t>
            </a:r>
            <a:r>
              <a:rPr lang="en-US" sz="2800" b="1" dirty="0" smtClean="0"/>
              <a:t> </a:t>
            </a:r>
            <a:r>
              <a:rPr lang="en-US" sz="2800" b="1" dirty="0" err="1" smtClean="0"/>
              <a:t>mana</a:t>
            </a:r>
            <a:r>
              <a:rPr lang="en-US" sz="2800" b="1" dirty="0" smtClean="0"/>
              <a:t> </a:t>
            </a:r>
            <a:r>
              <a:rPr lang="en-US" sz="2800" b="1" dirty="0" err="1" smtClean="0"/>
              <a:t>jumlah</a:t>
            </a:r>
            <a:r>
              <a:rPr lang="en-US" sz="2800" b="1" dirty="0" smtClean="0"/>
              <a:t> </a:t>
            </a:r>
            <a:r>
              <a:rPr lang="en-US" sz="2800" b="1" dirty="0" err="1" smtClean="0"/>
              <a:t>penjualan</a:t>
            </a:r>
            <a:r>
              <a:rPr lang="en-US" sz="2800" b="1" dirty="0" smtClean="0"/>
              <a:t> = </a:t>
            </a:r>
            <a:r>
              <a:rPr lang="en-US" sz="2800" b="1" dirty="0" err="1" smtClean="0"/>
              <a:t>jumlah</a:t>
            </a:r>
            <a:r>
              <a:rPr lang="en-US" sz="2800" b="1" dirty="0" smtClean="0"/>
              <a:t> </a:t>
            </a:r>
            <a:r>
              <a:rPr lang="en-US" sz="2800" b="1" dirty="0" err="1" smtClean="0"/>
              <a:t>biaya</a:t>
            </a:r>
            <a:r>
              <a:rPr lang="en-US" sz="2800" b="1" dirty="0" smtClean="0"/>
              <a:t> </a:t>
            </a:r>
            <a:r>
              <a:rPr lang="en-US" sz="2800" b="1" dirty="0" err="1" smtClean="0"/>
              <a:t>untuk</a:t>
            </a:r>
            <a:r>
              <a:rPr lang="en-US" sz="2800" b="1" dirty="0" smtClean="0"/>
              <a:t> </a:t>
            </a:r>
            <a:r>
              <a:rPr lang="en-US" sz="2800" b="1" dirty="0" err="1" smtClean="0"/>
              <a:t>memperoleh</a:t>
            </a:r>
            <a:r>
              <a:rPr lang="en-US" sz="2800" b="1" dirty="0" smtClean="0"/>
              <a:t> </a:t>
            </a:r>
            <a:r>
              <a:rPr lang="en-US" sz="2800" b="1" dirty="0" err="1" smtClean="0"/>
              <a:t>hasil</a:t>
            </a:r>
            <a:r>
              <a:rPr lang="en-US" sz="2800" b="1" dirty="0" smtClean="0"/>
              <a:t> </a:t>
            </a:r>
            <a:r>
              <a:rPr lang="en-US" sz="2800" b="1" dirty="0" err="1" smtClean="0"/>
              <a:t>tersebut</a:t>
            </a:r>
            <a:endParaRPr lang="en-US" sz="2800" b="1" dirty="0" smtClean="0"/>
          </a:p>
          <a:p>
            <a:pPr eaLnBrk="1" hangingPunct="1">
              <a:lnSpc>
                <a:spcPct val="90000"/>
              </a:lnSpc>
            </a:pPr>
            <a:endParaRPr lang="en-US" sz="800" b="1" dirty="0" smtClean="0"/>
          </a:p>
          <a:p>
            <a:pPr eaLnBrk="1" hangingPunct="1">
              <a:lnSpc>
                <a:spcPct val="90000"/>
              </a:lnSpc>
            </a:pPr>
            <a:r>
              <a:rPr lang="en-US" sz="2800" b="1" i="1" dirty="0" smtClean="0"/>
              <a:t>Break Event Point </a:t>
            </a:r>
            <a:r>
              <a:rPr lang="en-US" sz="2800" b="1" dirty="0" smtClean="0"/>
              <a:t>(BEP) = </a:t>
            </a:r>
            <a:r>
              <a:rPr lang="en-US" sz="2800" b="1" dirty="0" err="1" smtClean="0"/>
              <a:t>Titik</a:t>
            </a:r>
            <a:r>
              <a:rPr lang="en-US" sz="2800" b="1" dirty="0" smtClean="0"/>
              <a:t> </a:t>
            </a:r>
            <a:r>
              <a:rPr lang="en-US" sz="2800" b="1" dirty="0" err="1" smtClean="0"/>
              <a:t>Impas</a:t>
            </a:r>
            <a:endParaRPr lang="en-US" sz="2800" b="1" dirty="0" smtClean="0"/>
          </a:p>
          <a:p>
            <a:pPr eaLnBrk="1" hangingPunct="1">
              <a:lnSpc>
                <a:spcPct val="90000"/>
              </a:lnSpc>
            </a:pPr>
            <a:endParaRPr lang="en-US" sz="800" b="1" dirty="0" smtClean="0"/>
          </a:p>
          <a:p>
            <a:pPr eaLnBrk="1" hangingPunct="1">
              <a:lnSpc>
                <a:spcPct val="90000"/>
              </a:lnSpc>
            </a:pPr>
            <a:r>
              <a:rPr lang="en-US" sz="2800" b="1" dirty="0" err="1" smtClean="0"/>
              <a:t>Laba</a:t>
            </a:r>
            <a:r>
              <a:rPr lang="en-US" sz="2800" b="1" dirty="0" smtClean="0"/>
              <a:t> </a:t>
            </a:r>
            <a:r>
              <a:rPr lang="en-US" sz="2800" b="1" dirty="0" err="1" smtClean="0"/>
              <a:t>akan</a:t>
            </a:r>
            <a:r>
              <a:rPr lang="en-US" sz="2800" b="1" dirty="0" smtClean="0"/>
              <a:t> </a:t>
            </a:r>
            <a:r>
              <a:rPr lang="en-US" sz="2800" b="1" dirty="0" err="1" smtClean="0"/>
              <a:t>diperoleh</a:t>
            </a:r>
            <a:r>
              <a:rPr lang="en-US" sz="2800" b="1" dirty="0" smtClean="0"/>
              <a:t> </a:t>
            </a:r>
            <a:r>
              <a:rPr lang="en-US" sz="2800" b="1" dirty="0" err="1" smtClean="0"/>
              <a:t>jika</a:t>
            </a:r>
            <a:r>
              <a:rPr lang="en-US" sz="2800" b="1" dirty="0" smtClean="0"/>
              <a:t> </a:t>
            </a:r>
            <a:r>
              <a:rPr lang="en-US" sz="2800" b="1" dirty="0" err="1" smtClean="0"/>
              <a:t>produksi</a:t>
            </a:r>
            <a:r>
              <a:rPr lang="en-US" sz="2800" b="1" dirty="0" smtClean="0"/>
              <a:t> </a:t>
            </a:r>
            <a:r>
              <a:rPr lang="en-US" sz="2800" b="1" dirty="0" err="1" smtClean="0"/>
              <a:t>dan</a:t>
            </a:r>
            <a:r>
              <a:rPr lang="en-US" sz="2800" b="1" dirty="0" smtClean="0"/>
              <a:t> </a:t>
            </a:r>
            <a:r>
              <a:rPr lang="en-US" sz="2800" b="1" dirty="0" err="1" smtClean="0"/>
              <a:t>penjualannya</a:t>
            </a:r>
            <a:r>
              <a:rPr lang="en-US" sz="2800" b="1" dirty="0" smtClean="0"/>
              <a:t> </a:t>
            </a:r>
            <a:r>
              <a:rPr lang="en-US" sz="2800" b="1" dirty="0" err="1" smtClean="0"/>
              <a:t>melampaui</a:t>
            </a:r>
            <a:r>
              <a:rPr lang="en-US" sz="2800" b="1" dirty="0" smtClean="0"/>
              <a:t> </a:t>
            </a:r>
            <a:r>
              <a:rPr lang="en-US" sz="2800" b="1" dirty="0" err="1" smtClean="0"/>
              <a:t>titik</a:t>
            </a:r>
            <a:r>
              <a:rPr lang="en-US" sz="2800" b="1" dirty="0" smtClean="0"/>
              <a:t> </a:t>
            </a:r>
            <a:r>
              <a:rPr lang="en-US" sz="2800" b="1" dirty="0" err="1" smtClean="0"/>
              <a:t>impas</a:t>
            </a:r>
            <a:endParaRPr lang="en-US" sz="2800" b="1" dirty="0" smtClean="0"/>
          </a:p>
          <a:p>
            <a:pPr eaLnBrk="1" hangingPunct="1">
              <a:lnSpc>
                <a:spcPct val="90000"/>
              </a:lnSpc>
            </a:pPr>
            <a:endParaRPr lang="en-US" sz="800" b="1" dirty="0" smtClean="0"/>
          </a:p>
          <a:p>
            <a:pPr eaLnBrk="1" hangingPunct="1">
              <a:lnSpc>
                <a:spcPct val="90000"/>
              </a:lnSpc>
            </a:pPr>
            <a:r>
              <a:rPr lang="en-US" sz="2800" b="1" dirty="0" smtClean="0"/>
              <a:t>Cara </a:t>
            </a:r>
            <a:r>
              <a:rPr lang="en-US" sz="2800" b="1" dirty="0" err="1" smtClean="0"/>
              <a:t>ini</a:t>
            </a:r>
            <a:r>
              <a:rPr lang="en-US" sz="2800" b="1" dirty="0" smtClean="0"/>
              <a:t> </a:t>
            </a:r>
            <a:r>
              <a:rPr lang="en-US" sz="2800" b="1" dirty="0" err="1" smtClean="0"/>
              <a:t>digunakan</a:t>
            </a:r>
            <a:r>
              <a:rPr lang="en-US" sz="2800" b="1" dirty="0" smtClean="0"/>
              <a:t> </a:t>
            </a:r>
            <a:r>
              <a:rPr lang="en-US" sz="2800" b="1" dirty="0" err="1" smtClean="0"/>
              <a:t>jika</a:t>
            </a:r>
            <a:r>
              <a:rPr lang="en-US" sz="2800" b="1" dirty="0" smtClean="0"/>
              <a:t> </a:t>
            </a:r>
            <a:r>
              <a:rPr lang="en-US" sz="2800" b="1" dirty="0" err="1" smtClean="0"/>
              <a:t>perusahaan</a:t>
            </a:r>
            <a:r>
              <a:rPr lang="en-US" sz="2800" b="1" dirty="0" smtClean="0"/>
              <a:t> </a:t>
            </a:r>
            <a:r>
              <a:rPr lang="en-US" sz="2800" b="1" dirty="0" err="1" smtClean="0"/>
              <a:t>hanya</a:t>
            </a:r>
            <a:r>
              <a:rPr lang="en-US" sz="2800" b="1" dirty="0" smtClean="0"/>
              <a:t> </a:t>
            </a:r>
            <a:r>
              <a:rPr lang="en-US" sz="2800" b="1" dirty="0" err="1" smtClean="0"/>
              <a:t>menghasilkan</a:t>
            </a:r>
            <a:r>
              <a:rPr lang="en-US" sz="2800" b="1" dirty="0" smtClean="0"/>
              <a:t> </a:t>
            </a:r>
            <a:r>
              <a:rPr lang="en-US" sz="2800" b="1" dirty="0" err="1" smtClean="0"/>
              <a:t>satu</a:t>
            </a:r>
            <a:r>
              <a:rPr lang="en-US" sz="2800" b="1" dirty="0" smtClean="0"/>
              <a:t> </a:t>
            </a:r>
            <a:r>
              <a:rPr lang="en-US" sz="2800" b="1" dirty="0" err="1" smtClean="0"/>
              <a:t>macam</a:t>
            </a:r>
            <a:r>
              <a:rPr lang="en-US" sz="2800" b="1" dirty="0" smtClean="0"/>
              <a:t> </a:t>
            </a:r>
            <a:r>
              <a:rPr lang="en-US" sz="2800" b="1" dirty="0" err="1" smtClean="0"/>
              <a:t>barang</a:t>
            </a:r>
            <a:r>
              <a:rPr lang="en-US" sz="2800" b="1" dirty="0" smtClean="0"/>
              <a:t> </a:t>
            </a:r>
            <a:r>
              <a:rPr lang="en-US" sz="2800" b="1" dirty="0" err="1" smtClean="0"/>
              <a:t>atau</a:t>
            </a:r>
            <a:r>
              <a:rPr lang="en-US" sz="2800" b="1" dirty="0" smtClean="0"/>
              <a:t> </a:t>
            </a:r>
            <a:r>
              <a:rPr lang="en-US" sz="2800" b="1" dirty="0" err="1" smtClean="0"/>
              <a:t>beberapa</a:t>
            </a:r>
            <a:r>
              <a:rPr lang="en-US" sz="2800" b="1" dirty="0" smtClean="0"/>
              <a:t> </a:t>
            </a:r>
            <a:r>
              <a:rPr lang="en-US" sz="2800" b="1" dirty="0" err="1" smtClean="0"/>
              <a:t>macam</a:t>
            </a:r>
            <a:r>
              <a:rPr lang="en-US" sz="2800" b="1" dirty="0" smtClean="0"/>
              <a:t> </a:t>
            </a:r>
            <a:r>
              <a:rPr lang="en-US" sz="2800" b="1" dirty="0" err="1" smtClean="0"/>
              <a:t>barang</a:t>
            </a:r>
            <a:r>
              <a:rPr lang="en-US" sz="2800" b="1" dirty="0" smtClean="0"/>
              <a:t> </a:t>
            </a:r>
            <a:r>
              <a:rPr lang="en-US" sz="2800" b="1" dirty="0" err="1" smtClean="0"/>
              <a:t>dengan</a:t>
            </a:r>
            <a:r>
              <a:rPr lang="en-US" sz="2800" b="1" dirty="0" smtClean="0"/>
              <a:t> </a:t>
            </a:r>
            <a:r>
              <a:rPr lang="en-US" sz="2800" b="1" dirty="0" err="1" smtClean="0"/>
              <a:t>bauran</a:t>
            </a:r>
            <a:r>
              <a:rPr lang="en-US" sz="2800" b="1" dirty="0" smtClean="0"/>
              <a:t> </a:t>
            </a:r>
            <a:r>
              <a:rPr lang="en-US" sz="2800" b="1" dirty="0" err="1" smtClean="0"/>
              <a:t>penjualan</a:t>
            </a:r>
            <a:r>
              <a:rPr lang="en-US" sz="2800" b="1" dirty="0" smtClean="0"/>
              <a:t> yang </a:t>
            </a:r>
            <a:r>
              <a:rPr lang="en-US" sz="2800" b="1" dirty="0" err="1" smtClean="0"/>
              <a:t>konstan</a:t>
            </a:r>
            <a:r>
              <a:rPr lang="en-US" sz="2800" b="1" dirty="0" smtClean="0"/>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3555">
                                            <p:txEl>
                                              <p:pRg st="0" end="0"/>
                                            </p:txEl>
                                          </p:spTgt>
                                        </p:tgtEl>
                                        <p:attrNameLst>
                                          <p:attrName>style.visibility</p:attrName>
                                        </p:attrNameLst>
                                      </p:cBhvr>
                                      <p:to>
                                        <p:strVal val="visible"/>
                                      </p:to>
                                    </p:set>
                                    <p:anim calcmode="discrete" valueType="clr">
                                      <p:cBhvr override="childStyle">
                                        <p:cTn id="7" dur="80"/>
                                        <p:tgtEl>
                                          <p:spTgt spid="2355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55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3555">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3555">
                                            <p:txEl>
                                              <p:pRg st="2" end="2"/>
                                            </p:txEl>
                                          </p:spTgt>
                                        </p:tgtEl>
                                        <p:attrNameLst>
                                          <p:attrName>style.visibility</p:attrName>
                                        </p:attrNameLst>
                                      </p:cBhvr>
                                      <p:to>
                                        <p:strVal val="visible"/>
                                      </p:to>
                                    </p:set>
                                    <p:anim calcmode="discrete" valueType="clr">
                                      <p:cBhvr override="childStyle">
                                        <p:cTn id="14" dur="80"/>
                                        <p:tgtEl>
                                          <p:spTgt spid="2355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3555">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23555">
                                            <p:txEl>
                                              <p:pRg st="2" end="2"/>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3555">
                                            <p:txEl>
                                              <p:pRg st="4" end="4"/>
                                            </p:txEl>
                                          </p:spTgt>
                                        </p:tgtEl>
                                        <p:attrNameLst>
                                          <p:attrName>style.visibility</p:attrName>
                                        </p:attrNameLst>
                                      </p:cBhvr>
                                      <p:to>
                                        <p:strVal val="visible"/>
                                      </p:to>
                                    </p:set>
                                    <p:anim calcmode="discrete" valueType="clr">
                                      <p:cBhvr override="childStyle">
                                        <p:cTn id="21" dur="80"/>
                                        <p:tgtEl>
                                          <p:spTgt spid="2355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3555">
                                            <p:txEl>
                                              <p:pRg st="4" end="4"/>
                                            </p:txEl>
                                          </p:spTgt>
                                        </p:tgtEl>
                                        <p:attrNameLst>
                                          <p:attrName>fillcolor</p:attrName>
                                        </p:attrNameLst>
                                      </p:cBhvr>
                                      <p:tavLst>
                                        <p:tav tm="0">
                                          <p:val>
                                            <p:clrVal>
                                              <a:schemeClr val="accent2"/>
                                            </p:clrVal>
                                          </p:val>
                                        </p:tav>
                                        <p:tav tm="50000">
                                          <p:val>
                                            <p:clrVal>
                                              <a:schemeClr val="hlink"/>
                                            </p:clrVal>
                                          </p:val>
                                        </p:tav>
                                      </p:tavLst>
                                    </p:anim>
                                    <p:set>
                                      <p:cBhvr>
                                        <p:cTn id="23" dur="80"/>
                                        <p:tgtEl>
                                          <p:spTgt spid="23555">
                                            <p:txEl>
                                              <p:pRg st="4" end="4"/>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23555">
                                            <p:txEl>
                                              <p:pRg st="6" end="6"/>
                                            </p:txEl>
                                          </p:spTgt>
                                        </p:tgtEl>
                                        <p:attrNameLst>
                                          <p:attrName>style.visibility</p:attrName>
                                        </p:attrNameLst>
                                      </p:cBhvr>
                                      <p:to>
                                        <p:strVal val="visible"/>
                                      </p:to>
                                    </p:set>
                                    <p:anim calcmode="discrete" valueType="clr">
                                      <p:cBhvr override="childStyle">
                                        <p:cTn id="28" dur="80"/>
                                        <p:tgtEl>
                                          <p:spTgt spid="23555">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3555">
                                            <p:txEl>
                                              <p:pRg st="6" end="6"/>
                                            </p:txEl>
                                          </p:spTgt>
                                        </p:tgtEl>
                                        <p:attrNameLst>
                                          <p:attrName>fillcolor</p:attrName>
                                        </p:attrNameLst>
                                      </p:cBhvr>
                                      <p:tavLst>
                                        <p:tav tm="0">
                                          <p:val>
                                            <p:clrVal>
                                              <a:schemeClr val="accent2"/>
                                            </p:clrVal>
                                          </p:val>
                                        </p:tav>
                                        <p:tav tm="50000">
                                          <p:val>
                                            <p:clrVal>
                                              <a:schemeClr val="hlink"/>
                                            </p:clrVal>
                                          </p:val>
                                        </p:tav>
                                      </p:tavLst>
                                    </p:anim>
                                    <p:set>
                                      <p:cBhvr>
                                        <p:cTn id="30" dur="80"/>
                                        <p:tgtEl>
                                          <p:spTgt spid="23555">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19200" y="762000"/>
            <a:ext cx="6934200" cy="5016758"/>
          </a:xfrm>
          <a:prstGeom prst="rect">
            <a:avLst/>
          </a:prstGeom>
          <a:noFill/>
        </p:spPr>
        <p:txBody>
          <a:bodyPr wrap="square" rtlCol="0">
            <a:spAutoFit/>
          </a:bodyPr>
          <a:lstStyle/>
          <a:p>
            <a:r>
              <a:rPr lang="en-US" sz="2400" b="1" dirty="0" err="1" smtClean="0"/>
              <a:t>Biaya</a:t>
            </a:r>
            <a:r>
              <a:rPr lang="en-US" sz="2400" b="1" dirty="0" smtClean="0"/>
              <a:t> total </a:t>
            </a:r>
            <a:r>
              <a:rPr lang="en-US" sz="2400" b="1" i="1" dirty="0" smtClean="0"/>
              <a:t>(Total Cost)</a:t>
            </a:r>
            <a:r>
              <a:rPr lang="en-US" sz="2400" b="1" dirty="0" smtClean="0"/>
              <a:t> </a:t>
            </a:r>
            <a:r>
              <a:rPr lang="en-US" sz="2400" dirty="0" smtClean="0"/>
              <a:t>= TC</a:t>
            </a:r>
          </a:p>
          <a:p>
            <a:r>
              <a:rPr lang="en-US" sz="2400" b="1" dirty="0" err="1" smtClean="0"/>
              <a:t>Biaya</a:t>
            </a:r>
            <a:r>
              <a:rPr lang="en-US" sz="2400" b="1" dirty="0" smtClean="0"/>
              <a:t> </a:t>
            </a:r>
            <a:r>
              <a:rPr lang="en-US" sz="2400" b="1" dirty="0" err="1" smtClean="0"/>
              <a:t>tetap</a:t>
            </a:r>
            <a:r>
              <a:rPr lang="en-US" sz="2400" b="1" dirty="0" smtClean="0"/>
              <a:t> (</a:t>
            </a:r>
            <a:r>
              <a:rPr lang="en-US" sz="2400" b="1" i="1" dirty="0" smtClean="0"/>
              <a:t>Fixed Cost) </a:t>
            </a:r>
            <a:r>
              <a:rPr lang="en-US" sz="2400" dirty="0" smtClean="0"/>
              <a:t>= FC</a:t>
            </a:r>
          </a:p>
          <a:p>
            <a:r>
              <a:rPr lang="en-US" sz="2400" b="1" dirty="0" err="1" smtClean="0"/>
              <a:t>Biaya</a:t>
            </a:r>
            <a:r>
              <a:rPr lang="en-US" sz="2400" b="1" dirty="0" smtClean="0"/>
              <a:t> </a:t>
            </a:r>
            <a:r>
              <a:rPr lang="en-US" sz="2400" b="1" dirty="0" err="1" smtClean="0"/>
              <a:t>variabel</a:t>
            </a:r>
            <a:r>
              <a:rPr lang="en-US" sz="2400" b="1" dirty="0" smtClean="0"/>
              <a:t> </a:t>
            </a:r>
            <a:r>
              <a:rPr lang="en-US" sz="2400" b="1" i="1" dirty="0" smtClean="0"/>
              <a:t>(Variable Cost) </a:t>
            </a:r>
            <a:r>
              <a:rPr lang="en-US" sz="2400" dirty="0" smtClean="0"/>
              <a:t>= VC</a:t>
            </a:r>
          </a:p>
          <a:p>
            <a:r>
              <a:rPr lang="en-US" sz="2400" b="1" dirty="0" err="1" smtClean="0"/>
              <a:t>Hasil</a:t>
            </a:r>
            <a:r>
              <a:rPr lang="en-US" sz="2400" b="1" dirty="0" smtClean="0"/>
              <a:t> </a:t>
            </a:r>
            <a:r>
              <a:rPr lang="en-US" sz="2400" b="1" dirty="0" err="1" smtClean="0"/>
              <a:t>penjualan</a:t>
            </a:r>
            <a:r>
              <a:rPr lang="en-US" sz="2400" b="1" dirty="0" smtClean="0"/>
              <a:t> total </a:t>
            </a:r>
            <a:r>
              <a:rPr lang="en-US" sz="2400" b="1" i="1" dirty="0" smtClean="0"/>
              <a:t>(Total Revenue) </a:t>
            </a:r>
            <a:r>
              <a:rPr lang="en-US" sz="2400" dirty="0" smtClean="0"/>
              <a:t>= TR</a:t>
            </a:r>
          </a:p>
          <a:p>
            <a:r>
              <a:rPr lang="en-US" sz="2400" b="1" dirty="0" smtClean="0"/>
              <a:t>Volume </a:t>
            </a:r>
            <a:r>
              <a:rPr lang="en-US" sz="2400" b="1" dirty="0" err="1" smtClean="0"/>
              <a:t>produk</a:t>
            </a:r>
            <a:r>
              <a:rPr lang="en-US" sz="2400" b="1" dirty="0" smtClean="0"/>
              <a:t>  </a:t>
            </a:r>
            <a:r>
              <a:rPr lang="en-US" sz="2400" dirty="0" smtClean="0"/>
              <a:t>= X </a:t>
            </a:r>
          </a:p>
          <a:p>
            <a:endParaRPr lang="en-US" sz="800" b="1" dirty="0" smtClean="0"/>
          </a:p>
          <a:p>
            <a:r>
              <a:rPr lang="en-US" sz="2400" b="1" dirty="0" smtClean="0"/>
              <a:t>        </a:t>
            </a:r>
            <a:r>
              <a:rPr lang="en-US" sz="2400" b="1" dirty="0" err="1" smtClean="0"/>
              <a:t>Persamaan</a:t>
            </a:r>
            <a:r>
              <a:rPr lang="en-US" sz="2400" b="1" dirty="0" smtClean="0"/>
              <a:t> BEP  :     </a:t>
            </a:r>
            <a:r>
              <a:rPr lang="en-US" sz="2800" b="1" dirty="0" smtClean="0">
                <a:solidFill>
                  <a:srgbClr val="C00000"/>
                </a:solidFill>
              </a:rPr>
              <a:t>TR = TC </a:t>
            </a:r>
            <a:endParaRPr lang="en-US" sz="800" b="1" dirty="0" smtClean="0">
              <a:solidFill>
                <a:srgbClr val="C00000"/>
              </a:solidFill>
            </a:endParaRPr>
          </a:p>
          <a:p>
            <a:endParaRPr lang="en-US" sz="800" b="1" dirty="0" smtClean="0">
              <a:solidFill>
                <a:srgbClr val="C00000"/>
              </a:solidFill>
            </a:endParaRPr>
          </a:p>
          <a:p>
            <a:r>
              <a:rPr lang="en-US" sz="2800" b="1" dirty="0" smtClean="0"/>
              <a:t>   </a:t>
            </a:r>
            <a:r>
              <a:rPr lang="en-US" sz="2400" b="1" dirty="0" smtClean="0"/>
              <a:t>TC  =  FC + VC = FC + </a:t>
            </a:r>
            <a:r>
              <a:rPr lang="en-US" sz="2400" b="1" dirty="0" err="1" smtClean="0"/>
              <a:t>cX</a:t>
            </a:r>
            <a:r>
              <a:rPr lang="en-US" sz="2400" b="1" dirty="0" smtClean="0"/>
              <a:t>  </a:t>
            </a:r>
          </a:p>
          <a:p>
            <a:r>
              <a:rPr lang="en-US" sz="2400" b="1" dirty="0" smtClean="0"/>
              <a:t>                               </a:t>
            </a:r>
            <a:r>
              <a:rPr lang="en-US" sz="2400" dirty="0" smtClean="0"/>
              <a:t>(c = </a:t>
            </a:r>
            <a:r>
              <a:rPr lang="en-US" sz="2400" dirty="0" err="1" smtClean="0"/>
              <a:t>biaya</a:t>
            </a:r>
            <a:r>
              <a:rPr lang="en-US" sz="2400" dirty="0" smtClean="0"/>
              <a:t> </a:t>
            </a:r>
            <a:r>
              <a:rPr lang="en-US" sz="2400" dirty="0" err="1" smtClean="0"/>
              <a:t>variabel</a:t>
            </a:r>
            <a:r>
              <a:rPr lang="en-US" sz="2400" dirty="0" smtClean="0"/>
              <a:t> per unit </a:t>
            </a:r>
            <a:r>
              <a:rPr lang="en-US" sz="2400" dirty="0" err="1" smtClean="0"/>
              <a:t>produk</a:t>
            </a:r>
            <a:r>
              <a:rPr lang="en-US" sz="2400" dirty="0" smtClean="0"/>
              <a:t>)</a:t>
            </a:r>
            <a:endParaRPr lang="en-US" sz="2400" b="1" dirty="0" smtClean="0"/>
          </a:p>
          <a:p>
            <a:r>
              <a:rPr lang="en-US" sz="2400" b="1" dirty="0" smtClean="0"/>
              <a:t>   TR  =  </a:t>
            </a:r>
            <a:r>
              <a:rPr lang="en-US" sz="2400" b="1" dirty="0" err="1" smtClean="0"/>
              <a:t>pX</a:t>
            </a:r>
            <a:r>
              <a:rPr lang="en-US" sz="2400" b="1" dirty="0" smtClean="0"/>
              <a:t>            </a:t>
            </a:r>
            <a:r>
              <a:rPr lang="en-US" sz="2400" dirty="0" smtClean="0"/>
              <a:t>(p = </a:t>
            </a:r>
            <a:r>
              <a:rPr lang="en-US" sz="2400" dirty="0" err="1" smtClean="0"/>
              <a:t>harga</a:t>
            </a:r>
            <a:r>
              <a:rPr lang="en-US" sz="2400" dirty="0" smtClean="0"/>
              <a:t> </a:t>
            </a:r>
            <a:r>
              <a:rPr lang="en-US" sz="2400" dirty="0" err="1" smtClean="0"/>
              <a:t>jual</a:t>
            </a:r>
            <a:r>
              <a:rPr lang="en-US" sz="2400" dirty="0" smtClean="0"/>
              <a:t> per unit </a:t>
            </a:r>
            <a:r>
              <a:rPr lang="en-US" sz="2400" dirty="0" err="1" smtClean="0"/>
              <a:t>produk</a:t>
            </a:r>
            <a:r>
              <a:rPr lang="en-US" sz="2400" dirty="0" smtClean="0"/>
              <a:t>)</a:t>
            </a:r>
          </a:p>
          <a:p>
            <a:r>
              <a:rPr lang="en-US" sz="2400" dirty="0" smtClean="0"/>
              <a:t>         </a:t>
            </a:r>
          </a:p>
          <a:p>
            <a:r>
              <a:rPr lang="en-US" sz="2400" dirty="0" smtClean="0"/>
              <a:t>          </a:t>
            </a:r>
            <a:r>
              <a:rPr lang="en-US" sz="2400" b="1" dirty="0" err="1" smtClean="0"/>
              <a:t>maka</a:t>
            </a:r>
            <a:r>
              <a:rPr lang="en-US" sz="2400" dirty="0" smtClean="0"/>
              <a:t>                 </a:t>
            </a:r>
            <a:r>
              <a:rPr lang="en-US" sz="3200" b="1" dirty="0" smtClean="0">
                <a:solidFill>
                  <a:srgbClr val="C00000"/>
                </a:solidFill>
              </a:rPr>
              <a:t>X  =  FC/(p – c)</a:t>
            </a:r>
            <a:endParaRPr lang="en-US" sz="3200" dirty="0" smtClean="0"/>
          </a:p>
          <a:p>
            <a:endParaRPr lang="en-US" sz="24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838200" y="762000"/>
          <a:ext cx="7543800" cy="5026296"/>
        </p:xfrm>
        <a:graphic>
          <a:graphicData uri="http://schemas.openxmlformats.org/drawingml/2006/table">
            <a:tbl>
              <a:tblPr/>
              <a:tblGrid>
                <a:gridCol w="118297"/>
                <a:gridCol w="1515743"/>
                <a:gridCol w="393984"/>
                <a:gridCol w="393984"/>
                <a:gridCol w="393984"/>
                <a:gridCol w="393984"/>
                <a:gridCol w="393984"/>
                <a:gridCol w="393984"/>
                <a:gridCol w="393984"/>
                <a:gridCol w="393984"/>
                <a:gridCol w="393984"/>
                <a:gridCol w="393984"/>
                <a:gridCol w="393984"/>
                <a:gridCol w="393984"/>
                <a:gridCol w="393984"/>
                <a:gridCol w="393984"/>
                <a:gridCol w="393984"/>
              </a:tblGrid>
              <a:tr h="187716">
                <a:tc gridSpan="17">
                  <a:txBody>
                    <a:bodyPr/>
                    <a:lstStyle/>
                    <a:p>
                      <a:r>
                        <a:rPr lang="en-US" sz="1000" dirty="0" err="1"/>
                        <a:t>Pengangguran</a:t>
                      </a:r>
                      <a:r>
                        <a:rPr lang="en-US" sz="1000" dirty="0"/>
                        <a:t> Terbuka*) </a:t>
                      </a:r>
                      <a:r>
                        <a:rPr lang="en-US" sz="1000" dirty="0" err="1"/>
                        <a:t>Menurut</a:t>
                      </a:r>
                      <a:r>
                        <a:rPr lang="en-US" sz="1000" dirty="0"/>
                        <a:t> </a:t>
                      </a:r>
                      <a:r>
                        <a:rPr lang="en-US" sz="1000" dirty="0" err="1"/>
                        <a:t>Pendidikan</a:t>
                      </a:r>
                      <a:r>
                        <a:rPr lang="en-US" sz="1000" dirty="0"/>
                        <a:t> </a:t>
                      </a:r>
                      <a:r>
                        <a:rPr lang="en-US" sz="1000" dirty="0" err="1"/>
                        <a:t>Tertinggi</a:t>
                      </a:r>
                      <a:r>
                        <a:rPr lang="en-US" sz="1000" dirty="0"/>
                        <a:t> yang </a:t>
                      </a:r>
                      <a:r>
                        <a:rPr lang="en-US" sz="1000" dirty="0" err="1"/>
                        <a:t>Ditamatkan</a:t>
                      </a:r>
                      <a:r>
                        <a:rPr lang="en-US" sz="1000" dirty="0"/>
                        <a:t> 2004, 2005, 2006, 2007, 2008, 2009, 2010, </a:t>
                      </a:r>
                      <a:r>
                        <a:rPr lang="en-US" sz="1000" dirty="0" err="1"/>
                        <a:t>dan</a:t>
                      </a:r>
                      <a:r>
                        <a:rPr lang="en-US" sz="1000" dirty="0"/>
                        <a:t> 2011</a:t>
                      </a:r>
                    </a:p>
                  </a:txBody>
                  <a:tcPr marL="38705" marR="38705" marT="19352" marB="19352"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7716">
                <a:tc gridSpan="10">
                  <a:txBody>
                    <a:bodyPr/>
                    <a:lstStyle/>
                    <a:p>
                      <a:r>
                        <a:rPr lang="en-US" sz="800" b="1" dirty="0"/>
                        <a:t> </a:t>
                      </a:r>
                    </a:p>
                  </a:txBody>
                  <a:tcPr marL="38705" marR="38705" marT="19352" marB="19352"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en-US" sz="800" b="1"/>
                        <a:t> </a:t>
                      </a:r>
                    </a:p>
                  </a:txBody>
                  <a:tcPr marL="38705" marR="38705" marT="19352" marB="19352" anchor="ctr">
                    <a:lnL>
                      <a:noFill/>
                    </a:lnL>
                    <a:lnR>
                      <a:noFill/>
                    </a:lnR>
                    <a:lnT>
                      <a:noFill/>
                    </a:lnT>
                    <a:lnB>
                      <a:noFill/>
                    </a:lnB>
                  </a:tcPr>
                </a:tc>
                <a:tc>
                  <a:txBody>
                    <a:bodyPr/>
                    <a:lstStyle/>
                    <a:p>
                      <a:r>
                        <a:rPr lang="en-US" sz="800" b="1"/>
                        <a:t> </a:t>
                      </a:r>
                    </a:p>
                  </a:txBody>
                  <a:tcPr marL="38705" marR="38705" marT="19352" marB="19352" anchor="ctr">
                    <a:lnL>
                      <a:noFill/>
                    </a:lnL>
                    <a:lnR>
                      <a:noFill/>
                    </a:lnR>
                    <a:lnT>
                      <a:noFill/>
                    </a:lnT>
                    <a:lnB>
                      <a:noFill/>
                    </a:lnB>
                  </a:tcPr>
                </a:tc>
                <a:tc>
                  <a:txBody>
                    <a:bodyPr/>
                    <a:lstStyle/>
                    <a:p>
                      <a:r>
                        <a:rPr lang="en-US" sz="800" b="1"/>
                        <a:t> </a:t>
                      </a:r>
                    </a:p>
                  </a:txBody>
                  <a:tcPr marL="38705" marR="38705" marT="19352" marB="19352" anchor="ctr">
                    <a:lnL>
                      <a:noFill/>
                    </a:lnL>
                    <a:lnR>
                      <a:noFill/>
                    </a:lnR>
                    <a:lnT>
                      <a:noFill/>
                    </a:lnT>
                    <a:lnB>
                      <a:noFill/>
                    </a:lnB>
                  </a:tcPr>
                </a:tc>
                <a:tc>
                  <a:txBody>
                    <a:bodyPr/>
                    <a:lstStyle/>
                    <a:p>
                      <a:r>
                        <a:rPr lang="en-US" sz="800" b="1"/>
                        <a:t> </a:t>
                      </a:r>
                    </a:p>
                  </a:txBody>
                  <a:tcPr marL="38705" marR="38705" marT="19352" marB="19352" anchor="ctr">
                    <a:lnL>
                      <a:noFill/>
                    </a:lnL>
                    <a:lnR>
                      <a:noFill/>
                    </a:lnR>
                    <a:lnT>
                      <a:noFill/>
                    </a:lnT>
                    <a:lnB>
                      <a:noFill/>
                    </a:lnB>
                  </a:tcPr>
                </a:tc>
                <a:tc>
                  <a:txBody>
                    <a:bodyPr/>
                    <a:lstStyle/>
                    <a:p>
                      <a:r>
                        <a:rPr lang="en-US" sz="800" b="1"/>
                        <a:t> </a:t>
                      </a:r>
                    </a:p>
                  </a:txBody>
                  <a:tcPr marL="38705" marR="38705" marT="19352" marB="19352" anchor="ctr">
                    <a:lnL>
                      <a:noFill/>
                    </a:lnL>
                    <a:lnR>
                      <a:noFill/>
                    </a:lnR>
                    <a:lnT>
                      <a:noFill/>
                    </a:lnT>
                    <a:lnB>
                      <a:noFill/>
                    </a:lnB>
                  </a:tcPr>
                </a:tc>
                <a:tc>
                  <a:txBody>
                    <a:bodyPr/>
                    <a:lstStyle/>
                    <a:p>
                      <a:r>
                        <a:rPr lang="en-US" sz="800" b="1"/>
                        <a:t> </a:t>
                      </a:r>
                    </a:p>
                  </a:txBody>
                  <a:tcPr marL="38705" marR="38705" marT="19352" marB="19352" anchor="ctr">
                    <a:lnL>
                      <a:noFill/>
                    </a:lnL>
                    <a:lnR>
                      <a:noFill/>
                    </a:lnR>
                    <a:lnT>
                      <a:noFill/>
                    </a:lnT>
                    <a:lnB>
                      <a:noFill/>
                    </a:lnB>
                  </a:tcPr>
                </a:tc>
                <a:tc>
                  <a:txBody>
                    <a:bodyPr/>
                    <a:lstStyle/>
                    <a:p>
                      <a:r>
                        <a:rPr lang="en-US" sz="800" b="1"/>
                        <a:t> </a:t>
                      </a:r>
                    </a:p>
                  </a:txBody>
                  <a:tcPr marL="38705" marR="38705" marT="19352" marB="19352" anchor="ctr">
                    <a:lnL>
                      <a:noFill/>
                    </a:lnL>
                    <a:lnR>
                      <a:noFill/>
                    </a:lnR>
                    <a:lnT>
                      <a:noFill/>
                    </a:lnT>
                    <a:lnB>
                      <a:noFill/>
                    </a:lnB>
                  </a:tcPr>
                </a:tc>
              </a:tr>
              <a:tr h="472684">
                <a:tc>
                  <a:txBody>
                    <a:bodyPr/>
                    <a:lstStyle/>
                    <a:p>
                      <a:r>
                        <a:rPr lang="en-US" sz="800"/>
                        <a:t>No.</a:t>
                      </a:r>
                    </a:p>
                  </a:txBody>
                  <a:tcPr marL="38705" marR="38705" marT="19352" marB="19352" anchor="ctr">
                    <a:lnL>
                      <a:noFill/>
                    </a:lnL>
                    <a:lnR>
                      <a:noFill/>
                    </a:lnR>
                    <a:lnT>
                      <a:noFill/>
                    </a:lnT>
                    <a:lnB>
                      <a:noFill/>
                    </a:lnB>
                  </a:tcPr>
                </a:tc>
                <a:tc>
                  <a:txBody>
                    <a:bodyPr/>
                    <a:lstStyle/>
                    <a:p>
                      <a:r>
                        <a:rPr lang="en-US" sz="1000" b="1" dirty="0" err="1"/>
                        <a:t>Pendidikan</a:t>
                      </a:r>
                      <a:r>
                        <a:rPr lang="en-US" sz="1000" b="1" dirty="0"/>
                        <a:t> </a:t>
                      </a:r>
                      <a:r>
                        <a:rPr lang="en-US" sz="1000" b="1" dirty="0" err="1"/>
                        <a:t>Tertinggi</a:t>
                      </a:r>
                      <a:r>
                        <a:rPr lang="en-US" sz="1000" b="1" dirty="0"/>
                        <a:t> Yang </a:t>
                      </a:r>
                      <a:r>
                        <a:rPr lang="en-US" sz="1000" b="1" dirty="0" err="1"/>
                        <a:t>Ditamatkan</a:t>
                      </a:r>
                      <a:endParaRPr lang="en-US" sz="1000" b="1" dirty="0"/>
                    </a:p>
                  </a:txBody>
                  <a:tcPr marL="38705" marR="38705" marT="19352" marB="19352" anchor="ctr">
                    <a:lnL>
                      <a:noFill/>
                    </a:lnL>
                    <a:lnR>
                      <a:noFill/>
                    </a:lnR>
                    <a:lnT>
                      <a:noFill/>
                    </a:lnT>
                    <a:lnB>
                      <a:noFill/>
                    </a:lnB>
                  </a:tcPr>
                </a:tc>
                <a:tc>
                  <a:txBody>
                    <a:bodyPr/>
                    <a:lstStyle/>
                    <a:p>
                      <a:r>
                        <a:rPr lang="en-US" sz="1000" b="1"/>
                        <a:t>2004</a:t>
                      </a:r>
                    </a:p>
                  </a:txBody>
                  <a:tcPr marL="38705" marR="38705" marT="19352" marB="19352" anchor="ctr">
                    <a:lnL>
                      <a:noFill/>
                    </a:lnL>
                    <a:lnR>
                      <a:noFill/>
                    </a:lnR>
                    <a:lnT>
                      <a:noFill/>
                    </a:lnT>
                    <a:lnB>
                      <a:noFill/>
                    </a:lnB>
                  </a:tcPr>
                </a:tc>
                <a:tc>
                  <a:txBody>
                    <a:bodyPr/>
                    <a:lstStyle/>
                    <a:p>
                      <a:r>
                        <a:rPr lang="en-US" sz="1000" b="1"/>
                        <a:t>2005 (Feb)</a:t>
                      </a:r>
                    </a:p>
                  </a:txBody>
                  <a:tcPr marL="38705" marR="38705" marT="19352" marB="19352" anchor="ctr">
                    <a:lnL>
                      <a:noFill/>
                    </a:lnL>
                    <a:lnR>
                      <a:noFill/>
                    </a:lnR>
                    <a:lnT>
                      <a:noFill/>
                    </a:lnT>
                    <a:lnB>
                      <a:noFill/>
                    </a:lnB>
                  </a:tcPr>
                </a:tc>
                <a:tc>
                  <a:txBody>
                    <a:bodyPr/>
                    <a:lstStyle/>
                    <a:p>
                      <a:r>
                        <a:rPr lang="en-US" sz="1000" b="1"/>
                        <a:t>2005 (Nov)</a:t>
                      </a:r>
                    </a:p>
                  </a:txBody>
                  <a:tcPr marL="38705" marR="38705" marT="19352" marB="19352" anchor="ctr">
                    <a:lnL>
                      <a:noFill/>
                    </a:lnL>
                    <a:lnR>
                      <a:noFill/>
                    </a:lnR>
                    <a:lnT>
                      <a:noFill/>
                    </a:lnT>
                    <a:lnB>
                      <a:noFill/>
                    </a:lnB>
                  </a:tcPr>
                </a:tc>
                <a:tc>
                  <a:txBody>
                    <a:bodyPr/>
                    <a:lstStyle/>
                    <a:p>
                      <a:r>
                        <a:rPr lang="en-US" sz="1000" b="1"/>
                        <a:t>2006 (Feb)</a:t>
                      </a:r>
                    </a:p>
                  </a:txBody>
                  <a:tcPr marL="38705" marR="38705" marT="19352" marB="19352" anchor="ctr">
                    <a:lnL>
                      <a:noFill/>
                    </a:lnL>
                    <a:lnR>
                      <a:noFill/>
                    </a:lnR>
                    <a:lnT>
                      <a:noFill/>
                    </a:lnT>
                    <a:lnB>
                      <a:noFill/>
                    </a:lnB>
                  </a:tcPr>
                </a:tc>
                <a:tc>
                  <a:txBody>
                    <a:bodyPr/>
                    <a:lstStyle/>
                    <a:p>
                      <a:r>
                        <a:rPr lang="en-US" sz="1000" b="1"/>
                        <a:t>2006 (Agst)</a:t>
                      </a:r>
                    </a:p>
                  </a:txBody>
                  <a:tcPr marL="38705" marR="38705" marT="19352" marB="19352" anchor="ctr">
                    <a:lnL>
                      <a:noFill/>
                    </a:lnL>
                    <a:lnR>
                      <a:noFill/>
                    </a:lnR>
                    <a:lnT>
                      <a:noFill/>
                    </a:lnT>
                    <a:lnB>
                      <a:noFill/>
                    </a:lnB>
                  </a:tcPr>
                </a:tc>
                <a:tc>
                  <a:txBody>
                    <a:bodyPr/>
                    <a:lstStyle/>
                    <a:p>
                      <a:r>
                        <a:rPr lang="en-US" sz="1000" b="1"/>
                        <a:t>2007 (Feb)</a:t>
                      </a:r>
                    </a:p>
                  </a:txBody>
                  <a:tcPr marL="38705" marR="38705" marT="19352" marB="19352" anchor="ctr">
                    <a:lnL>
                      <a:noFill/>
                    </a:lnL>
                    <a:lnR>
                      <a:noFill/>
                    </a:lnR>
                    <a:lnT>
                      <a:noFill/>
                    </a:lnT>
                    <a:lnB>
                      <a:noFill/>
                    </a:lnB>
                  </a:tcPr>
                </a:tc>
                <a:tc>
                  <a:txBody>
                    <a:bodyPr/>
                    <a:lstStyle/>
                    <a:p>
                      <a:r>
                        <a:rPr lang="en-US" sz="1000" b="1"/>
                        <a:t>2007 (Agst)</a:t>
                      </a:r>
                    </a:p>
                  </a:txBody>
                  <a:tcPr marL="38705" marR="38705" marT="19352" marB="19352" anchor="ctr">
                    <a:lnL>
                      <a:noFill/>
                    </a:lnL>
                    <a:lnR>
                      <a:noFill/>
                    </a:lnR>
                    <a:lnT>
                      <a:noFill/>
                    </a:lnT>
                    <a:lnB>
                      <a:noFill/>
                    </a:lnB>
                  </a:tcPr>
                </a:tc>
                <a:tc>
                  <a:txBody>
                    <a:bodyPr/>
                    <a:lstStyle/>
                    <a:p>
                      <a:r>
                        <a:rPr lang="en-US" sz="1000" b="1"/>
                        <a:t>2008 (Feb)</a:t>
                      </a:r>
                    </a:p>
                  </a:txBody>
                  <a:tcPr marL="38705" marR="38705" marT="19352" marB="19352" anchor="ctr">
                    <a:lnL>
                      <a:noFill/>
                    </a:lnL>
                    <a:lnR>
                      <a:noFill/>
                    </a:lnR>
                    <a:lnT>
                      <a:noFill/>
                    </a:lnT>
                    <a:lnB>
                      <a:noFill/>
                    </a:lnB>
                  </a:tcPr>
                </a:tc>
                <a:tc>
                  <a:txBody>
                    <a:bodyPr/>
                    <a:lstStyle/>
                    <a:p>
                      <a:r>
                        <a:rPr lang="en-US" sz="1000" b="1"/>
                        <a:t>2008 (Agst)</a:t>
                      </a:r>
                    </a:p>
                  </a:txBody>
                  <a:tcPr marL="38705" marR="38705" marT="19352" marB="19352" anchor="ctr">
                    <a:lnL>
                      <a:noFill/>
                    </a:lnL>
                    <a:lnR>
                      <a:noFill/>
                    </a:lnR>
                    <a:lnT>
                      <a:noFill/>
                    </a:lnT>
                    <a:lnB>
                      <a:noFill/>
                    </a:lnB>
                  </a:tcPr>
                </a:tc>
                <a:tc>
                  <a:txBody>
                    <a:bodyPr/>
                    <a:lstStyle/>
                    <a:p>
                      <a:r>
                        <a:rPr lang="en-US" sz="1000" b="1"/>
                        <a:t>2009 (Feb)</a:t>
                      </a:r>
                    </a:p>
                  </a:txBody>
                  <a:tcPr marL="38705" marR="38705" marT="19352" marB="19352" anchor="ctr">
                    <a:lnL>
                      <a:noFill/>
                    </a:lnL>
                    <a:lnR>
                      <a:noFill/>
                    </a:lnR>
                    <a:lnT>
                      <a:noFill/>
                    </a:lnT>
                    <a:lnB>
                      <a:noFill/>
                    </a:lnB>
                  </a:tcPr>
                </a:tc>
                <a:tc>
                  <a:txBody>
                    <a:bodyPr/>
                    <a:lstStyle/>
                    <a:p>
                      <a:r>
                        <a:rPr lang="en-US" sz="1000" b="1"/>
                        <a:t>2009 (Agst)</a:t>
                      </a:r>
                    </a:p>
                  </a:txBody>
                  <a:tcPr marL="38705" marR="38705" marT="19352" marB="19352" anchor="ctr">
                    <a:lnL>
                      <a:noFill/>
                    </a:lnL>
                    <a:lnR>
                      <a:noFill/>
                    </a:lnR>
                    <a:lnT>
                      <a:noFill/>
                    </a:lnT>
                    <a:lnB>
                      <a:noFill/>
                    </a:lnB>
                  </a:tcPr>
                </a:tc>
                <a:tc>
                  <a:txBody>
                    <a:bodyPr/>
                    <a:lstStyle/>
                    <a:p>
                      <a:r>
                        <a:rPr lang="en-US" sz="1000" b="1"/>
                        <a:t>2010 (Feb)</a:t>
                      </a:r>
                    </a:p>
                  </a:txBody>
                  <a:tcPr marL="38705" marR="38705" marT="19352" marB="19352" anchor="ctr">
                    <a:lnL>
                      <a:noFill/>
                    </a:lnL>
                    <a:lnR>
                      <a:noFill/>
                    </a:lnR>
                    <a:lnT>
                      <a:noFill/>
                    </a:lnT>
                    <a:lnB>
                      <a:noFill/>
                    </a:lnB>
                  </a:tcPr>
                </a:tc>
                <a:tc>
                  <a:txBody>
                    <a:bodyPr/>
                    <a:lstStyle/>
                    <a:p>
                      <a:r>
                        <a:rPr lang="en-US" sz="1000" b="1"/>
                        <a:t>2010 (Agst)</a:t>
                      </a:r>
                    </a:p>
                  </a:txBody>
                  <a:tcPr marL="38705" marR="38705" marT="19352" marB="19352" anchor="ctr">
                    <a:lnL>
                      <a:noFill/>
                    </a:lnL>
                    <a:lnR>
                      <a:noFill/>
                    </a:lnR>
                    <a:lnT>
                      <a:noFill/>
                    </a:lnT>
                    <a:lnB>
                      <a:noFill/>
                    </a:lnB>
                  </a:tcPr>
                </a:tc>
                <a:tc>
                  <a:txBody>
                    <a:bodyPr/>
                    <a:lstStyle/>
                    <a:p>
                      <a:r>
                        <a:rPr lang="en-US" sz="1000" b="1"/>
                        <a:t>2011(Feb)</a:t>
                      </a:r>
                    </a:p>
                  </a:txBody>
                  <a:tcPr marL="38705" marR="38705" marT="19352" marB="19352" anchor="ctr">
                    <a:lnL>
                      <a:noFill/>
                    </a:lnL>
                    <a:lnR>
                      <a:noFill/>
                    </a:lnR>
                    <a:lnT>
                      <a:noFill/>
                    </a:lnT>
                    <a:lnB>
                      <a:noFill/>
                    </a:lnB>
                  </a:tcPr>
                </a:tc>
                <a:tc>
                  <a:txBody>
                    <a:bodyPr/>
                    <a:lstStyle/>
                    <a:p>
                      <a:r>
                        <a:rPr lang="en-US" sz="1000" b="1"/>
                        <a:t>2011 (Agst)</a:t>
                      </a:r>
                    </a:p>
                  </a:txBody>
                  <a:tcPr marL="38705" marR="38705" marT="19352" marB="19352" anchor="ctr">
                    <a:lnL>
                      <a:noFill/>
                    </a:lnL>
                    <a:lnR>
                      <a:noFill/>
                    </a:lnR>
                    <a:lnT>
                      <a:noFill/>
                    </a:lnT>
                    <a:lnB>
                      <a:noFill/>
                    </a:lnB>
                  </a:tcPr>
                </a:tc>
              </a:tr>
              <a:tr h="187716">
                <a:tc>
                  <a:txBody>
                    <a:bodyPr/>
                    <a:lstStyle/>
                    <a:p>
                      <a:r>
                        <a:rPr lang="en-US" sz="800"/>
                        <a:t> </a:t>
                      </a:r>
                    </a:p>
                  </a:txBody>
                  <a:tcPr marL="38705" marR="38705" marT="19352" marB="19352" anchor="ctr">
                    <a:lnL>
                      <a:noFill/>
                    </a:lnL>
                    <a:lnR>
                      <a:noFill/>
                    </a:lnR>
                    <a:lnT>
                      <a:noFill/>
                    </a:lnT>
                    <a:lnB>
                      <a:noFill/>
                    </a:lnB>
                  </a:tcPr>
                </a:tc>
                <a:tc>
                  <a:txBody>
                    <a:bodyPr/>
                    <a:lstStyle/>
                    <a:p>
                      <a:r>
                        <a:rPr lang="en-US" sz="1000" b="1" dirty="0"/>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c>
                  <a:txBody>
                    <a:bodyPr/>
                    <a:lstStyle/>
                    <a:p>
                      <a:r>
                        <a:rPr lang="en-US" sz="1000" b="1"/>
                        <a:t> </a:t>
                      </a:r>
                    </a:p>
                  </a:txBody>
                  <a:tcPr marL="38705" marR="38705" marT="19352" marB="19352" anchor="ctr">
                    <a:lnL>
                      <a:noFill/>
                    </a:lnL>
                    <a:lnR>
                      <a:noFill/>
                    </a:lnR>
                    <a:lnT>
                      <a:noFill/>
                    </a:lnT>
                    <a:lnB>
                      <a:noFill/>
                    </a:lnB>
                  </a:tcPr>
                </a:tc>
              </a:tr>
              <a:tr h="472684">
                <a:tc>
                  <a:txBody>
                    <a:bodyPr/>
                    <a:lstStyle/>
                    <a:p>
                      <a:r>
                        <a:rPr lang="en-US" sz="800"/>
                        <a:t>1</a:t>
                      </a:r>
                    </a:p>
                  </a:txBody>
                  <a:tcPr marL="38705" marR="38705" marT="19352" marB="19352" anchor="ctr">
                    <a:lnL>
                      <a:noFill/>
                    </a:lnL>
                    <a:lnR>
                      <a:noFill/>
                    </a:lnR>
                    <a:lnT>
                      <a:noFill/>
                    </a:lnT>
                    <a:lnB>
                      <a:noFill/>
                    </a:lnB>
                  </a:tcPr>
                </a:tc>
                <a:tc>
                  <a:txBody>
                    <a:bodyPr/>
                    <a:lstStyle/>
                    <a:p>
                      <a:r>
                        <a:rPr lang="en-US" sz="1000" b="1" dirty="0" err="1"/>
                        <a:t>Tidak</a:t>
                      </a:r>
                      <a:r>
                        <a:rPr lang="en-US" sz="1000" b="1" dirty="0"/>
                        <a:t>/</a:t>
                      </a:r>
                      <a:r>
                        <a:rPr lang="en-US" sz="1000" b="1" dirty="0" err="1"/>
                        <a:t>Belum</a:t>
                      </a:r>
                      <a:r>
                        <a:rPr lang="en-US" sz="1000" b="1" dirty="0"/>
                        <a:t> </a:t>
                      </a:r>
                      <a:r>
                        <a:rPr lang="en-US" sz="1000" b="1" dirty="0" err="1"/>
                        <a:t>Pernah</a:t>
                      </a:r>
                      <a:r>
                        <a:rPr lang="en-US" sz="1000" b="1" dirty="0"/>
                        <a:t> </a:t>
                      </a:r>
                      <a:r>
                        <a:rPr lang="en-US" sz="1000" b="1" dirty="0" err="1"/>
                        <a:t>Sekolah</a:t>
                      </a:r>
                      <a:r>
                        <a:rPr lang="en-US" sz="1000" b="1" dirty="0"/>
                        <a:t>/</a:t>
                      </a:r>
                      <a:r>
                        <a:rPr lang="en-US" sz="1000" b="1" dirty="0" err="1"/>
                        <a:t>Belum</a:t>
                      </a:r>
                      <a:r>
                        <a:rPr lang="en-US" sz="1000" b="1" dirty="0"/>
                        <a:t> </a:t>
                      </a:r>
                      <a:r>
                        <a:rPr lang="en-US" sz="1000" b="1" dirty="0" err="1"/>
                        <a:t>Tamat</a:t>
                      </a:r>
                      <a:r>
                        <a:rPr lang="en-US" sz="1000" b="1" dirty="0"/>
                        <a:t> SD</a:t>
                      </a:r>
                    </a:p>
                  </a:txBody>
                  <a:tcPr marL="38705" marR="38705" marT="19352" marB="19352" anchor="ctr">
                    <a:lnL>
                      <a:noFill/>
                    </a:lnL>
                    <a:lnR>
                      <a:noFill/>
                    </a:lnR>
                    <a:lnT>
                      <a:noFill/>
                    </a:lnT>
                    <a:lnB>
                      <a:noFill/>
                    </a:lnB>
                  </a:tcPr>
                </a:tc>
                <a:tc>
                  <a:txBody>
                    <a:bodyPr/>
                    <a:lstStyle/>
                    <a:p>
                      <a:r>
                        <a:rPr lang="en-US" sz="1000" b="1" dirty="0"/>
                        <a:t>1 004 296</a:t>
                      </a:r>
                    </a:p>
                  </a:txBody>
                  <a:tcPr marL="38705" marR="38705" marT="19352" marB="19352" anchor="ctr">
                    <a:lnL>
                      <a:noFill/>
                    </a:lnL>
                    <a:lnR>
                      <a:noFill/>
                    </a:lnR>
                    <a:lnT>
                      <a:noFill/>
                    </a:lnT>
                    <a:lnB>
                      <a:noFill/>
                    </a:lnB>
                  </a:tcPr>
                </a:tc>
                <a:tc>
                  <a:txBody>
                    <a:bodyPr/>
                    <a:lstStyle/>
                    <a:p>
                      <a:r>
                        <a:rPr lang="en-US" sz="1000" b="1"/>
                        <a:t>1 012 711</a:t>
                      </a:r>
                    </a:p>
                  </a:txBody>
                  <a:tcPr marL="38705" marR="38705" marT="19352" marB="19352" anchor="ctr">
                    <a:lnL>
                      <a:noFill/>
                    </a:lnL>
                    <a:lnR>
                      <a:noFill/>
                    </a:lnR>
                    <a:lnT>
                      <a:noFill/>
                    </a:lnT>
                    <a:lnB>
                      <a:noFill/>
                    </a:lnB>
                  </a:tcPr>
                </a:tc>
                <a:tc>
                  <a:txBody>
                    <a:bodyPr/>
                    <a:lstStyle/>
                    <a:p>
                      <a:r>
                        <a:rPr lang="en-US" sz="1000" b="1"/>
                        <a:t>937 985</a:t>
                      </a:r>
                    </a:p>
                  </a:txBody>
                  <a:tcPr marL="38705" marR="38705" marT="19352" marB="19352" anchor="ctr">
                    <a:lnL>
                      <a:noFill/>
                    </a:lnL>
                    <a:lnR>
                      <a:noFill/>
                    </a:lnR>
                    <a:lnT>
                      <a:noFill/>
                    </a:lnT>
                    <a:lnB>
                      <a:noFill/>
                    </a:lnB>
                  </a:tcPr>
                </a:tc>
                <a:tc>
                  <a:txBody>
                    <a:bodyPr/>
                    <a:lstStyle/>
                    <a:p>
                      <a:r>
                        <a:rPr lang="en-US" sz="1000" b="1"/>
                        <a:t>849 425</a:t>
                      </a:r>
                    </a:p>
                  </a:txBody>
                  <a:tcPr marL="38705" marR="38705" marT="19352" marB="19352" anchor="ctr">
                    <a:lnL>
                      <a:noFill/>
                    </a:lnL>
                    <a:lnR>
                      <a:noFill/>
                    </a:lnR>
                    <a:lnT>
                      <a:noFill/>
                    </a:lnT>
                    <a:lnB>
                      <a:noFill/>
                    </a:lnB>
                  </a:tcPr>
                </a:tc>
                <a:tc>
                  <a:txBody>
                    <a:bodyPr/>
                    <a:lstStyle/>
                    <a:p>
                      <a:r>
                        <a:rPr lang="en-US" sz="1000" b="1"/>
                        <a:t>781 920</a:t>
                      </a:r>
                    </a:p>
                  </a:txBody>
                  <a:tcPr marL="38705" marR="38705" marT="19352" marB="19352" anchor="ctr">
                    <a:lnL>
                      <a:noFill/>
                    </a:lnL>
                    <a:lnR>
                      <a:noFill/>
                    </a:lnR>
                    <a:lnT>
                      <a:noFill/>
                    </a:lnT>
                    <a:lnB>
                      <a:noFill/>
                    </a:lnB>
                  </a:tcPr>
                </a:tc>
                <a:tc>
                  <a:txBody>
                    <a:bodyPr/>
                    <a:lstStyle/>
                    <a:p>
                      <a:r>
                        <a:rPr lang="en-US" sz="1000" b="1"/>
                        <a:t>666 066</a:t>
                      </a:r>
                    </a:p>
                  </a:txBody>
                  <a:tcPr marL="38705" marR="38705" marT="19352" marB="19352" anchor="ctr">
                    <a:lnL>
                      <a:noFill/>
                    </a:lnL>
                    <a:lnR>
                      <a:noFill/>
                    </a:lnR>
                    <a:lnT>
                      <a:noFill/>
                    </a:lnT>
                    <a:lnB>
                      <a:noFill/>
                    </a:lnB>
                  </a:tcPr>
                </a:tc>
                <a:tc>
                  <a:txBody>
                    <a:bodyPr/>
                    <a:lstStyle/>
                    <a:p>
                      <a:r>
                        <a:rPr lang="en-US" sz="1000" b="1"/>
                        <a:t>532 820</a:t>
                      </a:r>
                    </a:p>
                  </a:txBody>
                  <a:tcPr marL="38705" marR="38705" marT="19352" marB="19352" anchor="ctr">
                    <a:lnL>
                      <a:noFill/>
                    </a:lnL>
                    <a:lnR>
                      <a:noFill/>
                    </a:lnR>
                    <a:lnT>
                      <a:noFill/>
                    </a:lnT>
                    <a:lnB>
                      <a:noFill/>
                    </a:lnB>
                  </a:tcPr>
                </a:tc>
                <a:tc>
                  <a:txBody>
                    <a:bodyPr/>
                    <a:lstStyle/>
                    <a:p>
                      <a:r>
                        <a:rPr lang="en-US" sz="1000" b="1"/>
                        <a:t>528 195</a:t>
                      </a:r>
                    </a:p>
                  </a:txBody>
                  <a:tcPr marL="38705" marR="38705" marT="19352" marB="19352" anchor="ctr">
                    <a:lnL>
                      <a:noFill/>
                    </a:lnL>
                    <a:lnR>
                      <a:noFill/>
                    </a:lnR>
                    <a:lnT>
                      <a:noFill/>
                    </a:lnT>
                    <a:lnB>
                      <a:noFill/>
                    </a:lnB>
                  </a:tcPr>
                </a:tc>
                <a:tc>
                  <a:txBody>
                    <a:bodyPr/>
                    <a:lstStyle/>
                    <a:p>
                      <a:r>
                        <a:rPr lang="en-US" sz="1000" b="1"/>
                        <a:t>547 038</a:t>
                      </a:r>
                    </a:p>
                  </a:txBody>
                  <a:tcPr marL="38705" marR="38705" marT="19352" marB="19352" anchor="ctr">
                    <a:lnL>
                      <a:noFill/>
                    </a:lnL>
                    <a:lnR>
                      <a:noFill/>
                    </a:lnR>
                    <a:lnT>
                      <a:noFill/>
                    </a:lnT>
                    <a:lnB>
                      <a:noFill/>
                    </a:lnB>
                  </a:tcPr>
                </a:tc>
                <a:tc>
                  <a:txBody>
                    <a:bodyPr/>
                    <a:lstStyle/>
                    <a:p>
                      <a:r>
                        <a:rPr lang="en-US" sz="1000" b="1"/>
                        <a:t>476302</a:t>
                      </a:r>
                    </a:p>
                  </a:txBody>
                  <a:tcPr marL="38705" marR="38705" marT="19352" marB="19352" anchor="ctr">
                    <a:lnL>
                      <a:noFill/>
                    </a:lnL>
                    <a:lnR>
                      <a:noFill/>
                    </a:lnR>
                    <a:lnT>
                      <a:noFill/>
                    </a:lnT>
                    <a:lnB>
                      <a:noFill/>
                    </a:lnB>
                  </a:tcPr>
                </a:tc>
                <a:tc>
                  <a:txBody>
                    <a:bodyPr/>
                    <a:lstStyle/>
                    <a:p>
                      <a:r>
                        <a:rPr lang="en-US" sz="1000" b="1"/>
                        <a:t>637 901</a:t>
                      </a:r>
                    </a:p>
                  </a:txBody>
                  <a:tcPr marL="38705" marR="38705" marT="19352" marB="19352" anchor="ctr">
                    <a:lnL>
                      <a:noFill/>
                    </a:lnL>
                    <a:lnR>
                      <a:noFill/>
                    </a:lnR>
                    <a:lnT>
                      <a:noFill/>
                    </a:lnT>
                    <a:lnB>
                      <a:noFill/>
                    </a:lnB>
                  </a:tcPr>
                </a:tc>
                <a:tc>
                  <a:txBody>
                    <a:bodyPr/>
                    <a:lstStyle/>
                    <a:p>
                      <a:r>
                        <a:rPr lang="en-US" sz="1000" b="1"/>
                        <a:t>606 230</a:t>
                      </a:r>
                    </a:p>
                  </a:txBody>
                  <a:tcPr marL="38705" marR="38705" marT="19352" marB="19352" anchor="ctr">
                    <a:lnL>
                      <a:noFill/>
                    </a:lnL>
                    <a:lnR>
                      <a:noFill/>
                    </a:lnR>
                    <a:lnT>
                      <a:noFill/>
                    </a:lnT>
                    <a:lnB>
                      <a:noFill/>
                    </a:lnB>
                  </a:tcPr>
                </a:tc>
                <a:tc>
                  <a:txBody>
                    <a:bodyPr/>
                    <a:lstStyle/>
                    <a:p>
                      <a:r>
                        <a:rPr lang="en-US" sz="1000" b="1"/>
                        <a:t>757 807</a:t>
                      </a:r>
                    </a:p>
                  </a:txBody>
                  <a:tcPr marL="38705" marR="38705" marT="19352" marB="19352" anchor="ctr">
                    <a:lnL>
                      <a:noFill/>
                    </a:lnL>
                    <a:lnR>
                      <a:noFill/>
                    </a:lnR>
                    <a:lnT>
                      <a:noFill/>
                    </a:lnT>
                    <a:lnB>
                      <a:noFill/>
                    </a:lnB>
                  </a:tcPr>
                </a:tc>
                <a:tc>
                  <a:txBody>
                    <a:bodyPr/>
                    <a:lstStyle/>
                    <a:p>
                      <a:r>
                        <a:rPr lang="en-US" sz="1000" b="1"/>
                        <a:t>645 081</a:t>
                      </a:r>
                    </a:p>
                  </a:txBody>
                  <a:tcPr marL="38705" marR="38705" marT="19352" marB="19352" anchor="ctr">
                    <a:lnL>
                      <a:noFill/>
                    </a:lnL>
                    <a:lnR>
                      <a:noFill/>
                    </a:lnR>
                    <a:lnT>
                      <a:noFill/>
                    </a:lnT>
                    <a:lnB>
                      <a:noFill/>
                    </a:lnB>
                  </a:tcPr>
                </a:tc>
                <a:tc>
                  <a:txBody>
                    <a:bodyPr/>
                    <a:lstStyle/>
                    <a:p>
                      <a:r>
                        <a:rPr lang="en-US" sz="1000" b="1"/>
                        <a:t>877 265</a:t>
                      </a:r>
                    </a:p>
                  </a:txBody>
                  <a:tcPr marL="38705" marR="38705" marT="19352" marB="19352" anchor="ctr">
                    <a:lnL>
                      <a:noFill/>
                    </a:lnL>
                    <a:lnR>
                      <a:noFill/>
                    </a:lnR>
                    <a:lnT>
                      <a:noFill/>
                    </a:lnT>
                    <a:lnB>
                      <a:noFill/>
                    </a:lnB>
                  </a:tcPr>
                </a:tc>
              </a:tr>
              <a:tr h="472684">
                <a:tc>
                  <a:txBody>
                    <a:bodyPr/>
                    <a:lstStyle/>
                    <a:p>
                      <a:r>
                        <a:rPr lang="en-US" sz="800"/>
                        <a:t>2</a:t>
                      </a:r>
                    </a:p>
                  </a:txBody>
                  <a:tcPr marL="38705" marR="38705" marT="19352" marB="19352" anchor="ctr">
                    <a:lnL>
                      <a:noFill/>
                    </a:lnL>
                    <a:lnR>
                      <a:noFill/>
                    </a:lnR>
                    <a:lnT>
                      <a:noFill/>
                    </a:lnT>
                    <a:lnB>
                      <a:noFill/>
                    </a:lnB>
                  </a:tcPr>
                </a:tc>
                <a:tc>
                  <a:txBody>
                    <a:bodyPr/>
                    <a:lstStyle/>
                    <a:p>
                      <a:r>
                        <a:rPr lang="en-US" sz="1000" b="1" dirty="0" err="1"/>
                        <a:t>Sekolah</a:t>
                      </a:r>
                      <a:r>
                        <a:rPr lang="en-US" sz="1000" b="1" dirty="0"/>
                        <a:t> </a:t>
                      </a:r>
                      <a:r>
                        <a:rPr lang="en-US" sz="1000" b="1" dirty="0" err="1"/>
                        <a:t>Dasar</a:t>
                      </a:r>
                      <a:endParaRPr lang="en-US" sz="1000" b="1" dirty="0"/>
                    </a:p>
                  </a:txBody>
                  <a:tcPr marL="38705" marR="38705" marT="19352" marB="19352" anchor="ctr">
                    <a:lnL>
                      <a:noFill/>
                    </a:lnL>
                    <a:lnR>
                      <a:noFill/>
                    </a:lnR>
                    <a:lnT>
                      <a:noFill/>
                    </a:lnT>
                    <a:lnB>
                      <a:noFill/>
                    </a:lnB>
                  </a:tcPr>
                </a:tc>
                <a:tc>
                  <a:txBody>
                    <a:bodyPr/>
                    <a:lstStyle/>
                    <a:p>
                      <a:r>
                        <a:rPr lang="en-US" sz="1000" b="1" dirty="0"/>
                        <a:t>2 275 281</a:t>
                      </a:r>
                    </a:p>
                  </a:txBody>
                  <a:tcPr marL="38705" marR="38705" marT="19352" marB="19352" anchor="ctr">
                    <a:lnL>
                      <a:noFill/>
                    </a:lnL>
                    <a:lnR>
                      <a:noFill/>
                    </a:lnR>
                    <a:lnT>
                      <a:noFill/>
                    </a:lnT>
                    <a:lnB>
                      <a:noFill/>
                    </a:lnB>
                  </a:tcPr>
                </a:tc>
                <a:tc>
                  <a:txBody>
                    <a:bodyPr/>
                    <a:lstStyle/>
                    <a:p>
                      <a:r>
                        <a:rPr lang="en-US" sz="1000" b="1" dirty="0"/>
                        <a:t>2 540 977</a:t>
                      </a:r>
                    </a:p>
                  </a:txBody>
                  <a:tcPr marL="38705" marR="38705" marT="19352" marB="19352" anchor="ctr">
                    <a:lnL>
                      <a:noFill/>
                    </a:lnL>
                    <a:lnR>
                      <a:noFill/>
                    </a:lnR>
                    <a:lnT>
                      <a:noFill/>
                    </a:lnT>
                    <a:lnB>
                      <a:noFill/>
                    </a:lnB>
                  </a:tcPr>
                </a:tc>
                <a:tc>
                  <a:txBody>
                    <a:bodyPr/>
                    <a:lstStyle/>
                    <a:p>
                      <a:r>
                        <a:rPr lang="en-US" sz="1000" b="1"/>
                        <a:t>2 729 915</a:t>
                      </a:r>
                    </a:p>
                  </a:txBody>
                  <a:tcPr marL="38705" marR="38705" marT="19352" marB="19352" anchor="ctr">
                    <a:lnL>
                      <a:noFill/>
                    </a:lnL>
                    <a:lnR>
                      <a:noFill/>
                    </a:lnR>
                    <a:lnT>
                      <a:noFill/>
                    </a:lnT>
                    <a:lnB>
                      <a:noFill/>
                    </a:lnB>
                  </a:tcPr>
                </a:tc>
                <a:tc>
                  <a:txBody>
                    <a:bodyPr/>
                    <a:lstStyle/>
                    <a:p>
                      <a:r>
                        <a:rPr lang="en-US" sz="1000" b="1"/>
                        <a:t>2 675 459</a:t>
                      </a:r>
                    </a:p>
                  </a:txBody>
                  <a:tcPr marL="38705" marR="38705" marT="19352" marB="19352" anchor="ctr">
                    <a:lnL>
                      <a:noFill/>
                    </a:lnL>
                    <a:lnR>
                      <a:noFill/>
                    </a:lnR>
                    <a:lnT>
                      <a:noFill/>
                    </a:lnT>
                    <a:lnB>
                      <a:noFill/>
                    </a:lnB>
                  </a:tcPr>
                </a:tc>
                <a:tc>
                  <a:txBody>
                    <a:bodyPr/>
                    <a:lstStyle/>
                    <a:p>
                      <a:r>
                        <a:rPr lang="en-US" sz="1000" b="1"/>
                        <a:t>2 589 699</a:t>
                      </a:r>
                    </a:p>
                  </a:txBody>
                  <a:tcPr marL="38705" marR="38705" marT="19352" marB="19352" anchor="ctr">
                    <a:lnL>
                      <a:noFill/>
                    </a:lnL>
                    <a:lnR>
                      <a:noFill/>
                    </a:lnR>
                    <a:lnT>
                      <a:noFill/>
                    </a:lnT>
                    <a:lnB>
                      <a:noFill/>
                    </a:lnB>
                  </a:tcPr>
                </a:tc>
                <a:tc>
                  <a:txBody>
                    <a:bodyPr/>
                    <a:lstStyle/>
                    <a:p>
                      <a:r>
                        <a:rPr lang="en-US" sz="1000" b="1"/>
                        <a:t>2 753 548</a:t>
                      </a:r>
                    </a:p>
                  </a:txBody>
                  <a:tcPr marL="38705" marR="38705" marT="19352" marB="19352" anchor="ctr">
                    <a:lnL>
                      <a:noFill/>
                    </a:lnL>
                    <a:lnR>
                      <a:noFill/>
                    </a:lnR>
                    <a:lnT>
                      <a:noFill/>
                    </a:lnT>
                    <a:lnB>
                      <a:noFill/>
                    </a:lnB>
                  </a:tcPr>
                </a:tc>
                <a:tc>
                  <a:txBody>
                    <a:bodyPr/>
                    <a:lstStyle/>
                    <a:p>
                      <a:r>
                        <a:rPr lang="en-US" sz="1000" b="1"/>
                        <a:t>2 179 792</a:t>
                      </a:r>
                    </a:p>
                  </a:txBody>
                  <a:tcPr marL="38705" marR="38705" marT="19352" marB="19352" anchor="ctr">
                    <a:lnL>
                      <a:noFill/>
                    </a:lnL>
                    <a:lnR>
                      <a:noFill/>
                    </a:lnR>
                    <a:lnT>
                      <a:noFill/>
                    </a:lnT>
                    <a:lnB>
                      <a:noFill/>
                    </a:lnB>
                  </a:tcPr>
                </a:tc>
                <a:tc>
                  <a:txBody>
                    <a:bodyPr/>
                    <a:lstStyle/>
                    <a:p>
                      <a:r>
                        <a:rPr lang="en-US" sz="1000" b="1"/>
                        <a:t>2 216 748</a:t>
                      </a:r>
                    </a:p>
                  </a:txBody>
                  <a:tcPr marL="38705" marR="38705" marT="19352" marB="19352" anchor="ctr">
                    <a:lnL>
                      <a:noFill/>
                    </a:lnL>
                    <a:lnR>
                      <a:noFill/>
                    </a:lnR>
                    <a:lnT>
                      <a:noFill/>
                    </a:lnT>
                    <a:lnB>
                      <a:noFill/>
                    </a:lnB>
                  </a:tcPr>
                </a:tc>
                <a:tc>
                  <a:txBody>
                    <a:bodyPr/>
                    <a:lstStyle/>
                    <a:p>
                      <a:r>
                        <a:rPr lang="en-US" sz="1000" b="1"/>
                        <a:t>2 099 968</a:t>
                      </a:r>
                    </a:p>
                  </a:txBody>
                  <a:tcPr marL="38705" marR="38705" marT="19352" marB="19352" anchor="ctr">
                    <a:lnL>
                      <a:noFill/>
                    </a:lnL>
                    <a:lnR>
                      <a:noFill/>
                    </a:lnR>
                    <a:lnT>
                      <a:noFill/>
                    </a:lnT>
                    <a:lnB>
                      <a:noFill/>
                    </a:lnB>
                  </a:tcPr>
                </a:tc>
                <a:tc>
                  <a:txBody>
                    <a:bodyPr/>
                    <a:lstStyle/>
                    <a:p>
                      <a:r>
                        <a:rPr lang="en-US" sz="1000" b="1"/>
                        <a:t>2143747</a:t>
                      </a:r>
                    </a:p>
                  </a:txBody>
                  <a:tcPr marL="38705" marR="38705" marT="19352" marB="19352" anchor="ctr">
                    <a:lnL>
                      <a:noFill/>
                    </a:lnL>
                    <a:lnR>
                      <a:noFill/>
                    </a:lnR>
                    <a:lnT>
                      <a:noFill/>
                    </a:lnT>
                    <a:lnB>
                      <a:noFill/>
                    </a:lnB>
                  </a:tcPr>
                </a:tc>
                <a:tc>
                  <a:txBody>
                    <a:bodyPr/>
                    <a:lstStyle/>
                    <a:p>
                      <a:r>
                        <a:rPr lang="en-US" sz="1000" b="1"/>
                        <a:t>1 531 671</a:t>
                      </a:r>
                    </a:p>
                  </a:txBody>
                  <a:tcPr marL="38705" marR="38705" marT="19352" marB="19352" anchor="ctr">
                    <a:lnL>
                      <a:noFill/>
                    </a:lnL>
                    <a:lnR>
                      <a:noFill/>
                    </a:lnR>
                    <a:lnT>
                      <a:noFill/>
                    </a:lnT>
                    <a:lnB>
                      <a:noFill/>
                    </a:lnB>
                  </a:tcPr>
                </a:tc>
                <a:tc>
                  <a:txBody>
                    <a:bodyPr/>
                    <a:lstStyle/>
                    <a:p>
                      <a:r>
                        <a:rPr lang="en-US" sz="1000" b="1"/>
                        <a:t>1 522 465</a:t>
                      </a:r>
                    </a:p>
                  </a:txBody>
                  <a:tcPr marL="38705" marR="38705" marT="19352" marB="19352" anchor="ctr">
                    <a:lnL>
                      <a:noFill/>
                    </a:lnL>
                    <a:lnR>
                      <a:noFill/>
                    </a:lnR>
                    <a:lnT>
                      <a:noFill/>
                    </a:lnT>
                    <a:lnB>
                      <a:noFill/>
                    </a:lnB>
                  </a:tcPr>
                </a:tc>
                <a:tc>
                  <a:txBody>
                    <a:bodyPr/>
                    <a:lstStyle/>
                    <a:p>
                      <a:r>
                        <a:rPr lang="en-US" sz="1000" b="1"/>
                        <a:t>1 402 858</a:t>
                      </a:r>
                    </a:p>
                  </a:txBody>
                  <a:tcPr marL="38705" marR="38705" marT="19352" marB="19352" anchor="ctr">
                    <a:lnL>
                      <a:noFill/>
                    </a:lnL>
                    <a:lnR>
                      <a:noFill/>
                    </a:lnR>
                    <a:lnT>
                      <a:noFill/>
                    </a:lnT>
                    <a:lnB>
                      <a:noFill/>
                    </a:lnB>
                  </a:tcPr>
                </a:tc>
                <a:tc>
                  <a:txBody>
                    <a:bodyPr/>
                    <a:lstStyle/>
                    <a:p>
                      <a:r>
                        <a:rPr lang="en-US" sz="1000" b="1"/>
                        <a:t>1 275 890</a:t>
                      </a:r>
                    </a:p>
                  </a:txBody>
                  <a:tcPr marL="38705" marR="38705" marT="19352" marB="19352" anchor="ctr">
                    <a:lnL>
                      <a:noFill/>
                    </a:lnL>
                    <a:lnR>
                      <a:noFill/>
                    </a:lnR>
                    <a:lnT>
                      <a:noFill/>
                    </a:lnT>
                    <a:lnB>
                      <a:noFill/>
                    </a:lnB>
                  </a:tcPr>
                </a:tc>
                <a:tc>
                  <a:txBody>
                    <a:bodyPr/>
                    <a:lstStyle/>
                    <a:p>
                      <a:r>
                        <a:rPr lang="en-US" sz="1000" b="1"/>
                        <a:t>1 120 090</a:t>
                      </a:r>
                    </a:p>
                  </a:txBody>
                  <a:tcPr marL="38705" marR="38705" marT="19352" marB="19352" anchor="ctr">
                    <a:lnL>
                      <a:noFill/>
                    </a:lnL>
                    <a:lnR>
                      <a:noFill/>
                    </a:lnR>
                    <a:lnT>
                      <a:noFill/>
                    </a:lnT>
                    <a:lnB>
                      <a:noFill/>
                    </a:lnB>
                  </a:tcPr>
                </a:tc>
              </a:tr>
              <a:tr h="472684">
                <a:tc>
                  <a:txBody>
                    <a:bodyPr/>
                    <a:lstStyle/>
                    <a:p>
                      <a:r>
                        <a:rPr lang="en-US" sz="800"/>
                        <a:t>3</a:t>
                      </a:r>
                    </a:p>
                  </a:txBody>
                  <a:tcPr marL="38705" marR="38705" marT="19352" marB="19352" anchor="ctr">
                    <a:lnL>
                      <a:noFill/>
                    </a:lnL>
                    <a:lnR>
                      <a:noFill/>
                    </a:lnR>
                    <a:lnT>
                      <a:noFill/>
                    </a:lnT>
                    <a:lnB>
                      <a:noFill/>
                    </a:lnB>
                  </a:tcPr>
                </a:tc>
                <a:tc>
                  <a:txBody>
                    <a:bodyPr/>
                    <a:lstStyle/>
                    <a:p>
                      <a:r>
                        <a:rPr lang="en-US" sz="1000" b="1"/>
                        <a:t>SLTP</a:t>
                      </a:r>
                    </a:p>
                  </a:txBody>
                  <a:tcPr marL="38705" marR="38705" marT="19352" marB="19352" anchor="ctr">
                    <a:lnL>
                      <a:noFill/>
                    </a:lnL>
                    <a:lnR>
                      <a:noFill/>
                    </a:lnR>
                    <a:lnT>
                      <a:noFill/>
                    </a:lnT>
                    <a:lnB>
                      <a:noFill/>
                    </a:lnB>
                  </a:tcPr>
                </a:tc>
                <a:tc>
                  <a:txBody>
                    <a:bodyPr/>
                    <a:lstStyle/>
                    <a:p>
                      <a:r>
                        <a:rPr lang="en-US" sz="1000" b="1" dirty="0"/>
                        <a:t>2 690 912</a:t>
                      </a:r>
                    </a:p>
                  </a:txBody>
                  <a:tcPr marL="38705" marR="38705" marT="19352" marB="19352" anchor="ctr">
                    <a:lnL>
                      <a:noFill/>
                    </a:lnL>
                    <a:lnR>
                      <a:noFill/>
                    </a:lnR>
                    <a:lnT>
                      <a:noFill/>
                    </a:lnT>
                    <a:lnB>
                      <a:noFill/>
                    </a:lnB>
                  </a:tcPr>
                </a:tc>
                <a:tc>
                  <a:txBody>
                    <a:bodyPr/>
                    <a:lstStyle/>
                    <a:p>
                      <a:r>
                        <a:rPr lang="en-US" sz="1000" b="1" dirty="0"/>
                        <a:t>2 680 810</a:t>
                      </a:r>
                    </a:p>
                  </a:txBody>
                  <a:tcPr marL="38705" marR="38705" marT="19352" marB="19352" anchor="ctr">
                    <a:lnL>
                      <a:noFill/>
                    </a:lnL>
                    <a:lnR>
                      <a:noFill/>
                    </a:lnR>
                    <a:lnT>
                      <a:noFill/>
                    </a:lnT>
                    <a:lnB>
                      <a:noFill/>
                    </a:lnB>
                  </a:tcPr>
                </a:tc>
                <a:tc>
                  <a:txBody>
                    <a:bodyPr/>
                    <a:lstStyle/>
                    <a:p>
                      <a:r>
                        <a:rPr lang="en-US" sz="1000" b="1" dirty="0"/>
                        <a:t>3 151 231</a:t>
                      </a:r>
                    </a:p>
                  </a:txBody>
                  <a:tcPr marL="38705" marR="38705" marT="19352" marB="19352" anchor="ctr">
                    <a:lnL>
                      <a:noFill/>
                    </a:lnL>
                    <a:lnR>
                      <a:noFill/>
                    </a:lnR>
                    <a:lnT>
                      <a:noFill/>
                    </a:lnT>
                    <a:lnB>
                      <a:noFill/>
                    </a:lnB>
                  </a:tcPr>
                </a:tc>
                <a:tc>
                  <a:txBody>
                    <a:bodyPr/>
                    <a:lstStyle/>
                    <a:p>
                      <a:r>
                        <a:rPr lang="en-US" sz="1000" b="1"/>
                        <a:t>2 860 007</a:t>
                      </a:r>
                    </a:p>
                  </a:txBody>
                  <a:tcPr marL="38705" marR="38705" marT="19352" marB="19352" anchor="ctr">
                    <a:lnL>
                      <a:noFill/>
                    </a:lnL>
                    <a:lnR>
                      <a:noFill/>
                    </a:lnR>
                    <a:lnT>
                      <a:noFill/>
                    </a:lnT>
                    <a:lnB>
                      <a:noFill/>
                    </a:lnB>
                  </a:tcPr>
                </a:tc>
                <a:tc>
                  <a:txBody>
                    <a:bodyPr/>
                    <a:lstStyle/>
                    <a:p>
                      <a:r>
                        <a:rPr lang="en-US" sz="1000" b="1"/>
                        <a:t>2 730 045</a:t>
                      </a:r>
                    </a:p>
                  </a:txBody>
                  <a:tcPr marL="38705" marR="38705" marT="19352" marB="19352" anchor="ctr">
                    <a:lnL>
                      <a:noFill/>
                    </a:lnL>
                    <a:lnR>
                      <a:noFill/>
                    </a:lnR>
                    <a:lnT>
                      <a:noFill/>
                    </a:lnT>
                    <a:lnB>
                      <a:noFill/>
                    </a:lnB>
                  </a:tcPr>
                </a:tc>
                <a:tc>
                  <a:txBody>
                    <a:bodyPr/>
                    <a:lstStyle/>
                    <a:p>
                      <a:r>
                        <a:rPr lang="en-US" sz="1000" b="1"/>
                        <a:t>2 643 062</a:t>
                      </a:r>
                    </a:p>
                  </a:txBody>
                  <a:tcPr marL="38705" marR="38705" marT="19352" marB="19352" anchor="ctr">
                    <a:lnL>
                      <a:noFill/>
                    </a:lnL>
                    <a:lnR>
                      <a:noFill/>
                    </a:lnR>
                    <a:lnT>
                      <a:noFill/>
                    </a:lnT>
                    <a:lnB>
                      <a:noFill/>
                    </a:lnB>
                  </a:tcPr>
                </a:tc>
                <a:tc>
                  <a:txBody>
                    <a:bodyPr/>
                    <a:lstStyle/>
                    <a:p>
                      <a:r>
                        <a:rPr lang="en-US" sz="1000" b="1"/>
                        <a:t>2 264 198</a:t>
                      </a:r>
                    </a:p>
                  </a:txBody>
                  <a:tcPr marL="38705" marR="38705" marT="19352" marB="19352" anchor="ctr">
                    <a:lnL>
                      <a:noFill/>
                    </a:lnL>
                    <a:lnR>
                      <a:noFill/>
                    </a:lnR>
                    <a:lnT>
                      <a:noFill/>
                    </a:lnT>
                    <a:lnB>
                      <a:noFill/>
                    </a:lnB>
                  </a:tcPr>
                </a:tc>
                <a:tc>
                  <a:txBody>
                    <a:bodyPr/>
                    <a:lstStyle/>
                    <a:p>
                      <a:r>
                        <a:rPr lang="en-US" sz="1000" b="1"/>
                        <a:t>2 166 619</a:t>
                      </a:r>
                    </a:p>
                  </a:txBody>
                  <a:tcPr marL="38705" marR="38705" marT="19352" marB="19352" anchor="ctr">
                    <a:lnL>
                      <a:noFill/>
                    </a:lnL>
                    <a:lnR>
                      <a:noFill/>
                    </a:lnR>
                    <a:lnT>
                      <a:noFill/>
                    </a:lnT>
                    <a:lnB>
                      <a:noFill/>
                    </a:lnB>
                  </a:tcPr>
                </a:tc>
                <a:tc>
                  <a:txBody>
                    <a:bodyPr/>
                    <a:lstStyle/>
                    <a:p>
                      <a:r>
                        <a:rPr lang="en-US" sz="1000" b="1"/>
                        <a:t>1 973 986</a:t>
                      </a:r>
                    </a:p>
                  </a:txBody>
                  <a:tcPr marL="38705" marR="38705" marT="19352" marB="19352" anchor="ctr">
                    <a:lnL>
                      <a:noFill/>
                    </a:lnL>
                    <a:lnR>
                      <a:noFill/>
                    </a:lnR>
                    <a:lnT>
                      <a:noFill/>
                    </a:lnT>
                    <a:lnB>
                      <a:noFill/>
                    </a:lnB>
                  </a:tcPr>
                </a:tc>
                <a:tc>
                  <a:txBody>
                    <a:bodyPr/>
                    <a:lstStyle/>
                    <a:p>
                      <a:r>
                        <a:rPr lang="en-US" sz="1000" b="1"/>
                        <a:t>2054682</a:t>
                      </a:r>
                    </a:p>
                  </a:txBody>
                  <a:tcPr marL="38705" marR="38705" marT="19352" marB="19352" anchor="ctr">
                    <a:lnL>
                      <a:noFill/>
                    </a:lnL>
                    <a:lnR>
                      <a:noFill/>
                    </a:lnR>
                    <a:lnT>
                      <a:noFill/>
                    </a:lnT>
                    <a:lnB>
                      <a:noFill/>
                    </a:lnB>
                  </a:tcPr>
                </a:tc>
                <a:tc>
                  <a:txBody>
                    <a:bodyPr/>
                    <a:lstStyle/>
                    <a:p>
                      <a:r>
                        <a:rPr lang="en-US" sz="1000" b="1"/>
                        <a:t>1 770 823</a:t>
                      </a:r>
                    </a:p>
                  </a:txBody>
                  <a:tcPr marL="38705" marR="38705" marT="19352" marB="19352" anchor="ctr">
                    <a:lnL>
                      <a:noFill/>
                    </a:lnL>
                    <a:lnR>
                      <a:noFill/>
                    </a:lnR>
                    <a:lnT>
                      <a:noFill/>
                    </a:lnT>
                    <a:lnB>
                      <a:noFill/>
                    </a:lnB>
                  </a:tcPr>
                </a:tc>
                <a:tc>
                  <a:txBody>
                    <a:bodyPr/>
                    <a:lstStyle/>
                    <a:p>
                      <a:r>
                        <a:rPr lang="en-US" sz="1000" b="1"/>
                        <a:t>1 657 452</a:t>
                      </a:r>
                    </a:p>
                  </a:txBody>
                  <a:tcPr marL="38705" marR="38705" marT="19352" marB="19352" anchor="ctr">
                    <a:lnL>
                      <a:noFill/>
                    </a:lnL>
                    <a:lnR>
                      <a:noFill/>
                    </a:lnR>
                    <a:lnT>
                      <a:noFill/>
                    </a:lnT>
                    <a:lnB>
                      <a:noFill/>
                    </a:lnB>
                  </a:tcPr>
                </a:tc>
                <a:tc>
                  <a:txBody>
                    <a:bodyPr/>
                    <a:lstStyle/>
                    <a:p>
                      <a:r>
                        <a:rPr lang="en-US" sz="1000" b="1"/>
                        <a:t>1 661 449</a:t>
                      </a:r>
                    </a:p>
                  </a:txBody>
                  <a:tcPr marL="38705" marR="38705" marT="19352" marB="19352" anchor="ctr">
                    <a:lnL>
                      <a:noFill/>
                    </a:lnL>
                    <a:lnR>
                      <a:noFill/>
                    </a:lnR>
                    <a:lnT>
                      <a:noFill/>
                    </a:lnT>
                    <a:lnB>
                      <a:noFill/>
                    </a:lnB>
                  </a:tcPr>
                </a:tc>
                <a:tc>
                  <a:txBody>
                    <a:bodyPr/>
                    <a:lstStyle/>
                    <a:p>
                      <a:r>
                        <a:rPr lang="en-US" sz="1000" b="1"/>
                        <a:t>1 803 009</a:t>
                      </a:r>
                    </a:p>
                  </a:txBody>
                  <a:tcPr marL="38705" marR="38705" marT="19352" marB="19352" anchor="ctr">
                    <a:lnL>
                      <a:noFill/>
                    </a:lnL>
                    <a:lnR>
                      <a:noFill/>
                    </a:lnR>
                    <a:lnT>
                      <a:noFill/>
                    </a:lnT>
                    <a:lnB>
                      <a:noFill/>
                    </a:lnB>
                  </a:tcPr>
                </a:tc>
                <a:tc>
                  <a:txBody>
                    <a:bodyPr/>
                    <a:lstStyle/>
                    <a:p>
                      <a:r>
                        <a:rPr lang="en-US" sz="1000" b="1"/>
                        <a:t>1 890 755</a:t>
                      </a:r>
                    </a:p>
                  </a:txBody>
                  <a:tcPr marL="38705" marR="38705" marT="19352" marB="19352" anchor="ctr">
                    <a:lnL>
                      <a:noFill/>
                    </a:lnL>
                    <a:lnR>
                      <a:noFill/>
                    </a:lnR>
                    <a:lnT>
                      <a:noFill/>
                    </a:lnT>
                    <a:lnB>
                      <a:noFill/>
                    </a:lnB>
                  </a:tcPr>
                </a:tc>
              </a:tr>
              <a:tr h="472684">
                <a:tc>
                  <a:txBody>
                    <a:bodyPr/>
                    <a:lstStyle/>
                    <a:p>
                      <a:r>
                        <a:rPr lang="en-US" sz="800"/>
                        <a:t>4</a:t>
                      </a:r>
                    </a:p>
                  </a:txBody>
                  <a:tcPr marL="38705" marR="38705" marT="19352" marB="19352" anchor="ctr">
                    <a:lnL>
                      <a:noFill/>
                    </a:lnL>
                    <a:lnR>
                      <a:noFill/>
                    </a:lnR>
                    <a:lnT>
                      <a:noFill/>
                    </a:lnT>
                    <a:lnB>
                      <a:noFill/>
                    </a:lnB>
                  </a:tcPr>
                </a:tc>
                <a:tc>
                  <a:txBody>
                    <a:bodyPr/>
                    <a:lstStyle/>
                    <a:p>
                      <a:r>
                        <a:rPr lang="en-US" sz="1000" b="1"/>
                        <a:t>SMTA (Umum dan Kejuruan)</a:t>
                      </a:r>
                    </a:p>
                  </a:txBody>
                  <a:tcPr marL="38705" marR="38705" marT="19352" marB="19352" anchor="ctr">
                    <a:lnL>
                      <a:noFill/>
                    </a:lnL>
                    <a:lnR>
                      <a:noFill/>
                    </a:lnR>
                    <a:lnT>
                      <a:noFill/>
                    </a:lnT>
                    <a:lnB>
                      <a:noFill/>
                    </a:lnB>
                  </a:tcPr>
                </a:tc>
                <a:tc>
                  <a:txBody>
                    <a:bodyPr/>
                    <a:lstStyle/>
                    <a:p>
                      <a:r>
                        <a:rPr lang="en-US" sz="1000" b="1"/>
                        <a:t>3 695 504</a:t>
                      </a:r>
                    </a:p>
                  </a:txBody>
                  <a:tcPr marL="38705" marR="38705" marT="19352" marB="19352" anchor="ctr">
                    <a:lnL>
                      <a:noFill/>
                    </a:lnL>
                    <a:lnR>
                      <a:noFill/>
                    </a:lnR>
                    <a:lnT>
                      <a:noFill/>
                    </a:lnT>
                    <a:lnB>
                      <a:noFill/>
                    </a:lnB>
                  </a:tcPr>
                </a:tc>
                <a:tc>
                  <a:txBody>
                    <a:bodyPr/>
                    <a:lstStyle/>
                    <a:p>
                      <a:r>
                        <a:rPr lang="en-US" sz="1000" b="1" dirty="0"/>
                        <a:t>3 911 502</a:t>
                      </a:r>
                    </a:p>
                  </a:txBody>
                  <a:tcPr marL="38705" marR="38705" marT="19352" marB="19352" anchor="ctr">
                    <a:lnL>
                      <a:noFill/>
                    </a:lnL>
                    <a:lnR>
                      <a:noFill/>
                    </a:lnR>
                    <a:lnT>
                      <a:noFill/>
                    </a:lnT>
                    <a:lnB>
                      <a:noFill/>
                    </a:lnB>
                  </a:tcPr>
                </a:tc>
                <a:tc>
                  <a:txBody>
                    <a:bodyPr/>
                    <a:lstStyle/>
                    <a:p>
                      <a:r>
                        <a:rPr lang="en-US" sz="1000" b="1" dirty="0"/>
                        <a:t>5 106 915</a:t>
                      </a:r>
                    </a:p>
                  </a:txBody>
                  <a:tcPr marL="38705" marR="38705" marT="19352" marB="19352" anchor="ctr">
                    <a:lnL>
                      <a:noFill/>
                    </a:lnL>
                    <a:lnR>
                      <a:noFill/>
                    </a:lnR>
                    <a:lnT>
                      <a:noFill/>
                    </a:lnT>
                    <a:lnB>
                      <a:noFill/>
                    </a:lnB>
                  </a:tcPr>
                </a:tc>
                <a:tc>
                  <a:txBody>
                    <a:bodyPr/>
                    <a:lstStyle/>
                    <a:p>
                      <a:r>
                        <a:rPr lang="en-US" sz="1000" b="1" dirty="0"/>
                        <a:t>4 047 016</a:t>
                      </a:r>
                    </a:p>
                  </a:txBody>
                  <a:tcPr marL="38705" marR="38705" marT="19352" marB="19352" anchor="ctr">
                    <a:lnL>
                      <a:noFill/>
                    </a:lnL>
                    <a:lnR>
                      <a:noFill/>
                    </a:lnR>
                    <a:lnT>
                      <a:noFill/>
                    </a:lnT>
                    <a:lnB>
                      <a:noFill/>
                    </a:lnB>
                  </a:tcPr>
                </a:tc>
                <a:tc>
                  <a:txBody>
                    <a:bodyPr/>
                    <a:lstStyle/>
                    <a:p>
                      <a:r>
                        <a:rPr lang="en-US" sz="1000" b="1"/>
                        <a:t>4 156 708</a:t>
                      </a:r>
                    </a:p>
                  </a:txBody>
                  <a:tcPr marL="38705" marR="38705" marT="19352" marB="19352" anchor="ctr">
                    <a:lnL>
                      <a:noFill/>
                    </a:lnL>
                    <a:lnR>
                      <a:noFill/>
                    </a:lnR>
                    <a:lnT>
                      <a:noFill/>
                    </a:lnT>
                    <a:lnB>
                      <a:noFill/>
                    </a:lnB>
                  </a:tcPr>
                </a:tc>
                <a:tc>
                  <a:txBody>
                    <a:bodyPr/>
                    <a:lstStyle/>
                    <a:p>
                      <a:r>
                        <a:rPr lang="en-US" sz="1000" b="1"/>
                        <a:t>3 745 035</a:t>
                      </a:r>
                    </a:p>
                  </a:txBody>
                  <a:tcPr marL="38705" marR="38705" marT="19352" marB="19352" anchor="ctr">
                    <a:lnL>
                      <a:noFill/>
                    </a:lnL>
                    <a:lnR>
                      <a:noFill/>
                    </a:lnR>
                    <a:lnT>
                      <a:noFill/>
                    </a:lnT>
                    <a:lnB>
                      <a:noFill/>
                    </a:lnB>
                  </a:tcPr>
                </a:tc>
                <a:tc>
                  <a:txBody>
                    <a:bodyPr/>
                    <a:lstStyle/>
                    <a:p>
                      <a:r>
                        <a:rPr lang="en-US" sz="1000" b="1"/>
                        <a:t>4 070 553</a:t>
                      </a:r>
                    </a:p>
                  </a:txBody>
                  <a:tcPr marL="38705" marR="38705" marT="19352" marB="19352" anchor="ctr">
                    <a:lnL>
                      <a:noFill/>
                    </a:lnL>
                    <a:lnR>
                      <a:noFill/>
                    </a:lnR>
                    <a:lnT>
                      <a:noFill/>
                    </a:lnT>
                    <a:lnB>
                      <a:noFill/>
                    </a:lnB>
                  </a:tcPr>
                </a:tc>
                <a:tc>
                  <a:txBody>
                    <a:bodyPr/>
                    <a:lstStyle/>
                    <a:p>
                      <a:r>
                        <a:rPr lang="en-US" sz="1000" b="1"/>
                        <a:t>3 369 959</a:t>
                      </a:r>
                    </a:p>
                  </a:txBody>
                  <a:tcPr marL="38705" marR="38705" marT="19352" marB="19352" anchor="ctr">
                    <a:lnL>
                      <a:noFill/>
                    </a:lnL>
                    <a:lnR>
                      <a:noFill/>
                    </a:lnR>
                    <a:lnT>
                      <a:noFill/>
                    </a:lnT>
                    <a:lnB>
                      <a:noFill/>
                    </a:lnB>
                  </a:tcPr>
                </a:tc>
                <a:tc>
                  <a:txBody>
                    <a:bodyPr/>
                    <a:lstStyle/>
                    <a:p>
                      <a:r>
                        <a:rPr lang="en-US" sz="1000" b="1"/>
                        <a:t>3 812 522</a:t>
                      </a:r>
                    </a:p>
                  </a:txBody>
                  <a:tcPr marL="38705" marR="38705" marT="19352" marB="19352" anchor="ctr">
                    <a:lnL>
                      <a:noFill/>
                    </a:lnL>
                    <a:lnR>
                      <a:noFill/>
                    </a:lnR>
                    <a:lnT>
                      <a:noFill/>
                    </a:lnT>
                    <a:lnB>
                      <a:noFill/>
                    </a:lnB>
                  </a:tcPr>
                </a:tc>
                <a:tc>
                  <a:txBody>
                    <a:bodyPr/>
                    <a:lstStyle/>
                    <a:p>
                      <a:r>
                        <a:rPr lang="en-US" sz="1000" b="1"/>
                        <a:t>3471213</a:t>
                      </a:r>
                    </a:p>
                  </a:txBody>
                  <a:tcPr marL="38705" marR="38705" marT="19352" marB="19352" anchor="ctr">
                    <a:lnL>
                      <a:noFill/>
                    </a:lnL>
                    <a:lnR>
                      <a:noFill/>
                    </a:lnR>
                    <a:lnT>
                      <a:noFill/>
                    </a:lnT>
                    <a:lnB>
                      <a:noFill/>
                    </a:lnB>
                  </a:tcPr>
                </a:tc>
                <a:tc>
                  <a:txBody>
                    <a:bodyPr/>
                    <a:lstStyle/>
                    <a:p>
                      <a:r>
                        <a:rPr lang="en-US" sz="1000" b="1"/>
                        <a:t>3 879 471</a:t>
                      </a:r>
                    </a:p>
                  </a:txBody>
                  <a:tcPr marL="38705" marR="38705" marT="19352" marB="19352" anchor="ctr">
                    <a:lnL>
                      <a:noFill/>
                    </a:lnL>
                    <a:lnR>
                      <a:noFill/>
                    </a:lnR>
                    <a:lnT>
                      <a:noFill/>
                    </a:lnT>
                    <a:lnB>
                      <a:noFill/>
                    </a:lnB>
                  </a:tcPr>
                </a:tc>
                <a:tc>
                  <a:txBody>
                    <a:bodyPr/>
                    <a:lstStyle/>
                    <a:p>
                      <a:r>
                        <a:rPr lang="en-US" sz="1000" b="1"/>
                        <a:t>3 448 137</a:t>
                      </a:r>
                    </a:p>
                  </a:txBody>
                  <a:tcPr marL="38705" marR="38705" marT="19352" marB="19352" anchor="ctr">
                    <a:lnL>
                      <a:noFill/>
                    </a:lnL>
                    <a:lnR>
                      <a:noFill/>
                    </a:lnR>
                    <a:lnT>
                      <a:noFill/>
                    </a:lnT>
                    <a:lnB>
                      <a:noFill/>
                    </a:lnB>
                  </a:tcPr>
                </a:tc>
                <a:tc>
                  <a:txBody>
                    <a:bodyPr/>
                    <a:lstStyle/>
                    <a:p>
                      <a:r>
                        <a:rPr lang="en-US" sz="1000" b="1"/>
                        <a:t>3 344 315</a:t>
                      </a:r>
                    </a:p>
                  </a:txBody>
                  <a:tcPr marL="38705" marR="38705" marT="19352" marB="19352" anchor="ctr">
                    <a:lnL>
                      <a:noFill/>
                    </a:lnL>
                    <a:lnR>
                      <a:noFill/>
                    </a:lnR>
                    <a:lnT>
                      <a:noFill/>
                    </a:lnT>
                    <a:lnB>
                      <a:noFill/>
                    </a:lnB>
                  </a:tcPr>
                </a:tc>
                <a:tc>
                  <a:txBody>
                    <a:bodyPr/>
                    <a:lstStyle/>
                    <a:p>
                      <a:r>
                        <a:rPr lang="en-US" sz="1000" b="1"/>
                        <a:t>3 346 477</a:t>
                      </a:r>
                    </a:p>
                  </a:txBody>
                  <a:tcPr marL="38705" marR="38705" marT="19352" marB="19352" anchor="ctr">
                    <a:lnL>
                      <a:noFill/>
                    </a:lnL>
                    <a:lnR>
                      <a:noFill/>
                    </a:lnR>
                    <a:lnT>
                      <a:noFill/>
                    </a:lnT>
                    <a:lnB>
                      <a:noFill/>
                    </a:lnB>
                  </a:tcPr>
                </a:tc>
                <a:tc>
                  <a:txBody>
                    <a:bodyPr/>
                    <a:lstStyle/>
                    <a:p>
                      <a:r>
                        <a:rPr lang="en-US" sz="1000" b="1"/>
                        <a:t>3 074 946</a:t>
                      </a:r>
                    </a:p>
                  </a:txBody>
                  <a:tcPr marL="38705" marR="38705" marT="19352" marB="19352" anchor="ctr">
                    <a:lnL>
                      <a:noFill/>
                    </a:lnL>
                    <a:lnR>
                      <a:noFill/>
                    </a:lnR>
                    <a:lnT>
                      <a:noFill/>
                    </a:lnT>
                    <a:lnB>
                      <a:noFill/>
                    </a:lnB>
                  </a:tcPr>
                </a:tc>
              </a:tr>
              <a:tr h="330200">
                <a:tc>
                  <a:txBody>
                    <a:bodyPr/>
                    <a:lstStyle/>
                    <a:p>
                      <a:r>
                        <a:rPr lang="en-US" sz="800"/>
                        <a:t>5</a:t>
                      </a:r>
                    </a:p>
                  </a:txBody>
                  <a:tcPr marL="38705" marR="38705" marT="19352" marB="19352" anchor="ctr">
                    <a:lnL>
                      <a:noFill/>
                    </a:lnL>
                    <a:lnR>
                      <a:noFill/>
                    </a:lnR>
                    <a:lnT>
                      <a:noFill/>
                    </a:lnT>
                    <a:lnB>
                      <a:noFill/>
                    </a:lnB>
                  </a:tcPr>
                </a:tc>
                <a:tc>
                  <a:txBody>
                    <a:bodyPr/>
                    <a:lstStyle/>
                    <a:p>
                      <a:r>
                        <a:rPr lang="en-US" sz="1000" b="1"/>
                        <a:t>Diploma I/II/III/Akademi</a:t>
                      </a:r>
                    </a:p>
                  </a:txBody>
                  <a:tcPr marL="38705" marR="38705" marT="19352" marB="19352" anchor="ctr">
                    <a:lnL>
                      <a:noFill/>
                    </a:lnL>
                    <a:lnR>
                      <a:noFill/>
                    </a:lnR>
                    <a:lnT>
                      <a:noFill/>
                    </a:lnT>
                    <a:lnB>
                      <a:noFill/>
                    </a:lnB>
                  </a:tcPr>
                </a:tc>
                <a:tc>
                  <a:txBody>
                    <a:bodyPr/>
                    <a:lstStyle/>
                    <a:p>
                      <a:r>
                        <a:rPr lang="en-US" sz="1000" b="1"/>
                        <a:t>237 251</a:t>
                      </a:r>
                    </a:p>
                  </a:txBody>
                  <a:tcPr marL="38705" marR="38705" marT="19352" marB="19352" anchor="ctr">
                    <a:lnL>
                      <a:noFill/>
                    </a:lnL>
                    <a:lnR>
                      <a:noFill/>
                    </a:lnR>
                    <a:lnT>
                      <a:noFill/>
                    </a:lnT>
                    <a:lnB>
                      <a:noFill/>
                    </a:lnB>
                  </a:tcPr>
                </a:tc>
                <a:tc>
                  <a:txBody>
                    <a:bodyPr/>
                    <a:lstStyle/>
                    <a:p>
                      <a:r>
                        <a:rPr lang="en-US" sz="1000" b="1"/>
                        <a:t>322 836</a:t>
                      </a:r>
                    </a:p>
                  </a:txBody>
                  <a:tcPr marL="38705" marR="38705" marT="19352" marB="19352" anchor="ctr">
                    <a:lnL>
                      <a:noFill/>
                    </a:lnL>
                    <a:lnR>
                      <a:noFill/>
                    </a:lnR>
                    <a:lnT>
                      <a:noFill/>
                    </a:lnT>
                    <a:lnB>
                      <a:noFill/>
                    </a:lnB>
                  </a:tcPr>
                </a:tc>
                <a:tc>
                  <a:txBody>
                    <a:bodyPr/>
                    <a:lstStyle/>
                    <a:p>
                      <a:r>
                        <a:rPr lang="en-US" sz="1000" b="1"/>
                        <a:t>308 522</a:t>
                      </a:r>
                    </a:p>
                  </a:txBody>
                  <a:tcPr marL="38705" marR="38705" marT="19352" marB="19352" anchor="ctr">
                    <a:lnL>
                      <a:noFill/>
                    </a:lnL>
                    <a:lnR>
                      <a:noFill/>
                    </a:lnR>
                    <a:lnT>
                      <a:noFill/>
                    </a:lnT>
                    <a:lnB>
                      <a:noFill/>
                    </a:lnB>
                  </a:tcPr>
                </a:tc>
                <a:tc>
                  <a:txBody>
                    <a:bodyPr/>
                    <a:lstStyle/>
                    <a:p>
                      <a:r>
                        <a:rPr lang="en-US" sz="1000" b="1" dirty="0"/>
                        <a:t>297 185</a:t>
                      </a:r>
                    </a:p>
                  </a:txBody>
                  <a:tcPr marL="38705" marR="38705" marT="19352" marB="19352" anchor="ctr">
                    <a:lnL>
                      <a:noFill/>
                    </a:lnL>
                    <a:lnR>
                      <a:noFill/>
                    </a:lnR>
                    <a:lnT>
                      <a:noFill/>
                    </a:lnT>
                    <a:lnB>
                      <a:noFill/>
                    </a:lnB>
                  </a:tcPr>
                </a:tc>
                <a:tc>
                  <a:txBody>
                    <a:bodyPr/>
                    <a:lstStyle/>
                    <a:p>
                      <a:r>
                        <a:rPr lang="en-US" sz="1000" b="1" dirty="0"/>
                        <a:t>278 074</a:t>
                      </a:r>
                    </a:p>
                  </a:txBody>
                  <a:tcPr marL="38705" marR="38705" marT="19352" marB="19352" anchor="ctr">
                    <a:lnL>
                      <a:noFill/>
                    </a:lnL>
                    <a:lnR>
                      <a:noFill/>
                    </a:lnR>
                    <a:lnT>
                      <a:noFill/>
                    </a:lnT>
                    <a:lnB>
                      <a:noFill/>
                    </a:lnB>
                  </a:tcPr>
                </a:tc>
                <a:tc>
                  <a:txBody>
                    <a:bodyPr/>
                    <a:lstStyle/>
                    <a:p>
                      <a:r>
                        <a:rPr lang="en-US" sz="1000" b="1"/>
                        <a:t>330 316</a:t>
                      </a:r>
                    </a:p>
                  </a:txBody>
                  <a:tcPr marL="38705" marR="38705" marT="19352" marB="19352" anchor="ctr">
                    <a:lnL>
                      <a:noFill/>
                    </a:lnL>
                    <a:lnR>
                      <a:noFill/>
                    </a:lnR>
                    <a:lnT>
                      <a:noFill/>
                    </a:lnT>
                    <a:lnB>
                      <a:noFill/>
                    </a:lnB>
                  </a:tcPr>
                </a:tc>
                <a:tc>
                  <a:txBody>
                    <a:bodyPr/>
                    <a:lstStyle/>
                    <a:p>
                      <a:r>
                        <a:rPr lang="en-US" sz="1000" b="1"/>
                        <a:t>397 191</a:t>
                      </a:r>
                    </a:p>
                  </a:txBody>
                  <a:tcPr marL="38705" marR="38705" marT="19352" marB="19352" anchor="ctr">
                    <a:lnL>
                      <a:noFill/>
                    </a:lnL>
                    <a:lnR>
                      <a:noFill/>
                    </a:lnR>
                    <a:lnT>
                      <a:noFill/>
                    </a:lnT>
                    <a:lnB>
                      <a:noFill/>
                    </a:lnB>
                  </a:tcPr>
                </a:tc>
                <a:tc>
                  <a:txBody>
                    <a:bodyPr/>
                    <a:lstStyle/>
                    <a:p>
                      <a:r>
                        <a:rPr lang="en-US" sz="1000" b="1"/>
                        <a:t>519 867</a:t>
                      </a:r>
                    </a:p>
                  </a:txBody>
                  <a:tcPr marL="38705" marR="38705" marT="19352" marB="19352" anchor="ctr">
                    <a:lnL>
                      <a:noFill/>
                    </a:lnL>
                    <a:lnR>
                      <a:noFill/>
                    </a:lnR>
                    <a:lnT>
                      <a:noFill/>
                    </a:lnT>
                    <a:lnB>
                      <a:noFill/>
                    </a:lnB>
                  </a:tcPr>
                </a:tc>
                <a:tc>
                  <a:txBody>
                    <a:bodyPr/>
                    <a:lstStyle/>
                    <a:p>
                      <a:r>
                        <a:rPr lang="en-US" sz="1000" b="1"/>
                        <a:t>362 683</a:t>
                      </a:r>
                    </a:p>
                  </a:txBody>
                  <a:tcPr marL="38705" marR="38705" marT="19352" marB="19352" anchor="ctr">
                    <a:lnL>
                      <a:noFill/>
                    </a:lnL>
                    <a:lnR>
                      <a:noFill/>
                    </a:lnR>
                    <a:lnT>
                      <a:noFill/>
                    </a:lnT>
                    <a:lnB>
                      <a:noFill/>
                    </a:lnB>
                  </a:tcPr>
                </a:tc>
                <a:tc>
                  <a:txBody>
                    <a:bodyPr/>
                    <a:lstStyle/>
                    <a:p>
                      <a:r>
                        <a:rPr lang="en-US" sz="1000" b="1"/>
                        <a:t>486 399</a:t>
                      </a:r>
                    </a:p>
                  </a:txBody>
                  <a:tcPr marL="38705" marR="38705" marT="19352" marB="19352" anchor="ctr">
                    <a:lnL>
                      <a:noFill/>
                    </a:lnL>
                    <a:lnR>
                      <a:noFill/>
                    </a:lnR>
                    <a:lnT>
                      <a:noFill/>
                    </a:lnT>
                    <a:lnB>
                      <a:noFill/>
                    </a:lnB>
                  </a:tcPr>
                </a:tc>
                <a:tc>
                  <a:txBody>
                    <a:bodyPr/>
                    <a:lstStyle/>
                    <a:p>
                      <a:r>
                        <a:rPr lang="en-US" sz="1000" b="1"/>
                        <a:t>441 100</a:t>
                      </a:r>
                    </a:p>
                  </a:txBody>
                  <a:tcPr marL="38705" marR="38705" marT="19352" marB="19352" anchor="ctr">
                    <a:lnL>
                      <a:noFill/>
                    </a:lnL>
                    <a:lnR>
                      <a:noFill/>
                    </a:lnR>
                    <a:lnT>
                      <a:noFill/>
                    </a:lnT>
                    <a:lnB>
                      <a:noFill/>
                    </a:lnB>
                  </a:tcPr>
                </a:tc>
                <a:tc>
                  <a:txBody>
                    <a:bodyPr/>
                    <a:lstStyle/>
                    <a:p>
                      <a:r>
                        <a:rPr lang="en-US" sz="1000" b="1"/>
                        <a:t>538 186</a:t>
                      </a:r>
                    </a:p>
                  </a:txBody>
                  <a:tcPr marL="38705" marR="38705" marT="19352" marB="19352" anchor="ctr">
                    <a:lnL>
                      <a:noFill/>
                    </a:lnL>
                    <a:lnR>
                      <a:noFill/>
                    </a:lnR>
                    <a:lnT>
                      <a:noFill/>
                    </a:lnT>
                    <a:lnB>
                      <a:noFill/>
                    </a:lnB>
                  </a:tcPr>
                </a:tc>
                <a:tc>
                  <a:txBody>
                    <a:bodyPr/>
                    <a:lstStyle/>
                    <a:p>
                      <a:r>
                        <a:rPr lang="en-US" sz="1000" b="1"/>
                        <a:t>443 222</a:t>
                      </a:r>
                    </a:p>
                  </a:txBody>
                  <a:tcPr marL="38705" marR="38705" marT="19352" marB="19352" anchor="ctr">
                    <a:lnL>
                      <a:noFill/>
                    </a:lnL>
                    <a:lnR>
                      <a:noFill/>
                    </a:lnR>
                    <a:lnT>
                      <a:noFill/>
                    </a:lnT>
                    <a:lnB>
                      <a:noFill/>
                    </a:lnB>
                  </a:tcPr>
                </a:tc>
                <a:tc>
                  <a:txBody>
                    <a:bodyPr/>
                    <a:lstStyle/>
                    <a:p>
                      <a:r>
                        <a:rPr lang="en-US" sz="1000" b="1"/>
                        <a:t>434 457</a:t>
                      </a:r>
                    </a:p>
                  </a:txBody>
                  <a:tcPr marL="38705" marR="38705" marT="19352" marB="19352" anchor="ctr">
                    <a:lnL>
                      <a:noFill/>
                    </a:lnL>
                    <a:lnR>
                      <a:noFill/>
                    </a:lnR>
                    <a:lnT>
                      <a:noFill/>
                    </a:lnT>
                    <a:lnB>
                      <a:noFill/>
                    </a:lnB>
                  </a:tcPr>
                </a:tc>
                <a:tc>
                  <a:txBody>
                    <a:bodyPr/>
                    <a:lstStyle/>
                    <a:p>
                      <a:r>
                        <a:rPr lang="en-US" sz="1000" b="1"/>
                        <a:t>244 687</a:t>
                      </a:r>
                    </a:p>
                  </a:txBody>
                  <a:tcPr marL="38705" marR="38705" marT="19352" marB="19352" anchor="ctr">
                    <a:lnL>
                      <a:noFill/>
                    </a:lnL>
                    <a:lnR>
                      <a:noFill/>
                    </a:lnR>
                    <a:lnT>
                      <a:noFill/>
                    </a:lnT>
                    <a:lnB>
                      <a:noFill/>
                    </a:lnB>
                  </a:tcPr>
                </a:tc>
              </a:tr>
              <a:tr h="330200">
                <a:tc>
                  <a:txBody>
                    <a:bodyPr/>
                    <a:lstStyle/>
                    <a:p>
                      <a:r>
                        <a:rPr lang="en-US" sz="800"/>
                        <a:t>6</a:t>
                      </a:r>
                    </a:p>
                  </a:txBody>
                  <a:tcPr marL="38705" marR="38705" marT="19352" marB="19352" anchor="ctr">
                    <a:lnL>
                      <a:noFill/>
                    </a:lnL>
                    <a:lnR>
                      <a:noFill/>
                    </a:lnR>
                    <a:lnT>
                      <a:noFill/>
                    </a:lnT>
                    <a:lnB>
                      <a:noFill/>
                    </a:lnB>
                  </a:tcPr>
                </a:tc>
                <a:tc>
                  <a:txBody>
                    <a:bodyPr/>
                    <a:lstStyle/>
                    <a:p>
                      <a:r>
                        <a:rPr lang="en-US" sz="1000" b="1"/>
                        <a:t>Universitas</a:t>
                      </a:r>
                    </a:p>
                  </a:txBody>
                  <a:tcPr marL="38705" marR="38705" marT="19352" marB="19352" anchor="ctr">
                    <a:lnL>
                      <a:noFill/>
                    </a:lnL>
                    <a:lnR>
                      <a:noFill/>
                    </a:lnR>
                    <a:lnT>
                      <a:noFill/>
                    </a:lnT>
                    <a:lnB>
                      <a:noFill/>
                    </a:lnB>
                  </a:tcPr>
                </a:tc>
                <a:tc>
                  <a:txBody>
                    <a:bodyPr/>
                    <a:lstStyle/>
                    <a:p>
                      <a:r>
                        <a:rPr lang="en-US" sz="1000" b="1"/>
                        <a:t>348 107</a:t>
                      </a:r>
                    </a:p>
                  </a:txBody>
                  <a:tcPr marL="38705" marR="38705" marT="19352" marB="19352" anchor="ctr">
                    <a:lnL>
                      <a:noFill/>
                    </a:lnL>
                    <a:lnR>
                      <a:noFill/>
                    </a:lnR>
                    <a:lnT>
                      <a:noFill/>
                    </a:lnT>
                    <a:lnB>
                      <a:noFill/>
                    </a:lnB>
                  </a:tcPr>
                </a:tc>
                <a:tc>
                  <a:txBody>
                    <a:bodyPr/>
                    <a:lstStyle/>
                    <a:p>
                      <a:r>
                        <a:rPr lang="en-US" sz="1000" b="1"/>
                        <a:t>385 418</a:t>
                      </a:r>
                    </a:p>
                  </a:txBody>
                  <a:tcPr marL="38705" marR="38705" marT="19352" marB="19352" anchor="ctr">
                    <a:lnL>
                      <a:noFill/>
                    </a:lnL>
                    <a:lnR>
                      <a:noFill/>
                    </a:lnR>
                    <a:lnT>
                      <a:noFill/>
                    </a:lnT>
                    <a:lnB>
                      <a:noFill/>
                    </a:lnB>
                  </a:tcPr>
                </a:tc>
                <a:tc>
                  <a:txBody>
                    <a:bodyPr/>
                    <a:lstStyle/>
                    <a:p>
                      <a:r>
                        <a:rPr lang="en-US" sz="1000" b="1"/>
                        <a:t>395 538</a:t>
                      </a:r>
                    </a:p>
                  </a:txBody>
                  <a:tcPr marL="38705" marR="38705" marT="19352" marB="19352" anchor="ctr">
                    <a:lnL>
                      <a:noFill/>
                    </a:lnL>
                    <a:lnR>
                      <a:noFill/>
                    </a:lnR>
                    <a:lnT>
                      <a:noFill/>
                    </a:lnT>
                    <a:lnB>
                      <a:noFill/>
                    </a:lnB>
                  </a:tcPr>
                </a:tc>
                <a:tc>
                  <a:txBody>
                    <a:bodyPr/>
                    <a:lstStyle/>
                    <a:p>
                      <a:r>
                        <a:rPr lang="en-US" sz="1000" b="1"/>
                        <a:t>375 601</a:t>
                      </a:r>
                    </a:p>
                  </a:txBody>
                  <a:tcPr marL="38705" marR="38705" marT="19352" marB="19352" anchor="ctr">
                    <a:lnL>
                      <a:noFill/>
                    </a:lnL>
                    <a:lnR>
                      <a:noFill/>
                    </a:lnR>
                    <a:lnT>
                      <a:noFill/>
                    </a:lnT>
                    <a:lnB>
                      <a:noFill/>
                    </a:lnB>
                  </a:tcPr>
                </a:tc>
                <a:tc>
                  <a:txBody>
                    <a:bodyPr/>
                    <a:lstStyle/>
                    <a:p>
                      <a:r>
                        <a:rPr lang="en-US" sz="1000" b="1" dirty="0"/>
                        <a:t>395 554</a:t>
                      </a:r>
                    </a:p>
                  </a:txBody>
                  <a:tcPr marL="38705" marR="38705" marT="19352" marB="19352" anchor="ctr">
                    <a:lnL>
                      <a:noFill/>
                    </a:lnL>
                    <a:lnR>
                      <a:noFill/>
                    </a:lnR>
                    <a:lnT>
                      <a:noFill/>
                    </a:lnT>
                    <a:lnB>
                      <a:noFill/>
                    </a:lnB>
                  </a:tcPr>
                </a:tc>
                <a:tc>
                  <a:txBody>
                    <a:bodyPr/>
                    <a:lstStyle/>
                    <a:p>
                      <a:r>
                        <a:rPr lang="en-US" sz="1000" b="1" dirty="0"/>
                        <a:t>409 890</a:t>
                      </a:r>
                    </a:p>
                  </a:txBody>
                  <a:tcPr marL="38705" marR="38705" marT="19352" marB="19352" anchor="ctr">
                    <a:lnL>
                      <a:noFill/>
                    </a:lnL>
                    <a:lnR>
                      <a:noFill/>
                    </a:lnR>
                    <a:lnT>
                      <a:noFill/>
                    </a:lnT>
                    <a:lnB>
                      <a:noFill/>
                    </a:lnB>
                  </a:tcPr>
                </a:tc>
                <a:tc>
                  <a:txBody>
                    <a:bodyPr/>
                    <a:lstStyle/>
                    <a:p>
                      <a:r>
                        <a:rPr lang="en-US" sz="1000" b="1"/>
                        <a:t>566 588</a:t>
                      </a:r>
                    </a:p>
                  </a:txBody>
                  <a:tcPr marL="38705" marR="38705" marT="19352" marB="19352" anchor="ctr">
                    <a:lnL>
                      <a:noFill/>
                    </a:lnL>
                    <a:lnR>
                      <a:noFill/>
                    </a:lnR>
                    <a:lnT>
                      <a:noFill/>
                    </a:lnT>
                    <a:lnB>
                      <a:noFill/>
                    </a:lnB>
                  </a:tcPr>
                </a:tc>
                <a:tc>
                  <a:txBody>
                    <a:bodyPr/>
                    <a:lstStyle/>
                    <a:p>
                      <a:r>
                        <a:rPr lang="en-US" sz="1000" b="1"/>
                        <a:t>626 202</a:t>
                      </a:r>
                    </a:p>
                  </a:txBody>
                  <a:tcPr marL="38705" marR="38705" marT="19352" marB="19352" anchor="ctr">
                    <a:lnL>
                      <a:noFill/>
                    </a:lnL>
                    <a:lnR>
                      <a:noFill/>
                    </a:lnR>
                    <a:lnT>
                      <a:noFill/>
                    </a:lnT>
                    <a:lnB>
                      <a:noFill/>
                    </a:lnB>
                  </a:tcPr>
                </a:tc>
                <a:tc>
                  <a:txBody>
                    <a:bodyPr/>
                    <a:lstStyle/>
                    <a:p>
                      <a:r>
                        <a:rPr lang="en-US" sz="1000" b="1"/>
                        <a:t>598 318</a:t>
                      </a:r>
                    </a:p>
                  </a:txBody>
                  <a:tcPr marL="38705" marR="38705" marT="19352" marB="19352" anchor="ctr">
                    <a:lnL>
                      <a:noFill/>
                    </a:lnL>
                    <a:lnR>
                      <a:noFill/>
                    </a:lnR>
                    <a:lnT>
                      <a:noFill/>
                    </a:lnT>
                    <a:lnB>
                      <a:noFill/>
                    </a:lnB>
                  </a:tcPr>
                </a:tc>
                <a:tc>
                  <a:txBody>
                    <a:bodyPr/>
                    <a:lstStyle/>
                    <a:p>
                      <a:r>
                        <a:rPr lang="en-US" sz="1000" b="1"/>
                        <a:t>626 621</a:t>
                      </a:r>
                    </a:p>
                  </a:txBody>
                  <a:tcPr marL="38705" marR="38705" marT="19352" marB="19352" anchor="ctr">
                    <a:lnL>
                      <a:noFill/>
                    </a:lnL>
                    <a:lnR>
                      <a:noFill/>
                    </a:lnR>
                    <a:lnT>
                      <a:noFill/>
                    </a:lnT>
                    <a:lnB>
                      <a:noFill/>
                    </a:lnB>
                  </a:tcPr>
                </a:tc>
                <a:tc>
                  <a:txBody>
                    <a:bodyPr/>
                    <a:lstStyle/>
                    <a:p>
                      <a:r>
                        <a:rPr lang="en-US" sz="1000" b="1"/>
                        <a:t>701 651</a:t>
                      </a:r>
                    </a:p>
                  </a:txBody>
                  <a:tcPr marL="38705" marR="38705" marT="19352" marB="19352" anchor="ctr">
                    <a:lnL>
                      <a:noFill/>
                    </a:lnL>
                    <a:lnR>
                      <a:noFill/>
                    </a:lnR>
                    <a:lnT>
                      <a:noFill/>
                    </a:lnT>
                    <a:lnB>
                      <a:noFill/>
                    </a:lnB>
                  </a:tcPr>
                </a:tc>
                <a:tc>
                  <a:txBody>
                    <a:bodyPr/>
                    <a:lstStyle/>
                    <a:p>
                      <a:r>
                        <a:rPr lang="en-US" sz="1000" b="1"/>
                        <a:t>820 020</a:t>
                      </a:r>
                    </a:p>
                  </a:txBody>
                  <a:tcPr marL="38705" marR="38705" marT="19352" marB="19352" anchor="ctr">
                    <a:lnL>
                      <a:noFill/>
                    </a:lnL>
                    <a:lnR>
                      <a:noFill/>
                    </a:lnR>
                    <a:lnT>
                      <a:noFill/>
                    </a:lnT>
                    <a:lnB>
                      <a:noFill/>
                    </a:lnB>
                  </a:tcPr>
                </a:tc>
                <a:tc>
                  <a:txBody>
                    <a:bodyPr/>
                    <a:lstStyle/>
                    <a:p>
                      <a:r>
                        <a:rPr lang="en-US" sz="1000" b="1"/>
                        <a:t>710 128</a:t>
                      </a:r>
                    </a:p>
                  </a:txBody>
                  <a:tcPr marL="38705" marR="38705" marT="19352" marB="19352" anchor="ctr">
                    <a:lnL>
                      <a:noFill/>
                    </a:lnL>
                    <a:lnR>
                      <a:noFill/>
                    </a:lnR>
                    <a:lnT>
                      <a:noFill/>
                    </a:lnT>
                    <a:lnB>
                      <a:noFill/>
                    </a:lnB>
                  </a:tcPr>
                </a:tc>
                <a:tc>
                  <a:txBody>
                    <a:bodyPr/>
                    <a:lstStyle/>
                    <a:p>
                      <a:r>
                        <a:rPr lang="en-US" sz="1000" b="1"/>
                        <a:t>612 717</a:t>
                      </a:r>
                    </a:p>
                  </a:txBody>
                  <a:tcPr marL="38705" marR="38705" marT="19352" marB="19352" anchor="ctr">
                    <a:lnL>
                      <a:noFill/>
                    </a:lnL>
                    <a:lnR>
                      <a:noFill/>
                    </a:lnR>
                    <a:lnT>
                      <a:noFill/>
                    </a:lnT>
                    <a:lnB>
                      <a:noFill/>
                    </a:lnB>
                  </a:tcPr>
                </a:tc>
                <a:tc>
                  <a:txBody>
                    <a:bodyPr/>
                    <a:lstStyle/>
                    <a:p>
                      <a:r>
                        <a:rPr lang="en-US" sz="1000" b="1"/>
                        <a:t>492 343</a:t>
                      </a:r>
                    </a:p>
                  </a:txBody>
                  <a:tcPr marL="38705" marR="38705" marT="19352" marB="19352" anchor="ctr">
                    <a:lnL>
                      <a:noFill/>
                    </a:lnL>
                    <a:lnR>
                      <a:noFill/>
                    </a:lnR>
                    <a:lnT>
                      <a:noFill/>
                    </a:lnT>
                    <a:lnB>
                      <a:noFill/>
                    </a:lnB>
                  </a:tcPr>
                </a:tc>
              </a:tr>
              <a:tr h="472684">
                <a:tc>
                  <a:txBody>
                    <a:bodyPr/>
                    <a:lstStyle/>
                    <a:p>
                      <a:r>
                        <a:rPr lang="en-US" sz="800"/>
                        <a:t> </a:t>
                      </a:r>
                    </a:p>
                  </a:txBody>
                  <a:tcPr marL="38705" marR="38705" marT="19352" marB="19352" anchor="ctr">
                    <a:lnL>
                      <a:noFill/>
                    </a:lnL>
                    <a:lnR>
                      <a:noFill/>
                    </a:lnR>
                    <a:lnT>
                      <a:noFill/>
                    </a:lnT>
                    <a:lnB>
                      <a:noFill/>
                    </a:lnB>
                  </a:tcPr>
                </a:tc>
                <a:tc>
                  <a:txBody>
                    <a:bodyPr/>
                    <a:lstStyle/>
                    <a:p>
                      <a:r>
                        <a:rPr lang="en-US" sz="1000" b="1"/>
                        <a:t>Total</a:t>
                      </a:r>
                    </a:p>
                  </a:txBody>
                  <a:tcPr marL="38705" marR="38705" marT="19352" marB="19352" anchor="ctr">
                    <a:lnL>
                      <a:noFill/>
                    </a:lnL>
                    <a:lnR>
                      <a:noFill/>
                    </a:lnR>
                    <a:lnT>
                      <a:noFill/>
                    </a:lnT>
                    <a:lnB>
                      <a:noFill/>
                    </a:lnB>
                  </a:tcPr>
                </a:tc>
                <a:tc>
                  <a:txBody>
                    <a:bodyPr/>
                    <a:lstStyle/>
                    <a:p>
                      <a:r>
                        <a:rPr lang="en-US" sz="1000" b="1"/>
                        <a:t>10 251 351</a:t>
                      </a:r>
                    </a:p>
                  </a:txBody>
                  <a:tcPr marL="38705" marR="38705" marT="19352" marB="19352" anchor="ctr">
                    <a:lnL>
                      <a:noFill/>
                    </a:lnL>
                    <a:lnR>
                      <a:noFill/>
                    </a:lnR>
                    <a:lnT>
                      <a:noFill/>
                    </a:lnT>
                    <a:lnB>
                      <a:noFill/>
                    </a:lnB>
                  </a:tcPr>
                </a:tc>
                <a:tc>
                  <a:txBody>
                    <a:bodyPr/>
                    <a:lstStyle/>
                    <a:p>
                      <a:r>
                        <a:rPr lang="en-US" sz="1000" b="1"/>
                        <a:t>10 854 254</a:t>
                      </a:r>
                    </a:p>
                  </a:txBody>
                  <a:tcPr marL="38705" marR="38705" marT="19352" marB="19352" anchor="ctr">
                    <a:lnL>
                      <a:noFill/>
                    </a:lnL>
                    <a:lnR>
                      <a:noFill/>
                    </a:lnR>
                    <a:lnT>
                      <a:noFill/>
                    </a:lnT>
                    <a:lnB>
                      <a:noFill/>
                    </a:lnB>
                  </a:tcPr>
                </a:tc>
                <a:tc>
                  <a:txBody>
                    <a:bodyPr/>
                    <a:lstStyle/>
                    <a:p>
                      <a:r>
                        <a:rPr lang="en-US" sz="1000" b="1"/>
                        <a:t>12 630 106</a:t>
                      </a:r>
                    </a:p>
                  </a:txBody>
                  <a:tcPr marL="38705" marR="38705" marT="19352" marB="19352" anchor="ctr">
                    <a:lnL>
                      <a:noFill/>
                    </a:lnL>
                    <a:lnR>
                      <a:noFill/>
                    </a:lnR>
                    <a:lnT>
                      <a:noFill/>
                    </a:lnT>
                    <a:lnB>
                      <a:noFill/>
                    </a:lnB>
                  </a:tcPr>
                </a:tc>
                <a:tc>
                  <a:txBody>
                    <a:bodyPr/>
                    <a:lstStyle/>
                    <a:p>
                      <a:r>
                        <a:rPr lang="en-US" sz="1000" b="1"/>
                        <a:t>11 104 693</a:t>
                      </a:r>
                    </a:p>
                  </a:txBody>
                  <a:tcPr marL="38705" marR="38705" marT="19352" marB="19352" anchor="ctr">
                    <a:lnL>
                      <a:noFill/>
                    </a:lnL>
                    <a:lnR>
                      <a:noFill/>
                    </a:lnR>
                    <a:lnT>
                      <a:noFill/>
                    </a:lnT>
                    <a:lnB>
                      <a:noFill/>
                    </a:lnB>
                  </a:tcPr>
                </a:tc>
                <a:tc>
                  <a:txBody>
                    <a:bodyPr/>
                    <a:lstStyle/>
                    <a:p>
                      <a:r>
                        <a:rPr lang="en-US" sz="1000" b="1"/>
                        <a:t>10 932 000</a:t>
                      </a:r>
                    </a:p>
                  </a:txBody>
                  <a:tcPr marL="38705" marR="38705" marT="19352" marB="19352" anchor="ctr">
                    <a:lnL>
                      <a:noFill/>
                    </a:lnL>
                    <a:lnR>
                      <a:noFill/>
                    </a:lnR>
                    <a:lnT>
                      <a:noFill/>
                    </a:lnT>
                    <a:lnB>
                      <a:noFill/>
                    </a:lnB>
                  </a:tcPr>
                </a:tc>
                <a:tc>
                  <a:txBody>
                    <a:bodyPr/>
                    <a:lstStyle/>
                    <a:p>
                      <a:r>
                        <a:rPr lang="en-US" sz="1000" b="1" dirty="0"/>
                        <a:t>10 547 917</a:t>
                      </a:r>
                    </a:p>
                  </a:txBody>
                  <a:tcPr marL="38705" marR="38705" marT="19352" marB="19352" anchor="ctr">
                    <a:lnL>
                      <a:noFill/>
                    </a:lnL>
                    <a:lnR>
                      <a:noFill/>
                    </a:lnR>
                    <a:lnT>
                      <a:noFill/>
                    </a:lnT>
                    <a:lnB>
                      <a:noFill/>
                    </a:lnB>
                  </a:tcPr>
                </a:tc>
                <a:tc>
                  <a:txBody>
                    <a:bodyPr/>
                    <a:lstStyle/>
                    <a:p>
                      <a:r>
                        <a:rPr lang="en-US" sz="1000" b="1" dirty="0"/>
                        <a:t>10 011 142</a:t>
                      </a:r>
                    </a:p>
                  </a:txBody>
                  <a:tcPr marL="38705" marR="38705" marT="19352" marB="19352" anchor="ctr">
                    <a:lnL>
                      <a:noFill/>
                    </a:lnL>
                    <a:lnR>
                      <a:noFill/>
                    </a:lnR>
                    <a:lnT>
                      <a:noFill/>
                    </a:lnT>
                    <a:lnB>
                      <a:noFill/>
                    </a:lnB>
                  </a:tcPr>
                </a:tc>
                <a:tc>
                  <a:txBody>
                    <a:bodyPr/>
                    <a:lstStyle/>
                    <a:p>
                      <a:r>
                        <a:rPr lang="en-US" sz="1000" b="1" dirty="0"/>
                        <a:t>9 427 590</a:t>
                      </a:r>
                    </a:p>
                  </a:txBody>
                  <a:tcPr marL="38705" marR="38705" marT="19352" marB="19352" anchor="ctr">
                    <a:lnL>
                      <a:noFill/>
                    </a:lnL>
                    <a:lnR>
                      <a:noFill/>
                    </a:lnR>
                    <a:lnT>
                      <a:noFill/>
                    </a:lnT>
                    <a:lnB>
                      <a:noFill/>
                    </a:lnB>
                  </a:tcPr>
                </a:tc>
                <a:tc>
                  <a:txBody>
                    <a:bodyPr/>
                    <a:lstStyle/>
                    <a:p>
                      <a:r>
                        <a:rPr lang="en-US" sz="1000" b="1" dirty="0"/>
                        <a:t>9 394 515</a:t>
                      </a:r>
                    </a:p>
                  </a:txBody>
                  <a:tcPr marL="38705" marR="38705" marT="19352" marB="19352" anchor="ctr">
                    <a:lnL>
                      <a:noFill/>
                    </a:lnL>
                    <a:lnR>
                      <a:noFill/>
                    </a:lnR>
                    <a:lnT>
                      <a:noFill/>
                    </a:lnT>
                    <a:lnB>
                      <a:noFill/>
                    </a:lnB>
                  </a:tcPr>
                </a:tc>
                <a:tc>
                  <a:txBody>
                    <a:bodyPr/>
                    <a:lstStyle/>
                    <a:p>
                      <a:r>
                        <a:rPr lang="en-US" sz="1000" b="1" dirty="0"/>
                        <a:t>9 258 964</a:t>
                      </a:r>
                    </a:p>
                  </a:txBody>
                  <a:tcPr marL="38705" marR="38705" marT="19352" marB="19352" anchor="ctr">
                    <a:lnL>
                      <a:noFill/>
                    </a:lnL>
                    <a:lnR>
                      <a:noFill/>
                    </a:lnR>
                    <a:lnT>
                      <a:noFill/>
                    </a:lnT>
                    <a:lnB>
                      <a:noFill/>
                    </a:lnB>
                  </a:tcPr>
                </a:tc>
                <a:tc>
                  <a:txBody>
                    <a:bodyPr/>
                    <a:lstStyle/>
                    <a:p>
                      <a:r>
                        <a:rPr lang="en-US" sz="1000" b="1" dirty="0"/>
                        <a:t>8 962 617</a:t>
                      </a:r>
                    </a:p>
                  </a:txBody>
                  <a:tcPr marL="38705" marR="38705" marT="19352" marB="19352" anchor="ctr">
                    <a:lnL>
                      <a:noFill/>
                    </a:lnL>
                    <a:lnR>
                      <a:noFill/>
                    </a:lnR>
                    <a:lnT>
                      <a:noFill/>
                    </a:lnT>
                    <a:lnB>
                      <a:noFill/>
                    </a:lnB>
                  </a:tcPr>
                </a:tc>
                <a:tc>
                  <a:txBody>
                    <a:bodyPr/>
                    <a:lstStyle/>
                    <a:p>
                      <a:r>
                        <a:rPr lang="en-US" sz="1000" b="1" dirty="0"/>
                        <a:t>8 592 490</a:t>
                      </a:r>
                    </a:p>
                  </a:txBody>
                  <a:tcPr marL="38705" marR="38705" marT="19352" marB="19352" anchor="ctr">
                    <a:lnL>
                      <a:noFill/>
                    </a:lnL>
                    <a:lnR>
                      <a:noFill/>
                    </a:lnR>
                    <a:lnT>
                      <a:noFill/>
                    </a:lnT>
                    <a:lnB>
                      <a:noFill/>
                    </a:lnB>
                  </a:tcPr>
                </a:tc>
                <a:tc>
                  <a:txBody>
                    <a:bodyPr/>
                    <a:lstStyle/>
                    <a:p>
                      <a:r>
                        <a:rPr lang="en-US" sz="1000" b="1" dirty="0"/>
                        <a:t>8 319 779</a:t>
                      </a:r>
                    </a:p>
                  </a:txBody>
                  <a:tcPr marL="38705" marR="38705" marT="19352" marB="19352" anchor="ctr">
                    <a:lnL>
                      <a:noFill/>
                    </a:lnL>
                    <a:lnR>
                      <a:noFill/>
                    </a:lnR>
                    <a:lnT>
                      <a:noFill/>
                    </a:lnT>
                    <a:lnB>
                      <a:noFill/>
                    </a:lnB>
                  </a:tcPr>
                </a:tc>
                <a:tc>
                  <a:txBody>
                    <a:bodyPr/>
                    <a:lstStyle/>
                    <a:p>
                      <a:r>
                        <a:rPr lang="en-US" sz="1000" b="1" dirty="0"/>
                        <a:t>8 117 631</a:t>
                      </a:r>
                    </a:p>
                  </a:txBody>
                  <a:tcPr marL="38705" marR="38705" marT="19352" marB="19352" anchor="ctr">
                    <a:lnL>
                      <a:noFill/>
                    </a:lnL>
                    <a:lnR>
                      <a:noFill/>
                    </a:lnR>
                    <a:lnT>
                      <a:noFill/>
                    </a:lnT>
                    <a:lnB>
                      <a:noFill/>
                    </a:lnB>
                  </a:tcPr>
                </a:tc>
                <a:tc>
                  <a:txBody>
                    <a:bodyPr/>
                    <a:lstStyle/>
                    <a:p>
                      <a:r>
                        <a:rPr lang="en-US" sz="1000" b="1" dirty="0"/>
                        <a:t>7 700 086</a:t>
                      </a:r>
                    </a:p>
                  </a:txBody>
                  <a:tcPr marL="38705" marR="38705" marT="19352" marB="19352" anchor="ctr">
                    <a:lnL>
                      <a:noFill/>
                    </a:lnL>
                    <a:lnR>
                      <a:noFill/>
                    </a:lnR>
                    <a:lnT>
                      <a:noFill/>
                    </a:lnT>
                    <a:lnB>
                      <a:noFill/>
                    </a:lnB>
                  </a:tcPr>
                </a:tc>
              </a:tr>
              <a:tr h="187716">
                <a:tc gridSpan="15">
                  <a:txBody>
                    <a:bodyPr/>
                    <a:lstStyle/>
                    <a:p>
                      <a:r>
                        <a:rPr lang="en-US" sz="1000" b="1" dirty="0"/>
                        <a:t> </a:t>
                      </a:r>
                    </a:p>
                  </a:txBody>
                  <a:tcPr marL="38705" marR="38705" marT="19352" marB="19352"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en-US" sz="1000" b="1" dirty="0"/>
                        <a:t> </a:t>
                      </a:r>
                    </a:p>
                  </a:txBody>
                  <a:tcPr marL="38705" marR="38705" marT="19352" marB="19352" anchor="ctr">
                    <a:lnL>
                      <a:noFill/>
                    </a:lnL>
                    <a:lnR>
                      <a:noFill/>
                    </a:lnR>
                    <a:lnT>
                      <a:noFill/>
                    </a:lnT>
                    <a:lnB>
                      <a:noFill/>
                    </a:lnB>
                  </a:tcPr>
                </a:tc>
                <a:tc>
                  <a:txBody>
                    <a:bodyPr/>
                    <a:lstStyle/>
                    <a:p>
                      <a:r>
                        <a:rPr lang="en-US" sz="1000" b="1" dirty="0"/>
                        <a:t> </a:t>
                      </a:r>
                    </a:p>
                  </a:txBody>
                  <a:tcPr marL="38705" marR="38705" marT="19352" marB="19352" anchor="ctr">
                    <a:lnL>
                      <a:noFill/>
                    </a:lnL>
                    <a:lnR>
                      <a:noFill/>
                    </a:lnR>
                    <a:lnT>
                      <a:noFill/>
                    </a:lnT>
                    <a:lnB>
                      <a:noFill/>
                    </a:lnB>
                  </a:tcPr>
                </a:tc>
              </a:tr>
              <a:tr h="330200">
                <a:tc gridSpan="10">
                  <a:txBody>
                    <a:bodyPr/>
                    <a:lstStyle/>
                    <a:p>
                      <a:r>
                        <a:rPr lang="en-US" sz="1000"/>
                        <a:t>*) Mencari pekerjaan, mempersiapkan usaha, merasa tidak mungkin mendapatkan pekerjaan, sudah punya pekerjaan tetapi belum mulai bekerja</a:t>
                      </a:r>
                    </a:p>
                  </a:txBody>
                  <a:tcPr marL="38705" marR="38705" marT="19352" marB="19352"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r>
                        <a:rPr lang="en-US" sz="1000"/>
                        <a:t> </a:t>
                      </a:r>
                    </a:p>
                  </a:txBody>
                  <a:tcPr marL="38705" marR="38705" marT="19352" marB="19352"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en-US" sz="1000" dirty="0"/>
                        <a:t> </a:t>
                      </a:r>
                    </a:p>
                  </a:txBody>
                  <a:tcPr marL="38705" marR="38705" marT="19352" marB="19352" anchor="ctr">
                    <a:lnL>
                      <a:noFill/>
                    </a:lnL>
                    <a:lnR>
                      <a:noFill/>
                    </a:lnR>
                    <a:lnT>
                      <a:noFill/>
                    </a:lnT>
                    <a:lnB>
                      <a:noFill/>
                    </a:lnB>
                  </a:tcPr>
                </a:tc>
                <a:tc>
                  <a:txBody>
                    <a:bodyPr/>
                    <a:lstStyle/>
                    <a:p>
                      <a:r>
                        <a:rPr lang="en-US" sz="1000" dirty="0"/>
                        <a:t> </a:t>
                      </a:r>
                    </a:p>
                  </a:txBody>
                  <a:tcPr marL="38705" marR="38705" marT="19352" marB="19352" anchor="ctr">
                    <a:lnL>
                      <a:noFill/>
                    </a:lnL>
                    <a:lnR>
                      <a:noFill/>
                    </a:lnR>
                    <a:lnT>
                      <a:noFill/>
                    </a:lnT>
                    <a:lnB>
                      <a:noFill/>
                    </a:lnB>
                  </a:tcPr>
                </a:tc>
              </a:tr>
              <a:tr h="187716">
                <a:tc gridSpan="15">
                  <a:txBody>
                    <a:bodyPr/>
                    <a:lstStyle/>
                    <a:p>
                      <a:r>
                        <a:rPr lang="en-US" sz="800"/>
                        <a:t>Sumber: Survei Angkatan Kerja Nasional (SAKERNAS) 2004, 2005, 2006, 2007, 2008, 2009, 2010, dan 2011</a:t>
                      </a:r>
                    </a:p>
                  </a:txBody>
                  <a:tcPr marL="38705" marR="38705" marT="19352" marB="19352"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en-US" sz="800"/>
                        <a:t> </a:t>
                      </a:r>
                    </a:p>
                  </a:txBody>
                  <a:tcPr marL="38705" marR="38705" marT="19352" marB="19352" anchor="ctr">
                    <a:lnL>
                      <a:noFill/>
                    </a:lnL>
                    <a:lnR>
                      <a:noFill/>
                    </a:lnR>
                    <a:lnT>
                      <a:noFill/>
                    </a:lnT>
                    <a:lnB>
                      <a:noFill/>
                    </a:lnB>
                  </a:tcPr>
                </a:tc>
                <a:tc>
                  <a:txBody>
                    <a:bodyPr/>
                    <a:lstStyle/>
                    <a:p>
                      <a:r>
                        <a:rPr lang="en-US" sz="800"/>
                        <a:t> </a:t>
                      </a:r>
                    </a:p>
                  </a:txBody>
                  <a:tcPr marL="38705" marR="38705" marT="19352" marB="19352" anchor="ctr">
                    <a:lnL>
                      <a:noFill/>
                    </a:lnL>
                    <a:lnR>
                      <a:noFill/>
                    </a:lnR>
                    <a:lnT>
                      <a:noFill/>
                    </a:lnT>
                    <a:lnB>
                      <a:noFill/>
                    </a:lnB>
                  </a:tcPr>
                </a:tc>
              </a:tr>
              <a:tr h="187716">
                <a:tc>
                  <a:txBody>
                    <a:bodyPr/>
                    <a:lstStyle/>
                    <a:p>
                      <a:endParaRPr lang="en-US" sz="800"/>
                    </a:p>
                  </a:txBody>
                  <a:tcPr marL="38705" marR="38705" marT="19352" marB="19352" anchor="ctr">
                    <a:lnL>
                      <a:noFill/>
                    </a:lnL>
                    <a:lnR>
                      <a:noFill/>
                    </a:lnR>
                    <a:lnT>
                      <a:noFill/>
                    </a:lnT>
                    <a:lnB>
                      <a:noFill/>
                    </a:lnB>
                  </a:tcPr>
                </a:tc>
                <a:tc>
                  <a:txBody>
                    <a:bodyPr/>
                    <a:lstStyle/>
                    <a:p>
                      <a:endParaRPr lang="en-US" sz="800"/>
                    </a:p>
                  </a:txBody>
                  <a:tcPr marL="38705" marR="38705" marT="19352" marB="19352" anchor="ctr">
                    <a:lnL>
                      <a:noFill/>
                    </a:lnL>
                    <a:lnR>
                      <a:noFill/>
                    </a:lnR>
                    <a:lnT>
                      <a:noFill/>
                    </a:lnT>
                    <a:lnB>
                      <a:noFill/>
                    </a:lnB>
                  </a:tcPr>
                </a:tc>
                <a:tc>
                  <a:txBody>
                    <a:bodyPr/>
                    <a:lstStyle/>
                    <a:p>
                      <a:endParaRPr lang="en-US" sz="800"/>
                    </a:p>
                  </a:txBody>
                  <a:tcPr marL="38705" marR="38705" marT="19352" marB="19352" anchor="ctr">
                    <a:lnL>
                      <a:noFill/>
                    </a:lnL>
                    <a:lnR>
                      <a:noFill/>
                    </a:lnR>
                    <a:lnT>
                      <a:noFill/>
                    </a:lnT>
                    <a:lnB>
                      <a:noFill/>
                    </a:lnB>
                  </a:tcPr>
                </a:tc>
                <a:tc>
                  <a:txBody>
                    <a:bodyPr/>
                    <a:lstStyle/>
                    <a:p>
                      <a:endParaRPr lang="en-US" sz="800"/>
                    </a:p>
                  </a:txBody>
                  <a:tcPr marL="38705" marR="38705" marT="19352" marB="19352" anchor="ctr">
                    <a:lnL>
                      <a:noFill/>
                    </a:lnL>
                    <a:lnR>
                      <a:noFill/>
                    </a:lnR>
                    <a:lnT>
                      <a:noFill/>
                    </a:lnT>
                    <a:lnB>
                      <a:noFill/>
                    </a:lnB>
                  </a:tcPr>
                </a:tc>
                <a:tc>
                  <a:txBody>
                    <a:bodyPr/>
                    <a:lstStyle/>
                    <a:p>
                      <a:endParaRPr lang="en-US" sz="800"/>
                    </a:p>
                  </a:txBody>
                  <a:tcPr marL="38705" marR="38705" marT="19352" marB="19352" anchor="ctr">
                    <a:lnL>
                      <a:noFill/>
                    </a:lnL>
                    <a:lnR>
                      <a:noFill/>
                    </a:lnR>
                    <a:lnT>
                      <a:noFill/>
                    </a:lnT>
                    <a:lnB>
                      <a:noFill/>
                    </a:lnB>
                  </a:tcPr>
                </a:tc>
                <a:tc>
                  <a:txBody>
                    <a:bodyPr/>
                    <a:lstStyle/>
                    <a:p>
                      <a:endParaRPr lang="en-US" sz="800"/>
                    </a:p>
                  </a:txBody>
                  <a:tcPr marL="38705" marR="38705" marT="19352" marB="19352" anchor="ctr">
                    <a:lnL>
                      <a:noFill/>
                    </a:lnL>
                    <a:lnR>
                      <a:noFill/>
                    </a:lnR>
                    <a:lnT>
                      <a:noFill/>
                    </a:lnT>
                    <a:lnB>
                      <a:noFill/>
                    </a:lnB>
                  </a:tcPr>
                </a:tc>
                <a:tc>
                  <a:txBody>
                    <a:bodyPr/>
                    <a:lstStyle/>
                    <a:p>
                      <a:endParaRPr lang="en-US" sz="800"/>
                    </a:p>
                  </a:txBody>
                  <a:tcPr marL="38705" marR="38705" marT="19352" marB="19352" anchor="ctr">
                    <a:lnL>
                      <a:noFill/>
                    </a:lnL>
                    <a:lnR>
                      <a:noFill/>
                    </a:lnR>
                    <a:lnT>
                      <a:noFill/>
                    </a:lnT>
                    <a:lnB>
                      <a:noFill/>
                    </a:lnB>
                  </a:tcPr>
                </a:tc>
                <a:tc>
                  <a:txBody>
                    <a:bodyPr/>
                    <a:lstStyle/>
                    <a:p>
                      <a:endParaRPr lang="en-US" sz="800"/>
                    </a:p>
                  </a:txBody>
                  <a:tcPr marL="38705" marR="38705" marT="19352" marB="19352">
                    <a:lnL>
                      <a:noFill/>
                    </a:lnL>
                    <a:lnT>
                      <a:noFill/>
                    </a:lnT>
                  </a:tcPr>
                </a:tc>
                <a:tc>
                  <a:txBody>
                    <a:bodyPr/>
                    <a:lstStyle/>
                    <a:p>
                      <a:endParaRPr lang="en-US" sz="800" dirty="0"/>
                    </a:p>
                  </a:txBody>
                  <a:tcPr marL="38705" marR="38705" marT="19352" marB="19352">
                    <a:lnT>
                      <a:noFill/>
                    </a:lnT>
                  </a:tcPr>
                </a:tc>
                <a:tc>
                  <a:txBody>
                    <a:bodyPr/>
                    <a:lstStyle/>
                    <a:p>
                      <a:endParaRPr lang="en-US" sz="800" dirty="0"/>
                    </a:p>
                  </a:txBody>
                  <a:tcPr marL="38705" marR="38705" marT="19352" marB="19352">
                    <a:lnT>
                      <a:noFill/>
                    </a:lnT>
                  </a:tcPr>
                </a:tc>
                <a:tc>
                  <a:txBody>
                    <a:bodyPr/>
                    <a:lstStyle/>
                    <a:p>
                      <a:endParaRPr lang="en-US" sz="800"/>
                    </a:p>
                  </a:txBody>
                  <a:tcPr marL="38705" marR="38705" marT="19352" marB="19352">
                    <a:lnT>
                      <a:noFill/>
                    </a:lnT>
                  </a:tcPr>
                </a:tc>
                <a:tc>
                  <a:txBody>
                    <a:bodyPr/>
                    <a:lstStyle/>
                    <a:p>
                      <a:endParaRPr lang="en-US" sz="800"/>
                    </a:p>
                  </a:txBody>
                  <a:tcPr marL="38705" marR="38705" marT="19352" marB="19352">
                    <a:lnT>
                      <a:noFill/>
                    </a:lnT>
                  </a:tcPr>
                </a:tc>
                <a:tc>
                  <a:txBody>
                    <a:bodyPr/>
                    <a:lstStyle/>
                    <a:p>
                      <a:endParaRPr lang="en-US" sz="800"/>
                    </a:p>
                  </a:txBody>
                  <a:tcPr marL="38705" marR="38705" marT="19352" marB="19352">
                    <a:lnT>
                      <a:noFill/>
                    </a:lnT>
                  </a:tcPr>
                </a:tc>
                <a:tc>
                  <a:txBody>
                    <a:bodyPr/>
                    <a:lstStyle/>
                    <a:p>
                      <a:endParaRPr lang="en-US" sz="800"/>
                    </a:p>
                  </a:txBody>
                  <a:tcPr marL="38705" marR="38705" marT="19352" marB="19352">
                    <a:lnT>
                      <a:noFill/>
                    </a:lnT>
                  </a:tcPr>
                </a:tc>
                <a:tc>
                  <a:txBody>
                    <a:bodyPr/>
                    <a:lstStyle/>
                    <a:p>
                      <a:endParaRPr lang="en-US" sz="800"/>
                    </a:p>
                  </a:txBody>
                  <a:tcPr marL="38705" marR="38705" marT="19352" marB="19352">
                    <a:lnT>
                      <a:noFill/>
                    </a:lnT>
                  </a:tcPr>
                </a:tc>
                <a:tc>
                  <a:txBody>
                    <a:bodyPr/>
                    <a:lstStyle/>
                    <a:p>
                      <a:endParaRPr lang="en-US" sz="800"/>
                    </a:p>
                  </a:txBody>
                  <a:tcPr marL="38705" marR="38705" marT="19352" marB="19352">
                    <a:lnT>
                      <a:noFill/>
                    </a:lnT>
                  </a:tcPr>
                </a:tc>
                <a:tc>
                  <a:txBody>
                    <a:bodyPr/>
                    <a:lstStyle/>
                    <a:p>
                      <a:endParaRPr lang="en-US" sz="800" dirty="0"/>
                    </a:p>
                  </a:txBody>
                  <a:tcPr marL="38705" marR="38705" marT="19352" marB="19352">
                    <a:lnT>
                      <a:noFill/>
                    </a:lnT>
                  </a:tcPr>
                </a:tc>
              </a:tr>
            </a:tbl>
          </a:graphicData>
        </a:graphic>
      </p:graphicFrame>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5"/>
          <p:cNvSpPr>
            <a:spLocks noChangeArrowheads="1"/>
          </p:cNvSpPr>
          <p:nvPr/>
        </p:nvSpPr>
        <p:spPr bwMode="auto">
          <a:xfrm>
            <a:off x="457200" y="274638"/>
            <a:ext cx="8229600" cy="868362"/>
          </a:xfrm>
          <a:prstGeom prst="rect">
            <a:avLst/>
          </a:prstGeom>
          <a:noFill/>
          <a:ln w="9525">
            <a:noFill/>
            <a:miter lim="800000"/>
            <a:headEnd/>
            <a:tailEnd/>
          </a:ln>
        </p:spPr>
        <p:txBody>
          <a:bodyPr anchor="ctr"/>
          <a:lstStyle/>
          <a:p>
            <a:r>
              <a:rPr lang="en-US" sz="4400">
                <a:solidFill>
                  <a:schemeClr val="tx2"/>
                </a:solidFill>
              </a:rPr>
              <a:t>PEMETAAN BEP</a:t>
            </a:r>
          </a:p>
        </p:txBody>
      </p:sp>
      <p:sp>
        <p:nvSpPr>
          <p:cNvPr id="54275" name="Line 6"/>
          <p:cNvSpPr>
            <a:spLocks noChangeShapeType="1"/>
          </p:cNvSpPr>
          <p:nvPr/>
        </p:nvSpPr>
        <p:spPr bwMode="auto">
          <a:xfrm>
            <a:off x="1195754" y="1600200"/>
            <a:ext cx="0" cy="3657600"/>
          </a:xfrm>
          <a:prstGeom prst="line">
            <a:avLst/>
          </a:prstGeom>
          <a:noFill/>
          <a:ln w="38100">
            <a:solidFill>
              <a:schemeClr val="tx1"/>
            </a:solidFill>
            <a:round/>
            <a:headEnd/>
            <a:tailEnd/>
          </a:ln>
        </p:spPr>
        <p:txBody>
          <a:bodyPr/>
          <a:lstStyle/>
          <a:p>
            <a:endParaRPr lang="en-US"/>
          </a:p>
        </p:txBody>
      </p:sp>
      <p:sp>
        <p:nvSpPr>
          <p:cNvPr id="54276" name="Line 7"/>
          <p:cNvSpPr>
            <a:spLocks noChangeShapeType="1"/>
          </p:cNvSpPr>
          <p:nvPr/>
        </p:nvSpPr>
        <p:spPr bwMode="auto">
          <a:xfrm>
            <a:off x="1195754" y="5257800"/>
            <a:ext cx="4220308" cy="0"/>
          </a:xfrm>
          <a:prstGeom prst="line">
            <a:avLst/>
          </a:prstGeom>
          <a:noFill/>
          <a:ln w="38100">
            <a:solidFill>
              <a:schemeClr val="tx1"/>
            </a:solidFill>
            <a:round/>
            <a:headEnd/>
            <a:tailEnd/>
          </a:ln>
        </p:spPr>
        <p:txBody>
          <a:bodyPr/>
          <a:lstStyle/>
          <a:p>
            <a:endParaRPr lang="en-US"/>
          </a:p>
        </p:txBody>
      </p:sp>
      <p:sp>
        <p:nvSpPr>
          <p:cNvPr id="54277" name="Line 8"/>
          <p:cNvSpPr>
            <a:spLocks noChangeShapeType="1"/>
          </p:cNvSpPr>
          <p:nvPr/>
        </p:nvSpPr>
        <p:spPr bwMode="auto">
          <a:xfrm>
            <a:off x="1195754" y="4267200"/>
            <a:ext cx="3938954" cy="0"/>
          </a:xfrm>
          <a:prstGeom prst="line">
            <a:avLst/>
          </a:prstGeom>
          <a:noFill/>
          <a:ln w="76200">
            <a:solidFill>
              <a:schemeClr val="folHlink"/>
            </a:solidFill>
            <a:round/>
            <a:headEnd/>
            <a:tailEnd/>
          </a:ln>
        </p:spPr>
        <p:txBody>
          <a:bodyPr/>
          <a:lstStyle/>
          <a:p>
            <a:endParaRPr lang="en-US"/>
          </a:p>
        </p:txBody>
      </p:sp>
      <p:sp>
        <p:nvSpPr>
          <p:cNvPr id="54278" name="Line 9"/>
          <p:cNvSpPr>
            <a:spLocks noChangeShapeType="1"/>
          </p:cNvSpPr>
          <p:nvPr/>
        </p:nvSpPr>
        <p:spPr bwMode="auto">
          <a:xfrm flipV="1">
            <a:off x="1195754" y="2362200"/>
            <a:ext cx="3938954" cy="1905000"/>
          </a:xfrm>
          <a:prstGeom prst="line">
            <a:avLst/>
          </a:prstGeom>
          <a:noFill/>
          <a:ln w="76200">
            <a:solidFill>
              <a:schemeClr val="folHlink"/>
            </a:solidFill>
            <a:round/>
            <a:headEnd/>
            <a:tailEnd/>
          </a:ln>
        </p:spPr>
        <p:txBody>
          <a:bodyPr/>
          <a:lstStyle/>
          <a:p>
            <a:endParaRPr lang="en-US"/>
          </a:p>
        </p:txBody>
      </p:sp>
      <p:sp>
        <p:nvSpPr>
          <p:cNvPr id="54279" name="Text Box 10"/>
          <p:cNvSpPr txBox="1">
            <a:spLocks noChangeArrowheads="1"/>
          </p:cNvSpPr>
          <p:nvPr/>
        </p:nvSpPr>
        <p:spPr bwMode="auto">
          <a:xfrm>
            <a:off x="5345723" y="1981200"/>
            <a:ext cx="2954215" cy="457200"/>
          </a:xfrm>
          <a:prstGeom prst="rect">
            <a:avLst/>
          </a:prstGeom>
          <a:noFill/>
          <a:ln w="9525">
            <a:noFill/>
            <a:miter lim="800000"/>
            <a:headEnd/>
            <a:tailEnd/>
          </a:ln>
        </p:spPr>
        <p:txBody>
          <a:bodyPr>
            <a:spAutoFit/>
          </a:bodyPr>
          <a:lstStyle/>
          <a:p>
            <a:pPr>
              <a:spcBef>
                <a:spcPct val="50000"/>
              </a:spcBef>
            </a:pPr>
            <a:r>
              <a:rPr lang="en-US" sz="2400" b="1" dirty="0"/>
              <a:t>BIAYA </a:t>
            </a:r>
            <a:r>
              <a:rPr lang="en-US" sz="2400" b="1" dirty="0" smtClean="0"/>
              <a:t>TOTAL (TC)</a:t>
            </a:r>
            <a:endParaRPr lang="en-US" sz="2400" b="1" dirty="0"/>
          </a:p>
        </p:txBody>
      </p:sp>
      <p:sp>
        <p:nvSpPr>
          <p:cNvPr id="54280" name="Text Box 11"/>
          <p:cNvSpPr txBox="1">
            <a:spLocks noChangeArrowheads="1"/>
          </p:cNvSpPr>
          <p:nvPr/>
        </p:nvSpPr>
        <p:spPr bwMode="auto">
          <a:xfrm>
            <a:off x="5486400" y="2971800"/>
            <a:ext cx="2954215" cy="457200"/>
          </a:xfrm>
          <a:prstGeom prst="rect">
            <a:avLst/>
          </a:prstGeom>
          <a:noFill/>
          <a:ln w="9525">
            <a:noFill/>
            <a:miter lim="800000"/>
            <a:headEnd/>
            <a:tailEnd/>
          </a:ln>
        </p:spPr>
        <p:txBody>
          <a:bodyPr>
            <a:spAutoFit/>
          </a:bodyPr>
          <a:lstStyle/>
          <a:p>
            <a:pPr>
              <a:spcBef>
                <a:spcPct val="50000"/>
              </a:spcBef>
            </a:pPr>
            <a:r>
              <a:rPr lang="en-US" sz="2400" b="1" dirty="0"/>
              <a:t>BIAYA </a:t>
            </a:r>
            <a:r>
              <a:rPr lang="en-US" sz="2400" b="1" dirty="0" smtClean="0"/>
              <a:t>VARIABEL (VC)</a:t>
            </a:r>
            <a:endParaRPr lang="en-US" sz="2400" b="1" dirty="0"/>
          </a:p>
        </p:txBody>
      </p:sp>
      <p:sp>
        <p:nvSpPr>
          <p:cNvPr id="54281" name="Text Box 12"/>
          <p:cNvSpPr txBox="1">
            <a:spLocks noChangeArrowheads="1"/>
          </p:cNvSpPr>
          <p:nvPr/>
        </p:nvSpPr>
        <p:spPr bwMode="auto">
          <a:xfrm>
            <a:off x="5345724" y="4114800"/>
            <a:ext cx="3157904" cy="457200"/>
          </a:xfrm>
          <a:prstGeom prst="rect">
            <a:avLst/>
          </a:prstGeom>
          <a:noFill/>
          <a:ln w="9525">
            <a:noFill/>
            <a:miter lim="800000"/>
            <a:headEnd/>
            <a:tailEnd/>
          </a:ln>
        </p:spPr>
        <p:txBody>
          <a:bodyPr>
            <a:spAutoFit/>
          </a:bodyPr>
          <a:lstStyle/>
          <a:p>
            <a:pPr>
              <a:spcBef>
                <a:spcPct val="50000"/>
              </a:spcBef>
            </a:pPr>
            <a:r>
              <a:rPr lang="en-US" sz="2400" b="1" dirty="0"/>
              <a:t>BIAYA </a:t>
            </a:r>
            <a:r>
              <a:rPr lang="en-US" sz="2400" b="1" dirty="0" smtClean="0"/>
              <a:t>TETAP (FC)</a:t>
            </a:r>
            <a:endParaRPr lang="en-US" sz="2400" b="1" dirty="0"/>
          </a:p>
        </p:txBody>
      </p:sp>
      <p:sp>
        <p:nvSpPr>
          <p:cNvPr id="54282" name="Text Box 13"/>
          <p:cNvSpPr txBox="1">
            <a:spLocks noChangeArrowheads="1"/>
          </p:cNvSpPr>
          <p:nvPr/>
        </p:nvSpPr>
        <p:spPr bwMode="auto">
          <a:xfrm>
            <a:off x="422031" y="1524001"/>
            <a:ext cx="703385" cy="519113"/>
          </a:xfrm>
          <a:prstGeom prst="rect">
            <a:avLst/>
          </a:prstGeom>
          <a:noFill/>
          <a:ln w="9525">
            <a:noFill/>
            <a:miter lim="800000"/>
            <a:headEnd/>
            <a:tailEnd/>
          </a:ln>
        </p:spPr>
        <p:txBody>
          <a:bodyPr>
            <a:spAutoFit/>
          </a:bodyPr>
          <a:lstStyle/>
          <a:p>
            <a:pPr>
              <a:spcBef>
                <a:spcPct val="50000"/>
              </a:spcBef>
            </a:pPr>
            <a:r>
              <a:rPr lang="en-US" sz="2800" b="1"/>
              <a:t>Rp</a:t>
            </a:r>
          </a:p>
        </p:txBody>
      </p:sp>
      <p:sp>
        <p:nvSpPr>
          <p:cNvPr id="54284" name="Text Box 15"/>
          <p:cNvSpPr txBox="1">
            <a:spLocks noChangeArrowheads="1"/>
          </p:cNvSpPr>
          <p:nvPr/>
        </p:nvSpPr>
        <p:spPr bwMode="auto">
          <a:xfrm>
            <a:off x="773723" y="5181601"/>
            <a:ext cx="562708" cy="519113"/>
          </a:xfrm>
          <a:prstGeom prst="rect">
            <a:avLst/>
          </a:prstGeom>
          <a:noFill/>
          <a:ln w="9525">
            <a:noFill/>
            <a:miter lim="800000"/>
            <a:headEnd/>
            <a:tailEnd/>
          </a:ln>
        </p:spPr>
        <p:txBody>
          <a:bodyPr>
            <a:spAutoFit/>
          </a:bodyPr>
          <a:lstStyle/>
          <a:p>
            <a:pPr>
              <a:spcBef>
                <a:spcPct val="50000"/>
              </a:spcBef>
            </a:pPr>
            <a:r>
              <a:rPr lang="en-US" sz="2800" b="1"/>
              <a:t>0</a:t>
            </a:r>
          </a:p>
        </p:txBody>
      </p:sp>
      <p:sp>
        <p:nvSpPr>
          <p:cNvPr id="54285" name="Text Box 16"/>
          <p:cNvSpPr txBox="1">
            <a:spLocks noChangeArrowheads="1"/>
          </p:cNvSpPr>
          <p:nvPr/>
        </p:nvSpPr>
        <p:spPr bwMode="auto">
          <a:xfrm>
            <a:off x="4267200" y="5334001"/>
            <a:ext cx="4038600" cy="523220"/>
          </a:xfrm>
          <a:prstGeom prst="rect">
            <a:avLst/>
          </a:prstGeom>
          <a:noFill/>
          <a:ln w="9525">
            <a:noFill/>
            <a:miter lim="800000"/>
            <a:headEnd/>
            <a:tailEnd/>
          </a:ln>
        </p:spPr>
        <p:txBody>
          <a:bodyPr wrap="square">
            <a:spAutoFit/>
          </a:bodyPr>
          <a:lstStyle/>
          <a:p>
            <a:pPr>
              <a:spcBef>
                <a:spcPct val="50000"/>
              </a:spcBef>
            </a:pPr>
            <a:r>
              <a:rPr lang="en-US" sz="2800" b="1" dirty="0"/>
              <a:t>Volume (unit</a:t>
            </a:r>
            <a:r>
              <a:rPr lang="en-US" sz="2800" b="1" dirty="0" smtClean="0"/>
              <a:t>) prod. (X)</a:t>
            </a:r>
            <a:endParaRPr lang="en-US" sz="2800" b="1" dirty="0"/>
          </a:p>
        </p:txBody>
      </p:sp>
      <p:sp>
        <p:nvSpPr>
          <p:cNvPr id="54286" name="AutoShape 17"/>
          <p:cNvSpPr>
            <a:spLocks/>
          </p:cNvSpPr>
          <p:nvPr/>
        </p:nvSpPr>
        <p:spPr bwMode="auto">
          <a:xfrm>
            <a:off x="5205046" y="2590800"/>
            <a:ext cx="211015" cy="1524000"/>
          </a:xfrm>
          <a:prstGeom prst="rightBrace">
            <a:avLst>
              <a:gd name="adj1" fmla="val 55556"/>
              <a:gd name="adj2" fmla="val 50000"/>
            </a:avLst>
          </a:prstGeom>
          <a:noFill/>
          <a:ln w="34925">
            <a:solidFill>
              <a:schemeClr val="tx1"/>
            </a:solidFill>
            <a:round/>
            <a:headEnd/>
            <a:tailEnd/>
          </a:ln>
        </p:spPr>
        <p:txBody>
          <a:bodyPr wrap="none" anchor="ctr"/>
          <a:lstStyle/>
          <a:p>
            <a:endParaRPr lang="en-US"/>
          </a:p>
        </p:txBody>
      </p:sp>
      <p:sp>
        <p:nvSpPr>
          <p:cNvPr id="54288" name="Line 19"/>
          <p:cNvSpPr>
            <a:spLocks noChangeShapeType="1"/>
          </p:cNvSpPr>
          <p:nvPr/>
        </p:nvSpPr>
        <p:spPr bwMode="auto">
          <a:xfrm flipV="1">
            <a:off x="1195754" y="1219200"/>
            <a:ext cx="3798277" cy="4038600"/>
          </a:xfrm>
          <a:prstGeom prst="line">
            <a:avLst/>
          </a:prstGeom>
          <a:noFill/>
          <a:ln w="76200">
            <a:solidFill>
              <a:srgbClr val="FF0000"/>
            </a:solidFill>
            <a:round/>
            <a:headEnd/>
            <a:tailEnd/>
          </a:ln>
        </p:spPr>
        <p:txBody>
          <a:bodyPr/>
          <a:lstStyle/>
          <a:p>
            <a:endParaRPr lang="en-US"/>
          </a:p>
        </p:txBody>
      </p:sp>
      <p:sp>
        <p:nvSpPr>
          <p:cNvPr id="54289" name="Text Box 20"/>
          <p:cNvSpPr txBox="1">
            <a:spLocks noChangeArrowheads="1"/>
          </p:cNvSpPr>
          <p:nvPr/>
        </p:nvSpPr>
        <p:spPr bwMode="auto">
          <a:xfrm>
            <a:off x="5134708" y="1066800"/>
            <a:ext cx="2954215" cy="457200"/>
          </a:xfrm>
          <a:prstGeom prst="rect">
            <a:avLst/>
          </a:prstGeom>
          <a:noFill/>
          <a:ln w="9525">
            <a:noFill/>
            <a:miter lim="800000"/>
            <a:headEnd/>
            <a:tailEnd/>
          </a:ln>
        </p:spPr>
        <p:txBody>
          <a:bodyPr>
            <a:spAutoFit/>
          </a:bodyPr>
          <a:lstStyle/>
          <a:p>
            <a:pPr>
              <a:spcBef>
                <a:spcPct val="50000"/>
              </a:spcBef>
            </a:pPr>
            <a:r>
              <a:rPr lang="en-US" sz="2400" b="1" dirty="0" smtClean="0"/>
              <a:t>PENJUALAN (TR)</a:t>
            </a:r>
            <a:endParaRPr lang="en-US" sz="2400" b="1" dirty="0"/>
          </a:p>
        </p:txBody>
      </p:sp>
      <p:sp>
        <p:nvSpPr>
          <p:cNvPr id="54290" name="Line 21"/>
          <p:cNvSpPr>
            <a:spLocks noChangeShapeType="1"/>
          </p:cNvSpPr>
          <p:nvPr/>
        </p:nvSpPr>
        <p:spPr bwMode="auto">
          <a:xfrm>
            <a:off x="2461846" y="2819400"/>
            <a:ext cx="351692" cy="533400"/>
          </a:xfrm>
          <a:prstGeom prst="line">
            <a:avLst/>
          </a:prstGeom>
          <a:noFill/>
          <a:ln w="63500">
            <a:solidFill>
              <a:schemeClr val="tx1"/>
            </a:solidFill>
            <a:round/>
            <a:headEnd/>
            <a:tailEnd type="triangle" w="med" len="med"/>
          </a:ln>
        </p:spPr>
        <p:txBody>
          <a:bodyPr/>
          <a:lstStyle/>
          <a:p>
            <a:endParaRPr lang="en-US"/>
          </a:p>
        </p:txBody>
      </p:sp>
      <p:sp>
        <p:nvSpPr>
          <p:cNvPr id="54291" name="Text Box 22"/>
          <p:cNvSpPr txBox="1">
            <a:spLocks noChangeArrowheads="1"/>
          </p:cNvSpPr>
          <p:nvPr/>
        </p:nvSpPr>
        <p:spPr bwMode="auto">
          <a:xfrm>
            <a:off x="1969477" y="2286000"/>
            <a:ext cx="844062" cy="457200"/>
          </a:xfrm>
          <a:prstGeom prst="rect">
            <a:avLst/>
          </a:prstGeom>
          <a:noFill/>
          <a:ln w="9525">
            <a:noFill/>
            <a:miter lim="800000"/>
            <a:headEnd/>
            <a:tailEnd/>
          </a:ln>
        </p:spPr>
        <p:txBody>
          <a:bodyPr>
            <a:spAutoFit/>
          </a:bodyPr>
          <a:lstStyle/>
          <a:p>
            <a:pPr>
              <a:spcBef>
                <a:spcPct val="50000"/>
              </a:spcBef>
            </a:pPr>
            <a:r>
              <a:rPr lang="en-US" sz="2400" b="1"/>
              <a:t>BEP</a:t>
            </a:r>
          </a:p>
        </p:txBody>
      </p:sp>
      <p:sp>
        <p:nvSpPr>
          <p:cNvPr id="54292" name="Line 29"/>
          <p:cNvSpPr>
            <a:spLocks noChangeShapeType="1"/>
          </p:cNvSpPr>
          <p:nvPr/>
        </p:nvSpPr>
        <p:spPr bwMode="auto">
          <a:xfrm>
            <a:off x="1267558" y="4267200"/>
            <a:ext cx="0" cy="838200"/>
          </a:xfrm>
          <a:prstGeom prst="line">
            <a:avLst/>
          </a:prstGeom>
          <a:noFill/>
          <a:ln w="38100">
            <a:solidFill>
              <a:srgbClr val="FF99CC"/>
            </a:solidFill>
            <a:round/>
            <a:headEnd/>
            <a:tailEnd/>
          </a:ln>
        </p:spPr>
        <p:txBody>
          <a:bodyPr/>
          <a:lstStyle/>
          <a:p>
            <a:endParaRPr lang="en-US"/>
          </a:p>
        </p:txBody>
      </p:sp>
      <p:sp>
        <p:nvSpPr>
          <p:cNvPr id="54293" name="Line 30"/>
          <p:cNvSpPr>
            <a:spLocks noChangeShapeType="1"/>
          </p:cNvSpPr>
          <p:nvPr/>
        </p:nvSpPr>
        <p:spPr bwMode="auto">
          <a:xfrm>
            <a:off x="1336431" y="4191000"/>
            <a:ext cx="0" cy="838200"/>
          </a:xfrm>
          <a:prstGeom prst="line">
            <a:avLst/>
          </a:prstGeom>
          <a:noFill/>
          <a:ln w="38100">
            <a:solidFill>
              <a:srgbClr val="FF99CC"/>
            </a:solidFill>
            <a:round/>
            <a:headEnd/>
            <a:tailEnd/>
          </a:ln>
        </p:spPr>
        <p:txBody>
          <a:bodyPr/>
          <a:lstStyle/>
          <a:p>
            <a:endParaRPr lang="en-US"/>
          </a:p>
        </p:txBody>
      </p:sp>
      <p:sp>
        <p:nvSpPr>
          <p:cNvPr id="54294" name="Line 31"/>
          <p:cNvSpPr>
            <a:spLocks noChangeShapeType="1"/>
          </p:cNvSpPr>
          <p:nvPr/>
        </p:nvSpPr>
        <p:spPr bwMode="auto">
          <a:xfrm>
            <a:off x="1406769" y="4191000"/>
            <a:ext cx="0" cy="762000"/>
          </a:xfrm>
          <a:prstGeom prst="line">
            <a:avLst/>
          </a:prstGeom>
          <a:noFill/>
          <a:ln w="38100">
            <a:solidFill>
              <a:srgbClr val="FF99CC"/>
            </a:solidFill>
            <a:round/>
            <a:headEnd/>
            <a:tailEnd/>
          </a:ln>
        </p:spPr>
        <p:txBody>
          <a:bodyPr/>
          <a:lstStyle/>
          <a:p>
            <a:endParaRPr lang="en-US"/>
          </a:p>
        </p:txBody>
      </p:sp>
      <p:sp>
        <p:nvSpPr>
          <p:cNvPr id="54295" name="Line 32"/>
          <p:cNvSpPr>
            <a:spLocks noChangeShapeType="1"/>
          </p:cNvSpPr>
          <p:nvPr/>
        </p:nvSpPr>
        <p:spPr bwMode="auto">
          <a:xfrm>
            <a:off x="1477108" y="4191000"/>
            <a:ext cx="0" cy="685800"/>
          </a:xfrm>
          <a:prstGeom prst="line">
            <a:avLst/>
          </a:prstGeom>
          <a:noFill/>
          <a:ln w="38100">
            <a:solidFill>
              <a:srgbClr val="FF99CC"/>
            </a:solidFill>
            <a:round/>
            <a:headEnd/>
            <a:tailEnd/>
          </a:ln>
        </p:spPr>
        <p:txBody>
          <a:bodyPr/>
          <a:lstStyle/>
          <a:p>
            <a:endParaRPr lang="en-US"/>
          </a:p>
        </p:txBody>
      </p:sp>
      <p:sp>
        <p:nvSpPr>
          <p:cNvPr id="54296" name="Line 33"/>
          <p:cNvSpPr>
            <a:spLocks noChangeShapeType="1"/>
          </p:cNvSpPr>
          <p:nvPr/>
        </p:nvSpPr>
        <p:spPr bwMode="auto">
          <a:xfrm>
            <a:off x="1547446" y="4114800"/>
            <a:ext cx="0" cy="685800"/>
          </a:xfrm>
          <a:prstGeom prst="line">
            <a:avLst/>
          </a:prstGeom>
          <a:noFill/>
          <a:ln w="38100">
            <a:solidFill>
              <a:srgbClr val="FF99CC"/>
            </a:solidFill>
            <a:round/>
            <a:headEnd/>
            <a:tailEnd/>
          </a:ln>
        </p:spPr>
        <p:txBody>
          <a:bodyPr/>
          <a:lstStyle/>
          <a:p>
            <a:endParaRPr lang="en-US"/>
          </a:p>
        </p:txBody>
      </p:sp>
      <p:sp>
        <p:nvSpPr>
          <p:cNvPr id="54297" name="Line 34"/>
          <p:cNvSpPr>
            <a:spLocks noChangeShapeType="1"/>
          </p:cNvSpPr>
          <p:nvPr/>
        </p:nvSpPr>
        <p:spPr bwMode="auto">
          <a:xfrm>
            <a:off x="1617785" y="4114800"/>
            <a:ext cx="0" cy="685800"/>
          </a:xfrm>
          <a:prstGeom prst="line">
            <a:avLst/>
          </a:prstGeom>
          <a:noFill/>
          <a:ln w="38100">
            <a:solidFill>
              <a:srgbClr val="FF99CC"/>
            </a:solidFill>
            <a:round/>
            <a:headEnd/>
            <a:tailEnd/>
          </a:ln>
        </p:spPr>
        <p:txBody>
          <a:bodyPr/>
          <a:lstStyle/>
          <a:p>
            <a:endParaRPr lang="en-US"/>
          </a:p>
        </p:txBody>
      </p:sp>
      <p:sp>
        <p:nvSpPr>
          <p:cNvPr id="54298" name="Line 35"/>
          <p:cNvSpPr>
            <a:spLocks noChangeShapeType="1"/>
          </p:cNvSpPr>
          <p:nvPr/>
        </p:nvSpPr>
        <p:spPr bwMode="auto">
          <a:xfrm>
            <a:off x="1688123" y="4038600"/>
            <a:ext cx="0" cy="609600"/>
          </a:xfrm>
          <a:prstGeom prst="line">
            <a:avLst/>
          </a:prstGeom>
          <a:noFill/>
          <a:ln w="38100">
            <a:solidFill>
              <a:srgbClr val="FF99CC"/>
            </a:solidFill>
            <a:round/>
            <a:headEnd/>
            <a:tailEnd/>
          </a:ln>
        </p:spPr>
        <p:txBody>
          <a:bodyPr/>
          <a:lstStyle/>
          <a:p>
            <a:endParaRPr lang="en-US"/>
          </a:p>
        </p:txBody>
      </p:sp>
      <p:sp>
        <p:nvSpPr>
          <p:cNvPr id="54299" name="Line 36"/>
          <p:cNvSpPr>
            <a:spLocks noChangeShapeType="1"/>
          </p:cNvSpPr>
          <p:nvPr/>
        </p:nvSpPr>
        <p:spPr bwMode="auto">
          <a:xfrm>
            <a:off x="1758462" y="4038600"/>
            <a:ext cx="0" cy="609600"/>
          </a:xfrm>
          <a:prstGeom prst="line">
            <a:avLst/>
          </a:prstGeom>
          <a:noFill/>
          <a:ln w="38100">
            <a:solidFill>
              <a:srgbClr val="FF99CC"/>
            </a:solidFill>
            <a:round/>
            <a:headEnd/>
            <a:tailEnd/>
          </a:ln>
        </p:spPr>
        <p:txBody>
          <a:bodyPr/>
          <a:lstStyle/>
          <a:p>
            <a:endParaRPr lang="en-US"/>
          </a:p>
        </p:txBody>
      </p:sp>
      <p:sp>
        <p:nvSpPr>
          <p:cNvPr id="54300" name="Line 37"/>
          <p:cNvSpPr>
            <a:spLocks noChangeShapeType="1"/>
          </p:cNvSpPr>
          <p:nvPr/>
        </p:nvSpPr>
        <p:spPr bwMode="auto">
          <a:xfrm>
            <a:off x="1828800" y="3962400"/>
            <a:ext cx="0" cy="609600"/>
          </a:xfrm>
          <a:prstGeom prst="line">
            <a:avLst/>
          </a:prstGeom>
          <a:noFill/>
          <a:ln w="38100">
            <a:solidFill>
              <a:srgbClr val="FF99CC"/>
            </a:solidFill>
            <a:round/>
            <a:headEnd/>
            <a:tailEnd/>
          </a:ln>
        </p:spPr>
        <p:txBody>
          <a:bodyPr/>
          <a:lstStyle/>
          <a:p>
            <a:endParaRPr lang="en-US"/>
          </a:p>
        </p:txBody>
      </p:sp>
      <p:sp>
        <p:nvSpPr>
          <p:cNvPr id="54301" name="Line 38"/>
          <p:cNvSpPr>
            <a:spLocks noChangeShapeType="1"/>
          </p:cNvSpPr>
          <p:nvPr/>
        </p:nvSpPr>
        <p:spPr bwMode="auto">
          <a:xfrm>
            <a:off x="1899138" y="3962400"/>
            <a:ext cx="0" cy="533400"/>
          </a:xfrm>
          <a:prstGeom prst="line">
            <a:avLst/>
          </a:prstGeom>
          <a:noFill/>
          <a:ln w="38100">
            <a:solidFill>
              <a:srgbClr val="FF99CC"/>
            </a:solidFill>
            <a:round/>
            <a:headEnd/>
            <a:tailEnd/>
          </a:ln>
        </p:spPr>
        <p:txBody>
          <a:bodyPr/>
          <a:lstStyle/>
          <a:p>
            <a:endParaRPr lang="en-US"/>
          </a:p>
        </p:txBody>
      </p:sp>
      <p:sp>
        <p:nvSpPr>
          <p:cNvPr id="54302" name="Line 39"/>
          <p:cNvSpPr>
            <a:spLocks noChangeShapeType="1"/>
          </p:cNvSpPr>
          <p:nvPr/>
        </p:nvSpPr>
        <p:spPr bwMode="auto">
          <a:xfrm>
            <a:off x="1969477" y="3962400"/>
            <a:ext cx="0" cy="457200"/>
          </a:xfrm>
          <a:prstGeom prst="line">
            <a:avLst/>
          </a:prstGeom>
          <a:noFill/>
          <a:ln w="38100">
            <a:solidFill>
              <a:srgbClr val="FF99CC"/>
            </a:solidFill>
            <a:round/>
            <a:headEnd/>
            <a:tailEnd/>
          </a:ln>
        </p:spPr>
        <p:txBody>
          <a:bodyPr/>
          <a:lstStyle/>
          <a:p>
            <a:endParaRPr lang="en-US"/>
          </a:p>
        </p:txBody>
      </p:sp>
      <p:sp>
        <p:nvSpPr>
          <p:cNvPr id="54303" name="Line 40"/>
          <p:cNvSpPr>
            <a:spLocks noChangeShapeType="1"/>
          </p:cNvSpPr>
          <p:nvPr/>
        </p:nvSpPr>
        <p:spPr bwMode="auto">
          <a:xfrm>
            <a:off x="2039815" y="3886200"/>
            <a:ext cx="0" cy="457200"/>
          </a:xfrm>
          <a:prstGeom prst="line">
            <a:avLst/>
          </a:prstGeom>
          <a:noFill/>
          <a:ln w="38100">
            <a:solidFill>
              <a:srgbClr val="FF99CC"/>
            </a:solidFill>
            <a:round/>
            <a:headEnd/>
            <a:tailEnd/>
          </a:ln>
        </p:spPr>
        <p:txBody>
          <a:bodyPr/>
          <a:lstStyle/>
          <a:p>
            <a:endParaRPr lang="en-US"/>
          </a:p>
        </p:txBody>
      </p:sp>
      <p:sp>
        <p:nvSpPr>
          <p:cNvPr id="54304" name="Line 41"/>
          <p:cNvSpPr>
            <a:spLocks noChangeShapeType="1"/>
          </p:cNvSpPr>
          <p:nvPr/>
        </p:nvSpPr>
        <p:spPr bwMode="auto">
          <a:xfrm>
            <a:off x="2110154" y="3886200"/>
            <a:ext cx="0" cy="381000"/>
          </a:xfrm>
          <a:prstGeom prst="line">
            <a:avLst/>
          </a:prstGeom>
          <a:noFill/>
          <a:ln w="38100">
            <a:solidFill>
              <a:srgbClr val="FF99CC"/>
            </a:solidFill>
            <a:round/>
            <a:headEnd/>
            <a:tailEnd/>
          </a:ln>
        </p:spPr>
        <p:txBody>
          <a:bodyPr/>
          <a:lstStyle/>
          <a:p>
            <a:endParaRPr lang="en-US"/>
          </a:p>
        </p:txBody>
      </p:sp>
      <p:sp>
        <p:nvSpPr>
          <p:cNvPr id="54305" name="Line 42"/>
          <p:cNvSpPr>
            <a:spLocks noChangeShapeType="1"/>
          </p:cNvSpPr>
          <p:nvPr/>
        </p:nvSpPr>
        <p:spPr bwMode="auto">
          <a:xfrm>
            <a:off x="2181958" y="3810000"/>
            <a:ext cx="0" cy="381000"/>
          </a:xfrm>
          <a:prstGeom prst="line">
            <a:avLst/>
          </a:prstGeom>
          <a:noFill/>
          <a:ln w="38100">
            <a:solidFill>
              <a:srgbClr val="FF99CC"/>
            </a:solidFill>
            <a:round/>
            <a:headEnd/>
            <a:tailEnd/>
          </a:ln>
        </p:spPr>
        <p:txBody>
          <a:bodyPr/>
          <a:lstStyle/>
          <a:p>
            <a:endParaRPr lang="en-US"/>
          </a:p>
        </p:txBody>
      </p:sp>
      <p:sp>
        <p:nvSpPr>
          <p:cNvPr id="54306" name="Line 43"/>
          <p:cNvSpPr>
            <a:spLocks noChangeShapeType="1"/>
          </p:cNvSpPr>
          <p:nvPr/>
        </p:nvSpPr>
        <p:spPr bwMode="auto">
          <a:xfrm>
            <a:off x="2250831" y="3810000"/>
            <a:ext cx="0" cy="304800"/>
          </a:xfrm>
          <a:prstGeom prst="line">
            <a:avLst/>
          </a:prstGeom>
          <a:noFill/>
          <a:ln w="38100">
            <a:solidFill>
              <a:srgbClr val="FF99CC"/>
            </a:solidFill>
            <a:round/>
            <a:headEnd/>
            <a:tailEnd/>
          </a:ln>
        </p:spPr>
        <p:txBody>
          <a:bodyPr/>
          <a:lstStyle/>
          <a:p>
            <a:endParaRPr lang="en-US"/>
          </a:p>
        </p:txBody>
      </p:sp>
      <p:sp>
        <p:nvSpPr>
          <p:cNvPr id="54307" name="Line 44"/>
          <p:cNvSpPr>
            <a:spLocks noChangeShapeType="1"/>
          </p:cNvSpPr>
          <p:nvPr/>
        </p:nvSpPr>
        <p:spPr bwMode="auto">
          <a:xfrm>
            <a:off x="2321169" y="3733800"/>
            <a:ext cx="0" cy="304800"/>
          </a:xfrm>
          <a:prstGeom prst="line">
            <a:avLst/>
          </a:prstGeom>
          <a:noFill/>
          <a:ln w="38100">
            <a:solidFill>
              <a:srgbClr val="FF99CC"/>
            </a:solidFill>
            <a:round/>
            <a:headEnd/>
            <a:tailEnd/>
          </a:ln>
        </p:spPr>
        <p:txBody>
          <a:bodyPr/>
          <a:lstStyle/>
          <a:p>
            <a:endParaRPr lang="en-US"/>
          </a:p>
        </p:txBody>
      </p:sp>
      <p:sp>
        <p:nvSpPr>
          <p:cNvPr id="54308" name="Line 45"/>
          <p:cNvSpPr>
            <a:spLocks noChangeShapeType="1"/>
          </p:cNvSpPr>
          <p:nvPr/>
        </p:nvSpPr>
        <p:spPr bwMode="auto">
          <a:xfrm>
            <a:off x="2391508" y="3733800"/>
            <a:ext cx="0" cy="228600"/>
          </a:xfrm>
          <a:prstGeom prst="line">
            <a:avLst/>
          </a:prstGeom>
          <a:noFill/>
          <a:ln w="38100">
            <a:solidFill>
              <a:srgbClr val="FF99CC"/>
            </a:solidFill>
            <a:round/>
            <a:headEnd/>
            <a:tailEnd/>
          </a:ln>
        </p:spPr>
        <p:txBody>
          <a:bodyPr/>
          <a:lstStyle/>
          <a:p>
            <a:endParaRPr lang="en-US"/>
          </a:p>
        </p:txBody>
      </p:sp>
      <p:sp>
        <p:nvSpPr>
          <p:cNvPr id="54309" name="Line 46"/>
          <p:cNvSpPr>
            <a:spLocks noChangeShapeType="1"/>
          </p:cNvSpPr>
          <p:nvPr/>
        </p:nvSpPr>
        <p:spPr bwMode="auto">
          <a:xfrm>
            <a:off x="2461846" y="3657600"/>
            <a:ext cx="0" cy="228600"/>
          </a:xfrm>
          <a:prstGeom prst="line">
            <a:avLst/>
          </a:prstGeom>
          <a:noFill/>
          <a:ln w="38100">
            <a:solidFill>
              <a:srgbClr val="FF99CC"/>
            </a:solidFill>
            <a:round/>
            <a:headEnd/>
            <a:tailEnd/>
          </a:ln>
        </p:spPr>
        <p:txBody>
          <a:bodyPr/>
          <a:lstStyle/>
          <a:p>
            <a:endParaRPr lang="en-US"/>
          </a:p>
        </p:txBody>
      </p:sp>
      <p:sp>
        <p:nvSpPr>
          <p:cNvPr id="54310" name="Line 47"/>
          <p:cNvSpPr>
            <a:spLocks noChangeShapeType="1"/>
          </p:cNvSpPr>
          <p:nvPr/>
        </p:nvSpPr>
        <p:spPr bwMode="auto">
          <a:xfrm>
            <a:off x="2532185" y="3657600"/>
            <a:ext cx="0" cy="152400"/>
          </a:xfrm>
          <a:prstGeom prst="line">
            <a:avLst/>
          </a:prstGeom>
          <a:noFill/>
          <a:ln w="38100">
            <a:solidFill>
              <a:srgbClr val="FF99CC"/>
            </a:solidFill>
            <a:round/>
            <a:headEnd/>
            <a:tailEnd/>
          </a:ln>
        </p:spPr>
        <p:txBody>
          <a:bodyPr/>
          <a:lstStyle/>
          <a:p>
            <a:endParaRPr lang="en-US"/>
          </a:p>
        </p:txBody>
      </p:sp>
      <p:sp>
        <p:nvSpPr>
          <p:cNvPr id="54311" name="Line 48"/>
          <p:cNvSpPr>
            <a:spLocks noChangeShapeType="1"/>
          </p:cNvSpPr>
          <p:nvPr/>
        </p:nvSpPr>
        <p:spPr bwMode="auto">
          <a:xfrm>
            <a:off x="2602523" y="3581400"/>
            <a:ext cx="0" cy="152400"/>
          </a:xfrm>
          <a:prstGeom prst="line">
            <a:avLst/>
          </a:prstGeom>
          <a:noFill/>
          <a:ln w="38100">
            <a:solidFill>
              <a:srgbClr val="FF99CC"/>
            </a:solidFill>
            <a:round/>
            <a:headEnd/>
            <a:tailEnd/>
          </a:ln>
        </p:spPr>
        <p:txBody>
          <a:bodyPr/>
          <a:lstStyle/>
          <a:p>
            <a:endParaRPr lang="en-US"/>
          </a:p>
        </p:txBody>
      </p:sp>
      <p:sp>
        <p:nvSpPr>
          <p:cNvPr id="54312" name="Line 49"/>
          <p:cNvSpPr>
            <a:spLocks noChangeShapeType="1"/>
          </p:cNvSpPr>
          <p:nvPr/>
        </p:nvSpPr>
        <p:spPr bwMode="auto">
          <a:xfrm>
            <a:off x="2672862" y="3581400"/>
            <a:ext cx="0" cy="76200"/>
          </a:xfrm>
          <a:prstGeom prst="line">
            <a:avLst/>
          </a:prstGeom>
          <a:noFill/>
          <a:ln w="38100">
            <a:solidFill>
              <a:srgbClr val="FF99CC"/>
            </a:solidFill>
            <a:round/>
            <a:headEnd/>
            <a:tailEnd/>
          </a:ln>
        </p:spPr>
        <p:txBody>
          <a:bodyPr/>
          <a:lstStyle/>
          <a:p>
            <a:endParaRPr lang="en-US"/>
          </a:p>
        </p:txBody>
      </p:sp>
      <p:sp>
        <p:nvSpPr>
          <p:cNvPr id="54313" name="Line 50"/>
          <p:cNvSpPr>
            <a:spLocks noChangeShapeType="1"/>
          </p:cNvSpPr>
          <p:nvPr/>
        </p:nvSpPr>
        <p:spPr bwMode="auto">
          <a:xfrm>
            <a:off x="3165231" y="3200400"/>
            <a:ext cx="0" cy="76200"/>
          </a:xfrm>
          <a:prstGeom prst="line">
            <a:avLst/>
          </a:prstGeom>
          <a:noFill/>
          <a:ln w="38100">
            <a:solidFill>
              <a:srgbClr val="99CC00"/>
            </a:solidFill>
            <a:round/>
            <a:headEnd/>
            <a:tailEnd/>
          </a:ln>
        </p:spPr>
        <p:txBody>
          <a:bodyPr/>
          <a:lstStyle/>
          <a:p>
            <a:endParaRPr lang="en-US"/>
          </a:p>
        </p:txBody>
      </p:sp>
      <p:sp>
        <p:nvSpPr>
          <p:cNvPr id="54314" name="Line 53"/>
          <p:cNvSpPr>
            <a:spLocks noChangeShapeType="1"/>
          </p:cNvSpPr>
          <p:nvPr/>
        </p:nvSpPr>
        <p:spPr bwMode="auto">
          <a:xfrm>
            <a:off x="3235569" y="3124200"/>
            <a:ext cx="0" cy="152400"/>
          </a:xfrm>
          <a:prstGeom prst="line">
            <a:avLst/>
          </a:prstGeom>
          <a:noFill/>
          <a:ln w="38100">
            <a:solidFill>
              <a:srgbClr val="99CC00"/>
            </a:solidFill>
            <a:round/>
            <a:headEnd/>
            <a:tailEnd/>
          </a:ln>
        </p:spPr>
        <p:txBody>
          <a:bodyPr/>
          <a:lstStyle/>
          <a:p>
            <a:endParaRPr lang="en-US"/>
          </a:p>
        </p:txBody>
      </p:sp>
      <p:sp>
        <p:nvSpPr>
          <p:cNvPr id="54315" name="Line 54"/>
          <p:cNvSpPr>
            <a:spLocks noChangeShapeType="1"/>
          </p:cNvSpPr>
          <p:nvPr/>
        </p:nvSpPr>
        <p:spPr bwMode="auto">
          <a:xfrm>
            <a:off x="3305908" y="3048000"/>
            <a:ext cx="0" cy="152400"/>
          </a:xfrm>
          <a:prstGeom prst="line">
            <a:avLst/>
          </a:prstGeom>
          <a:noFill/>
          <a:ln w="38100">
            <a:solidFill>
              <a:srgbClr val="99CC00"/>
            </a:solidFill>
            <a:round/>
            <a:headEnd/>
            <a:tailEnd/>
          </a:ln>
        </p:spPr>
        <p:txBody>
          <a:bodyPr/>
          <a:lstStyle/>
          <a:p>
            <a:endParaRPr lang="en-US"/>
          </a:p>
        </p:txBody>
      </p:sp>
      <p:sp>
        <p:nvSpPr>
          <p:cNvPr id="54316" name="Line 55"/>
          <p:cNvSpPr>
            <a:spLocks noChangeShapeType="1"/>
          </p:cNvSpPr>
          <p:nvPr/>
        </p:nvSpPr>
        <p:spPr bwMode="auto">
          <a:xfrm>
            <a:off x="3376246" y="2971800"/>
            <a:ext cx="0" cy="228600"/>
          </a:xfrm>
          <a:prstGeom prst="line">
            <a:avLst/>
          </a:prstGeom>
          <a:noFill/>
          <a:ln w="38100">
            <a:solidFill>
              <a:srgbClr val="99CC00"/>
            </a:solidFill>
            <a:round/>
            <a:headEnd/>
            <a:tailEnd/>
          </a:ln>
        </p:spPr>
        <p:txBody>
          <a:bodyPr/>
          <a:lstStyle/>
          <a:p>
            <a:endParaRPr lang="en-US"/>
          </a:p>
        </p:txBody>
      </p:sp>
      <p:sp>
        <p:nvSpPr>
          <p:cNvPr id="54317" name="Line 56"/>
          <p:cNvSpPr>
            <a:spLocks noChangeShapeType="1"/>
          </p:cNvSpPr>
          <p:nvPr/>
        </p:nvSpPr>
        <p:spPr bwMode="auto">
          <a:xfrm>
            <a:off x="3446585" y="2895600"/>
            <a:ext cx="0" cy="228600"/>
          </a:xfrm>
          <a:prstGeom prst="line">
            <a:avLst/>
          </a:prstGeom>
          <a:noFill/>
          <a:ln w="38100">
            <a:solidFill>
              <a:srgbClr val="99CC00"/>
            </a:solidFill>
            <a:round/>
            <a:headEnd/>
            <a:tailEnd/>
          </a:ln>
        </p:spPr>
        <p:txBody>
          <a:bodyPr/>
          <a:lstStyle/>
          <a:p>
            <a:endParaRPr lang="en-US"/>
          </a:p>
        </p:txBody>
      </p:sp>
      <p:sp>
        <p:nvSpPr>
          <p:cNvPr id="54318" name="Line 57"/>
          <p:cNvSpPr>
            <a:spLocks noChangeShapeType="1"/>
          </p:cNvSpPr>
          <p:nvPr/>
        </p:nvSpPr>
        <p:spPr bwMode="auto">
          <a:xfrm>
            <a:off x="3516923" y="2819400"/>
            <a:ext cx="0" cy="304800"/>
          </a:xfrm>
          <a:prstGeom prst="line">
            <a:avLst/>
          </a:prstGeom>
          <a:noFill/>
          <a:ln w="38100">
            <a:solidFill>
              <a:srgbClr val="99CC00"/>
            </a:solidFill>
            <a:round/>
            <a:headEnd/>
            <a:tailEnd/>
          </a:ln>
        </p:spPr>
        <p:txBody>
          <a:bodyPr/>
          <a:lstStyle/>
          <a:p>
            <a:endParaRPr lang="en-US"/>
          </a:p>
        </p:txBody>
      </p:sp>
      <p:sp>
        <p:nvSpPr>
          <p:cNvPr id="54319" name="Line 58"/>
          <p:cNvSpPr>
            <a:spLocks noChangeShapeType="1"/>
          </p:cNvSpPr>
          <p:nvPr/>
        </p:nvSpPr>
        <p:spPr bwMode="auto">
          <a:xfrm>
            <a:off x="3587262" y="2743200"/>
            <a:ext cx="0" cy="304800"/>
          </a:xfrm>
          <a:prstGeom prst="line">
            <a:avLst/>
          </a:prstGeom>
          <a:noFill/>
          <a:ln w="38100">
            <a:solidFill>
              <a:srgbClr val="99CC00"/>
            </a:solidFill>
            <a:round/>
            <a:headEnd/>
            <a:tailEnd/>
          </a:ln>
        </p:spPr>
        <p:txBody>
          <a:bodyPr/>
          <a:lstStyle/>
          <a:p>
            <a:endParaRPr lang="en-US"/>
          </a:p>
        </p:txBody>
      </p:sp>
      <p:sp>
        <p:nvSpPr>
          <p:cNvPr id="54320" name="Line 59"/>
          <p:cNvSpPr>
            <a:spLocks noChangeShapeType="1"/>
          </p:cNvSpPr>
          <p:nvPr/>
        </p:nvSpPr>
        <p:spPr bwMode="auto">
          <a:xfrm>
            <a:off x="3657600" y="2667000"/>
            <a:ext cx="0" cy="381000"/>
          </a:xfrm>
          <a:prstGeom prst="line">
            <a:avLst/>
          </a:prstGeom>
          <a:noFill/>
          <a:ln w="38100">
            <a:solidFill>
              <a:srgbClr val="99CC00"/>
            </a:solidFill>
            <a:round/>
            <a:headEnd/>
            <a:tailEnd/>
          </a:ln>
        </p:spPr>
        <p:txBody>
          <a:bodyPr/>
          <a:lstStyle/>
          <a:p>
            <a:endParaRPr lang="en-US"/>
          </a:p>
        </p:txBody>
      </p:sp>
      <p:sp>
        <p:nvSpPr>
          <p:cNvPr id="54321" name="Line 60"/>
          <p:cNvSpPr>
            <a:spLocks noChangeShapeType="1"/>
          </p:cNvSpPr>
          <p:nvPr/>
        </p:nvSpPr>
        <p:spPr bwMode="auto">
          <a:xfrm>
            <a:off x="3727938" y="2590800"/>
            <a:ext cx="0" cy="381000"/>
          </a:xfrm>
          <a:prstGeom prst="line">
            <a:avLst/>
          </a:prstGeom>
          <a:noFill/>
          <a:ln w="38100">
            <a:solidFill>
              <a:srgbClr val="99CC00"/>
            </a:solidFill>
            <a:round/>
            <a:headEnd/>
            <a:tailEnd/>
          </a:ln>
        </p:spPr>
        <p:txBody>
          <a:bodyPr/>
          <a:lstStyle/>
          <a:p>
            <a:endParaRPr lang="en-US"/>
          </a:p>
        </p:txBody>
      </p:sp>
      <p:sp>
        <p:nvSpPr>
          <p:cNvPr id="54322" name="Line 61"/>
          <p:cNvSpPr>
            <a:spLocks noChangeShapeType="1"/>
          </p:cNvSpPr>
          <p:nvPr/>
        </p:nvSpPr>
        <p:spPr bwMode="auto">
          <a:xfrm>
            <a:off x="3798277" y="2514600"/>
            <a:ext cx="0" cy="457200"/>
          </a:xfrm>
          <a:prstGeom prst="line">
            <a:avLst/>
          </a:prstGeom>
          <a:noFill/>
          <a:ln w="38100">
            <a:solidFill>
              <a:srgbClr val="99CC00"/>
            </a:solidFill>
            <a:round/>
            <a:headEnd/>
            <a:tailEnd/>
          </a:ln>
        </p:spPr>
        <p:txBody>
          <a:bodyPr/>
          <a:lstStyle/>
          <a:p>
            <a:endParaRPr lang="en-US"/>
          </a:p>
        </p:txBody>
      </p:sp>
      <p:sp>
        <p:nvSpPr>
          <p:cNvPr id="54323" name="Line 62"/>
          <p:cNvSpPr>
            <a:spLocks noChangeShapeType="1"/>
          </p:cNvSpPr>
          <p:nvPr/>
        </p:nvSpPr>
        <p:spPr bwMode="auto">
          <a:xfrm>
            <a:off x="3868615" y="2438400"/>
            <a:ext cx="0" cy="533400"/>
          </a:xfrm>
          <a:prstGeom prst="line">
            <a:avLst/>
          </a:prstGeom>
          <a:noFill/>
          <a:ln w="38100">
            <a:solidFill>
              <a:srgbClr val="99CC00"/>
            </a:solidFill>
            <a:round/>
            <a:headEnd/>
            <a:tailEnd/>
          </a:ln>
        </p:spPr>
        <p:txBody>
          <a:bodyPr/>
          <a:lstStyle/>
          <a:p>
            <a:endParaRPr lang="en-US"/>
          </a:p>
        </p:txBody>
      </p:sp>
      <p:sp>
        <p:nvSpPr>
          <p:cNvPr id="54324" name="Line 63"/>
          <p:cNvSpPr>
            <a:spLocks noChangeShapeType="1"/>
          </p:cNvSpPr>
          <p:nvPr/>
        </p:nvSpPr>
        <p:spPr bwMode="auto">
          <a:xfrm>
            <a:off x="3938954" y="2362200"/>
            <a:ext cx="0" cy="533400"/>
          </a:xfrm>
          <a:prstGeom prst="line">
            <a:avLst/>
          </a:prstGeom>
          <a:noFill/>
          <a:ln w="38100">
            <a:solidFill>
              <a:srgbClr val="99CC00"/>
            </a:solidFill>
            <a:round/>
            <a:headEnd/>
            <a:tailEnd/>
          </a:ln>
        </p:spPr>
        <p:txBody>
          <a:bodyPr/>
          <a:lstStyle/>
          <a:p>
            <a:endParaRPr lang="en-US"/>
          </a:p>
        </p:txBody>
      </p:sp>
      <p:sp>
        <p:nvSpPr>
          <p:cNvPr id="54325" name="Line 64"/>
          <p:cNvSpPr>
            <a:spLocks noChangeShapeType="1"/>
          </p:cNvSpPr>
          <p:nvPr/>
        </p:nvSpPr>
        <p:spPr bwMode="auto">
          <a:xfrm>
            <a:off x="4010758" y="2286000"/>
            <a:ext cx="0" cy="609600"/>
          </a:xfrm>
          <a:prstGeom prst="line">
            <a:avLst/>
          </a:prstGeom>
          <a:noFill/>
          <a:ln w="38100">
            <a:solidFill>
              <a:srgbClr val="99CC00"/>
            </a:solidFill>
            <a:round/>
            <a:headEnd/>
            <a:tailEnd/>
          </a:ln>
        </p:spPr>
        <p:txBody>
          <a:bodyPr/>
          <a:lstStyle/>
          <a:p>
            <a:endParaRPr lang="en-US"/>
          </a:p>
        </p:txBody>
      </p:sp>
      <p:sp>
        <p:nvSpPr>
          <p:cNvPr id="54326" name="Line 65"/>
          <p:cNvSpPr>
            <a:spLocks noChangeShapeType="1"/>
          </p:cNvSpPr>
          <p:nvPr/>
        </p:nvSpPr>
        <p:spPr bwMode="auto">
          <a:xfrm>
            <a:off x="4079631" y="2209800"/>
            <a:ext cx="0" cy="685800"/>
          </a:xfrm>
          <a:prstGeom prst="line">
            <a:avLst/>
          </a:prstGeom>
          <a:noFill/>
          <a:ln w="38100">
            <a:solidFill>
              <a:srgbClr val="99CC00"/>
            </a:solidFill>
            <a:round/>
            <a:headEnd/>
            <a:tailEnd/>
          </a:ln>
        </p:spPr>
        <p:txBody>
          <a:bodyPr/>
          <a:lstStyle/>
          <a:p>
            <a:endParaRPr lang="en-US"/>
          </a:p>
        </p:txBody>
      </p:sp>
      <p:sp>
        <p:nvSpPr>
          <p:cNvPr id="54327" name="Line 66"/>
          <p:cNvSpPr>
            <a:spLocks noChangeShapeType="1"/>
          </p:cNvSpPr>
          <p:nvPr/>
        </p:nvSpPr>
        <p:spPr bwMode="auto">
          <a:xfrm>
            <a:off x="4149969" y="2133600"/>
            <a:ext cx="0" cy="685800"/>
          </a:xfrm>
          <a:prstGeom prst="line">
            <a:avLst/>
          </a:prstGeom>
          <a:noFill/>
          <a:ln w="38100">
            <a:solidFill>
              <a:srgbClr val="99CC00"/>
            </a:solidFill>
            <a:round/>
            <a:headEnd/>
            <a:tailEnd/>
          </a:ln>
        </p:spPr>
        <p:txBody>
          <a:bodyPr/>
          <a:lstStyle/>
          <a:p>
            <a:endParaRPr lang="en-US"/>
          </a:p>
        </p:txBody>
      </p:sp>
      <p:sp>
        <p:nvSpPr>
          <p:cNvPr id="54328" name="Line 67"/>
          <p:cNvSpPr>
            <a:spLocks noChangeShapeType="1"/>
          </p:cNvSpPr>
          <p:nvPr/>
        </p:nvSpPr>
        <p:spPr bwMode="auto">
          <a:xfrm>
            <a:off x="4220308" y="2057400"/>
            <a:ext cx="0" cy="762000"/>
          </a:xfrm>
          <a:prstGeom prst="line">
            <a:avLst/>
          </a:prstGeom>
          <a:noFill/>
          <a:ln w="38100">
            <a:solidFill>
              <a:srgbClr val="99CC00"/>
            </a:solidFill>
            <a:round/>
            <a:headEnd/>
            <a:tailEnd/>
          </a:ln>
        </p:spPr>
        <p:txBody>
          <a:bodyPr/>
          <a:lstStyle/>
          <a:p>
            <a:endParaRPr lang="en-US"/>
          </a:p>
        </p:txBody>
      </p:sp>
      <p:sp>
        <p:nvSpPr>
          <p:cNvPr id="54329" name="Line 68"/>
          <p:cNvSpPr>
            <a:spLocks noChangeShapeType="1"/>
          </p:cNvSpPr>
          <p:nvPr/>
        </p:nvSpPr>
        <p:spPr bwMode="auto">
          <a:xfrm>
            <a:off x="4290646" y="1981200"/>
            <a:ext cx="0" cy="762000"/>
          </a:xfrm>
          <a:prstGeom prst="line">
            <a:avLst/>
          </a:prstGeom>
          <a:noFill/>
          <a:ln w="38100">
            <a:solidFill>
              <a:srgbClr val="99CC00"/>
            </a:solidFill>
            <a:round/>
            <a:headEnd/>
            <a:tailEnd/>
          </a:ln>
        </p:spPr>
        <p:txBody>
          <a:bodyPr/>
          <a:lstStyle/>
          <a:p>
            <a:endParaRPr lang="en-US"/>
          </a:p>
        </p:txBody>
      </p:sp>
      <p:sp>
        <p:nvSpPr>
          <p:cNvPr id="54330" name="Line 69"/>
          <p:cNvSpPr>
            <a:spLocks noChangeShapeType="1"/>
          </p:cNvSpPr>
          <p:nvPr/>
        </p:nvSpPr>
        <p:spPr bwMode="auto">
          <a:xfrm>
            <a:off x="4360985" y="1905000"/>
            <a:ext cx="0" cy="838200"/>
          </a:xfrm>
          <a:prstGeom prst="line">
            <a:avLst/>
          </a:prstGeom>
          <a:noFill/>
          <a:ln w="38100">
            <a:solidFill>
              <a:srgbClr val="99CC00"/>
            </a:solidFill>
            <a:round/>
            <a:headEnd/>
            <a:tailEnd/>
          </a:ln>
        </p:spPr>
        <p:txBody>
          <a:bodyPr/>
          <a:lstStyle/>
          <a:p>
            <a:endParaRPr lang="en-US"/>
          </a:p>
        </p:txBody>
      </p:sp>
      <p:sp>
        <p:nvSpPr>
          <p:cNvPr id="54331" name="Line 70"/>
          <p:cNvSpPr>
            <a:spLocks noChangeShapeType="1"/>
          </p:cNvSpPr>
          <p:nvPr/>
        </p:nvSpPr>
        <p:spPr bwMode="auto">
          <a:xfrm>
            <a:off x="4431323" y="1828800"/>
            <a:ext cx="0" cy="838200"/>
          </a:xfrm>
          <a:prstGeom prst="line">
            <a:avLst/>
          </a:prstGeom>
          <a:noFill/>
          <a:ln w="38100">
            <a:solidFill>
              <a:srgbClr val="99CC00"/>
            </a:solidFill>
            <a:round/>
            <a:headEnd/>
            <a:tailEnd/>
          </a:ln>
        </p:spPr>
        <p:txBody>
          <a:bodyPr/>
          <a:lstStyle/>
          <a:p>
            <a:endParaRPr lang="en-US"/>
          </a:p>
        </p:txBody>
      </p:sp>
      <p:sp>
        <p:nvSpPr>
          <p:cNvPr id="54332" name="Line 71"/>
          <p:cNvSpPr>
            <a:spLocks noChangeShapeType="1"/>
          </p:cNvSpPr>
          <p:nvPr/>
        </p:nvSpPr>
        <p:spPr bwMode="auto">
          <a:xfrm>
            <a:off x="4501662" y="1752600"/>
            <a:ext cx="0" cy="914400"/>
          </a:xfrm>
          <a:prstGeom prst="line">
            <a:avLst/>
          </a:prstGeom>
          <a:noFill/>
          <a:ln w="38100">
            <a:solidFill>
              <a:srgbClr val="99CC00"/>
            </a:solidFill>
            <a:round/>
            <a:headEnd/>
            <a:tailEnd/>
          </a:ln>
        </p:spPr>
        <p:txBody>
          <a:bodyPr/>
          <a:lstStyle/>
          <a:p>
            <a:endParaRPr lang="en-US"/>
          </a:p>
        </p:txBody>
      </p:sp>
      <p:sp>
        <p:nvSpPr>
          <p:cNvPr id="54333" name="Line 72"/>
          <p:cNvSpPr>
            <a:spLocks noChangeShapeType="1"/>
          </p:cNvSpPr>
          <p:nvPr/>
        </p:nvSpPr>
        <p:spPr bwMode="auto">
          <a:xfrm>
            <a:off x="4572000" y="1752600"/>
            <a:ext cx="0" cy="838200"/>
          </a:xfrm>
          <a:prstGeom prst="line">
            <a:avLst/>
          </a:prstGeom>
          <a:noFill/>
          <a:ln w="38100">
            <a:solidFill>
              <a:srgbClr val="99CC00"/>
            </a:solidFill>
            <a:round/>
            <a:headEnd/>
            <a:tailEnd/>
          </a:ln>
        </p:spPr>
        <p:txBody>
          <a:bodyPr/>
          <a:lstStyle/>
          <a:p>
            <a:endParaRPr lang="en-US"/>
          </a:p>
        </p:txBody>
      </p:sp>
      <p:sp>
        <p:nvSpPr>
          <p:cNvPr id="54334" name="Line 73"/>
          <p:cNvSpPr>
            <a:spLocks noChangeShapeType="1"/>
          </p:cNvSpPr>
          <p:nvPr/>
        </p:nvSpPr>
        <p:spPr bwMode="auto">
          <a:xfrm>
            <a:off x="4642338" y="1600200"/>
            <a:ext cx="0" cy="990600"/>
          </a:xfrm>
          <a:prstGeom prst="line">
            <a:avLst/>
          </a:prstGeom>
          <a:noFill/>
          <a:ln w="38100">
            <a:solidFill>
              <a:srgbClr val="99CC00"/>
            </a:solidFill>
            <a:round/>
            <a:headEnd/>
            <a:tailEnd/>
          </a:ln>
        </p:spPr>
        <p:txBody>
          <a:bodyPr/>
          <a:lstStyle/>
          <a:p>
            <a:endParaRPr lang="en-US"/>
          </a:p>
        </p:txBody>
      </p:sp>
      <p:sp>
        <p:nvSpPr>
          <p:cNvPr id="54335" name="Line 74"/>
          <p:cNvSpPr>
            <a:spLocks noChangeShapeType="1"/>
          </p:cNvSpPr>
          <p:nvPr/>
        </p:nvSpPr>
        <p:spPr bwMode="auto">
          <a:xfrm>
            <a:off x="4712677" y="1524000"/>
            <a:ext cx="0" cy="990600"/>
          </a:xfrm>
          <a:prstGeom prst="line">
            <a:avLst/>
          </a:prstGeom>
          <a:noFill/>
          <a:ln w="38100">
            <a:solidFill>
              <a:srgbClr val="99CC00"/>
            </a:solidFill>
            <a:round/>
            <a:headEnd/>
            <a:tailEnd/>
          </a:ln>
        </p:spPr>
        <p:txBody>
          <a:bodyPr/>
          <a:lstStyle/>
          <a:p>
            <a:endParaRPr lang="en-US"/>
          </a:p>
        </p:txBody>
      </p:sp>
      <p:sp>
        <p:nvSpPr>
          <p:cNvPr id="54336" name="Line 75"/>
          <p:cNvSpPr>
            <a:spLocks noChangeShapeType="1"/>
          </p:cNvSpPr>
          <p:nvPr/>
        </p:nvSpPr>
        <p:spPr bwMode="auto">
          <a:xfrm>
            <a:off x="4783015" y="1447800"/>
            <a:ext cx="0" cy="1066800"/>
          </a:xfrm>
          <a:prstGeom prst="line">
            <a:avLst/>
          </a:prstGeom>
          <a:noFill/>
          <a:ln w="38100">
            <a:solidFill>
              <a:srgbClr val="99CC00"/>
            </a:solidFill>
            <a:round/>
            <a:headEnd/>
            <a:tailEnd/>
          </a:ln>
        </p:spPr>
        <p:txBody>
          <a:bodyPr/>
          <a:lstStyle/>
          <a:p>
            <a:endParaRPr lang="en-US"/>
          </a:p>
        </p:txBody>
      </p:sp>
      <p:sp>
        <p:nvSpPr>
          <p:cNvPr id="54337" name="Line 76"/>
          <p:cNvSpPr>
            <a:spLocks noChangeShapeType="1"/>
          </p:cNvSpPr>
          <p:nvPr/>
        </p:nvSpPr>
        <p:spPr bwMode="auto">
          <a:xfrm>
            <a:off x="4853354" y="1371600"/>
            <a:ext cx="0" cy="1066800"/>
          </a:xfrm>
          <a:prstGeom prst="line">
            <a:avLst/>
          </a:prstGeom>
          <a:noFill/>
          <a:ln w="38100">
            <a:solidFill>
              <a:srgbClr val="99CC00"/>
            </a:solidFill>
            <a:round/>
            <a:headEnd/>
            <a:tailEnd/>
          </a:ln>
        </p:spPr>
        <p:txBody>
          <a:bodyPr/>
          <a:lstStyle/>
          <a:p>
            <a:endParaRPr lang="en-US"/>
          </a:p>
        </p:txBody>
      </p:sp>
      <p:sp>
        <p:nvSpPr>
          <p:cNvPr id="54338" name="Line 77"/>
          <p:cNvSpPr>
            <a:spLocks noChangeShapeType="1"/>
          </p:cNvSpPr>
          <p:nvPr/>
        </p:nvSpPr>
        <p:spPr bwMode="auto">
          <a:xfrm>
            <a:off x="4925158" y="1371600"/>
            <a:ext cx="0" cy="1066800"/>
          </a:xfrm>
          <a:prstGeom prst="line">
            <a:avLst/>
          </a:prstGeom>
          <a:noFill/>
          <a:ln w="38100">
            <a:solidFill>
              <a:srgbClr val="99CC00"/>
            </a:solidFill>
            <a:round/>
            <a:headEnd/>
            <a:tailEnd/>
          </a:ln>
        </p:spPr>
        <p:txBody>
          <a:bodyPr/>
          <a:lstStyle/>
          <a:p>
            <a:endParaRPr lang="en-US"/>
          </a:p>
        </p:txBody>
      </p:sp>
      <p:sp>
        <p:nvSpPr>
          <p:cNvPr id="54339" name="AutoShape 78"/>
          <p:cNvSpPr>
            <a:spLocks noChangeArrowheads="1"/>
          </p:cNvSpPr>
          <p:nvPr/>
        </p:nvSpPr>
        <p:spPr bwMode="auto">
          <a:xfrm>
            <a:off x="562708" y="5715000"/>
            <a:ext cx="2461846" cy="838200"/>
          </a:xfrm>
          <a:prstGeom prst="wedgeEllipseCallout">
            <a:avLst>
              <a:gd name="adj1" fmla="val -12796"/>
              <a:gd name="adj2" fmla="val -176324"/>
            </a:avLst>
          </a:prstGeom>
          <a:solidFill>
            <a:srgbClr val="FF99CC"/>
          </a:solidFill>
          <a:ln w="9525">
            <a:solidFill>
              <a:schemeClr val="tx1"/>
            </a:solidFill>
            <a:miter lim="800000"/>
            <a:headEnd/>
            <a:tailEnd/>
          </a:ln>
        </p:spPr>
        <p:txBody>
          <a:bodyPr/>
          <a:lstStyle/>
          <a:p>
            <a:pPr algn="ctr"/>
            <a:r>
              <a:rPr lang="en-US" sz="2000" b="1">
                <a:solidFill>
                  <a:srgbClr val="FF3300"/>
                </a:solidFill>
              </a:rPr>
              <a:t>Daerah </a:t>
            </a:r>
          </a:p>
          <a:p>
            <a:pPr algn="ctr"/>
            <a:r>
              <a:rPr lang="en-US" sz="2000" b="1">
                <a:solidFill>
                  <a:srgbClr val="FF3300"/>
                </a:solidFill>
              </a:rPr>
              <a:t>Rugi</a:t>
            </a:r>
          </a:p>
        </p:txBody>
      </p:sp>
      <p:sp>
        <p:nvSpPr>
          <p:cNvPr id="54340" name="AutoShape 79"/>
          <p:cNvSpPr>
            <a:spLocks noChangeArrowheads="1"/>
          </p:cNvSpPr>
          <p:nvPr/>
        </p:nvSpPr>
        <p:spPr bwMode="auto">
          <a:xfrm>
            <a:off x="2180492" y="1066800"/>
            <a:ext cx="2463312" cy="609600"/>
          </a:xfrm>
          <a:prstGeom prst="wedgeEllipseCallout">
            <a:avLst>
              <a:gd name="adj1" fmla="val 49819"/>
              <a:gd name="adj2" fmla="val 111199"/>
            </a:avLst>
          </a:prstGeom>
          <a:solidFill>
            <a:srgbClr val="FFFF99"/>
          </a:solidFill>
          <a:ln w="9525">
            <a:solidFill>
              <a:schemeClr val="tx1"/>
            </a:solidFill>
            <a:miter lim="800000"/>
            <a:headEnd/>
            <a:tailEnd/>
          </a:ln>
        </p:spPr>
        <p:txBody>
          <a:bodyPr/>
          <a:lstStyle/>
          <a:p>
            <a:pPr algn="ctr"/>
            <a:r>
              <a:rPr lang="en-US" sz="2000" b="1">
                <a:solidFill>
                  <a:srgbClr val="FF3300"/>
                </a:solidFill>
              </a:rPr>
              <a:t>Daerah Laba</a:t>
            </a:r>
          </a:p>
        </p:txBody>
      </p:sp>
      <p:sp>
        <p:nvSpPr>
          <p:cNvPr id="54341" name="Line 80"/>
          <p:cNvSpPr>
            <a:spLocks noChangeShapeType="1"/>
          </p:cNvSpPr>
          <p:nvPr/>
        </p:nvSpPr>
        <p:spPr bwMode="auto">
          <a:xfrm>
            <a:off x="2883877" y="3429000"/>
            <a:ext cx="0" cy="1905000"/>
          </a:xfrm>
          <a:prstGeom prst="line">
            <a:avLst/>
          </a:prstGeom>
          <a:noFill/>
          <a:ln w="38100">
            <a:solidFill>
              <a:schemeClr val="tx1"/>
            </a:solidFill>
            <a:prstDash val="dash"/>
            <a:round/>
            <a:headEnd/>
            <a:tailEnd/>
          </a:ln>
        </p:spPr>
        <p:txBody>
          <a:bodyPr/>
          <a:lstStyle/>
          <a:p>
            <a:endParaRPr lang="en-US"/>
          </a:p>
        </p:txBody>
      </p:sp>
      <p:sp>
        <p:nvSpPr>
          <p:cNvPr id="54342" name="Line 81"/>
          <p:cNvSpPr>
            <a:spLocks noChangeShapeType="1"/>
          </p:cNvSpPr>
          <p:nvPr/>
        </p:nvSpPr>
        <p:spPr bwMode="auto">
          <a:xfrm flipH="1">
            <a:off x="1195754" y="3429000"/>
            <a:ext cx="1688123" cy="0"/>
          </a:xfrm>
          <a:prstGeom prst="line">
            <a:avLst/>
          </a:prstGeom>
          <a:noFill/>
          <a:ln w="38100">
            <a:solidFill>
              <a:schemeClr val="tx1"/>
            </a:solidFill>
            <a:prstDash val="dash"/>
            <a:round/>
            <a:headEnd/>
            <a:tailEnd/>
          </a:ln>
        </p:spPr>
        <p:txBody>
          <a:bodyPr/>
          <a:lstStyle/>
          <a:p>
            <a:endParaRPr lang="en-US"/>
          </a:p>
        </p:txBody>
      </p:sp>
      <p:sp>
        <p:nvSpPr>
          <p:cNvPr id="54343" name="Line 83"/>
          <p:cNvSpPr>
            <a:spLocks noChangeShapeType="1"/>
          </p:cNvSpPr>
          <p:nvPr/>
        </p:nvSpPr>
        <p:spPr bwMode="auto">
          <a:xfrm>
            <a:off x="1195754" y="2133600"/>
            <a:ext cx="2883877" cy="0"/>
          </a:xfrm>
          <a:prstGeom prst="line">
            <a:avLst/>
          </a:prstGeom>
          <a:noFill/>
          <a:ln w="50800">
            <a:solidFill>
              <a:srgbClr val="FF6600"/>
            </a:solidFill>
            <a:round/>
            <a:headEnd/>
            <a:tailEnd/>
          </a:ln>
        </p:spPr>
        <p:txBody>
          <a:bodyPr/>
          <a:lstStyle/>
          <a:p>
            <a:endParaRPr lang="en-US"/>
          </a:p>
        </p:txBody>
      </p:sp>
      <p:sp>
        <p:nvSpPr>
          <p:cNvPr id="54344" name="Line 84"/>
          <p:cNvSpPr>
            <a:spLocks noChangeShapeType="1"/>
          </p:cNvSpPr>
          <p:nvPr/>
        </p:nvSpPr>
        <p:spPr bwMode="auto">
          <a:xfrm>
            <a:off x="4079631" y="2133600"/>
            <a:ext cx="0" cy="3124200"/>
          </a:xfrm>
          <a:prstGeom prst="line">
            <a:avLst/>
          </a:prstGeom>
          <a:noFill/>
          <a:ln w="50800">
            <a:solidFill>
              <a:srgbClr val="FF6600"/>
            </a:solidFill>
            <a:round/>
            <a:headEnd/>
            <a:tailEnd/>
          </a:ln>
        </p:spPr>
        <p:txBody>
          <a:bodyPr/>
          <a:lstStyle/>
          <a:p>
            <a:endParaRPr lang="en-US"/>
          </a:p>
        </p:txBody>
      </p:sp>
      <p:sp>
        <p:nvSpPr>
          <p:cNvPr id="54345" name="AutoShape 85"/>
          <p:cNvSpPr>
            <a:spLocks/>
          </p:cNvSpPr>
          <p:nvPr/>
        </p:nvSpPr>
        <p:spPr bwMode="auto">
          <a:xfrm rot="-5400000">
            <a:off x="3291254" y="4393223"/>
            <a:ext cx="381000" cy="1195754"/>
          </a:xfrm>
          <a:prstGeom prst="rightBrace">
            <a:avLst>
              <a:gd name="adj1" fmla="val 28333"/>
              <a:gd name="adj2" fmla="val 50366"/>
            </a:avLst>
          </a:prstGeom>
          <a:noFill/>
          <a:ln w="38100">
            <a:solidFill>
              <a:srgbClr val="FF00FF"/>
            </a:solidFill>
            <a:round/>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p:nvPr/>
        </p:nvCxnSpPr>
        <p:spPr>
          <a:xfrm rot="5400000" flipH="1" flipV="1">
            <a:off x="572294" y="2247106"/>
            <a:ext cx="23622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1752600" y="3429000"/>
            <a:ext cx="28194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H="1" flipV="1">
            <a:off x="1562100" y="1562100"/>
            <a:ext cx="2057400" cy="167640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752600" y="2895600"/>
            <a:ext cx="2438400" cy="15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752600" y="1752600"/>
            <a:ext cx="1981200" cy="114300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1752600" y="2209800"/>
            <a:ext cx="2438400" cy="68580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2324100" y="2552700"/>
            <a:ext cx="17526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0800000">
            <a:off x="1752600" y="1676400"/>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0800000">
            <a:off x="1752600" y="2057400"/>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0800000">
            <a:off x="1752600" y="2514600"/>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a:off x="1562100" y="2095500"/>
            <a:ext cx="838200" cy="1588"/>
          </a:xfrm>
          <a:prstGeom prst="straightConnector1">
            <a:avLst/>
          </a:prstGeom>
          <a:ln>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2400300" y="1866900"/>
            <a:ext cx="381000" cy="1588"/>
          </a:xfrm>
          <a:prstGeom prst="straightConnector1">
            <a:avLst/>
          </a:prstGeom>
          <a:ln>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352800" y="1143000"/>
            <a:ext cx="533400" cy="369332"/>
          </a:xfrm>
          <a:prstGeom prst="rect">
            <a:avLst/>
          </a:prstGeom>
          <a:noFill/>
        </p:spPr>
        <p:txBody>
          <a:bodyPr wrap="square" rtlCol="0">
            <a:spAutoFit/>
          </a:bodyPr>
          <a:lstStyle/>
          <a:p>
            <a:r>
              <a:rPr lang="en-US" b="1" dirty="0" smtClean="0"/>
              <a:t>TR</a:t>
            </a:r>
            <a:endParaRPr lang="en-US" b="1" dirty="0"/>
          </a:p>
        </p:txBody>
      </p:sp>
      <p:sp>
        <p:nvSpPr>
          <p:cNvPr id="29" name="TextBox 28"/>
          <p:cNvSpPr txBox="1"/>
          <p:nvPr/>
        </p:nvSpPr>
        <p:spPr>
          <a:xfrm>
            <a:off x="3810000" y="1524000"/>
            <a:ext cx="609600" cy="369332"/>
          </a:xfrm>
          <a:prstGeom prst="rect">
            <a:avLst/>
          </a:prstGeom>
          <a:noFill/>
        </p:spPr>
        <p:txBody>
          <a:bodyPr wrap="square" rtlCol="0">
            <a:spAutoFit/>
          </a:bodyPr>
          <a:lstStyle/>
          <a:p>
            <a:r>
              <a:rPr lang="en-US" b="1" dirty="0" smtClean="0"/>
              <a:t>TC</a:t>
            </a:r>
            <a:r>
              <a:rPr lang="en-US" b="1" baseline="-25000" dirty="0" smtClean="0"/>
              <a:t>2</a:t>
            </a:r>
            <a:endParaRPr lang="en-US" b="1" dirty="0"/>
          </a:p>
        </p:txBody>
      </p:sp>
      <p:sp>
        <p:nvSpPr>
          <p:cNvPr id="30" name="TextBox 29"/>
          <p:cNvSpPr txBox="1"/>
          <p:nvPr/>
        </p:nvSpPr>
        <p:spPr>
          <a:xfrm>
            <a:off x="4267200" y="2057400"/>
            <a:ext cx="762000" cy="381000"/>
          </a:xfrm>
          <a:prstGeom prst="rect">
            <a:avLst/>
          </a:prstGeom>
          <a:noFill/>
        </p:spPr>
        <p:txBody>
          <a:bodyPr wrap="square" rtlCol="0">
            <a:spAutoFit/>
          </a:bodyPr>
          <a:lstStyle/>
          <a:p>
            <a:r>
              <a:rPr lang="en-US" b="1" dirty="0" smtClean="0"/>
              <a:t>TC</a:t>
            </a:r>
            <a:r>
              <a:rPr lang="en-US" b="1" baseline="-25000" dirty="0" smtClean="0"/>
              <a:t>1</a:t>
            </a:r>
            <a:endParaRPr lang="en-US" b="1" dirty="0"/>
          </a:p>
        </p:txBody>
      </p:sp>
      <p:sp>
        <p:nvSpPr>
          <p:cNvPr id="31" name="TextBox 30"/>
          <p:cNvSpPr txBox="1"/>
          <p:nvPr/>
        </p:nvSpPr>
        <p:spPr>
          <a:xfrm>
            <a:off x="4267200" y="2743200"/>
            <a:ext cx="457200" cy="369332"/>
          </a:xfrm>
          <a:prstGeom prst="rect">
            <a:avLst/>
          </a:prstGeom>
          <a:noFill/>
        </p:spPr>
        <p:txBody>
          <a:bodyPr wrap="square" rtlCol="0">
            <a:spAutoFit/>
          </a:bodyPr>
          <a:lstStyle/>
          <a:p>
            <a:r>
              <a:rPr lang="en-US" b="1" dirty="0" smtClean="0"/>
              <a:t>FC</a:t>
            </a:r>
            <a:endParaRPr lang="en-US" b="1" dirty="0"/>
          </a:p>
        </p:txBody>
      </p:sp>
      <p:sp>
        <p:nvSpPr>
          <p:cNvPr id="32" name="TextBox 31"/>
          <p:cNvSpPr txBox="1"/>
          <p:nvPr/>
        </p:nvSpPr>
        <p:spPr>
          <a:xfrm>
            <a:off x="1219200" y="1143000"/>
            <a:ext cx="533400" cy="369332"/>
          </a:xfrm>
          <a:prstGeom prst="rect">
            <a:avLst/>
          </a:prstGeom>
          <a:noFill/>
        </p:spPr>
        <p:txBody>
          <a:bodyPr wrap="square" rtlCol="0">
            <a:spAutoFit/>
          </a:bodyPr>
          <a:lstStyle/>
          <a:p>
            <a:r>
              <a:rPr lang="en-US" b="1" dirty="0" err="1" smtClean="0"/>
              <a:t>Rp</a:t>
            </a:r>
            <a:endParaRPr lang="en-US" b="1" dirty="0"/>
          </a:p>
        </p:txBody>
      </p:sp>
      <p:sp>
        <p:nvSpPr>
          <p:cNvPr id="33" name="TextBox 32"/>
          <p:cNvSpPr txBox="1"/>
          <p:nvPr/>
        </p:nvSpPr>
        <p:spPr>
          <a:xfrm>
            <a:off x="4343400" y="3429000"/>
            <a:ext cx="685800" cy="369332"/>
          </a:xfrm>
          <a:prstGeom prst="rect">
            <a:avLst/>
          </a:prstGeom>
          <a:noFill/>
        </p:spPr>
        <p:txBody>
          <a:bodyPr wrap="square" rtlCol="0">
            <a:spAutoFit/>
          </a:bodyPr>
          <a:lstStyle/>
          <a:p>
            <a:r>
              <a:rPr lang="en-US" b="1" dirty="0" err="1" smtClean="0"/>
              <a:t>Vol</a:t>
            </a:r>
            <a:endParaRPr lang="en-US" b="1" dirty="0"/>
          </a:p>
        </p:txBody>
      </p:sp>
      <p:sp>
        <p:nvSpPr>
          <p:cNvPr id="34" name="TextBox 33"/>
          <p:cNvSpPr txBox="1"/>
          <p:nvPr/>
        </p:nvSpPr>
        <p:spPr>
          <a:xfrm>
            <a:off x="2590800" y="1676400"/>
            <a:ext cx="609600" cy="369332"/>
          </a:xfrm>
          <a:prstGeom prst="rect">
            <a:avLst/>
          </a:prstGeom>
          <a:noFill/>
        </p:spPr>
        <p:txBody>
          <a:bodyPr wrap="square" rtlCol="0">
            <a:spAutoFit/>
          </a:bodyPr>
          <a:lstStyle/>
          <a:p>
            <a:r>
              <a:rPr lang="en-US" b="1" dirty="0" smtClean="0">
                <a:solidFill>
                  <a:srgbClr val="C00000"/>
                </a:solidFill>
              </a:rPr>
              <a:t>L</a:t>
            </a:r>
            <a:r>
              <a:rPr lang="en-US" b="1" baseline="-25000" dirty="0" smtClean="0">
                <a:solidFill>
                  <a:srgbClr val="C00000"/>
                </a:solidFill>
              </a:rPr>
              <a:t>2</a:t>
            </a:r>
            <a:endParaRPr lang="en-US" b="1" dirty="0">
              <a:solidFill>
                <a:srgbClr val="C00000"/>
              </a:solidFill>
            </a:endParaRPr>
          </a:p>
        </p:txBody>
      </p:sp>
      <p:sp>
        <p:nvSpPr>
          <p:cNvPr id="35" name="TextBox 34"/>
          <p:cNvSpPr txBox="1"/>
          <p:nvPr/>
        </p:nvSpPr>
        <p:spPr>
          <a:xfrm>
            <a:off x="1981200" y="1905000"/>
            <a:ext cx="381000" cy="369332"/>
          </a:xfrm>
          <a:prstGeom prst="rect">
            <a:avLst/>
          </a:prstGeom>
          <a:noFill/>
        </p:spPr>
        <p:txBody>
          <a:bodyPr wrap="square" rtlCol="0">
            <a:spAutoFit/>
          </a:bodyPr>
          <a:lstStyle/>
          <a:p>
            <a:r>
              <a:rPr lang="en-US" b="1" dirty="0" smtClean="0">
                <a:solidFill>
                  <a:srgbClr val="C00000"/>
                </a:solidFill>
              </a:rPr>
              <a:t>L</a:t>
            </a:r>
            <a:r>
              <a:rPr lang="en-US" b="1" baseline="-25000" dirty="0" smtClean="0">
                <a:solidFill>
                  <a:srgbClr val="C00000"/>
                </a:solidFill>
              </a:rPr>
              <a:t>1</a:t>
            </a:r>
            <a:endParaRPr lang="en-US" b="1" dirty="0">
              <a:solidFill>
                <a:srgbClr val="C00000"/>
              </a:solidFill>
            </a:endParaRPr>
          </a:p>
        </p:txBody>
      </p:sp>
      <p:sp>
        <p:nvSpPr>
          <p:cNvPr id="36" name="TextBox 35"/>
          <p:cNvSpPr txBox="1"/>
          <p:nvPr/>
        </p:nvSpPr>
        <p:spPr>
          <a:xfrm>
            <a:off x="1676400" y="3733800"/>
            <a:ext cx="2743200" cy="369332"/>
          </a:xfrm>
          <a:prstGeom prst="rect">
            <a:avLst/>
          </a:prstGeom>
          <a:noFill/>
        </p:spPr>
        <p:txBody>
          <a:bodyPr wrap="square" rtlCol="0">
            <a:spAutoFit/>
          </a:bodyPr>
          <a:lstStyle/>
          <a:p>
            <a:r>
              <a:rPr lang="en-US" b="1" dirty="0" err="1" smtClean="0"/>
              <a:t>Biaya</a:t>
            </a:r>
            <a:r>
              <a:rPr lang="en-US" b="1" dirty="0" smtClean="0"/>
              <a:t> </a:t>
            </a:r>
            <a:r>
              <a:rPr lang="en-US" b="1" dirty="0" err="1" smtClean="0"/>
              <a:t>variabel</a:t>
            </a:r>
            <a:r>
              <a:rPr lang="en-US" b="1" dirty="0" smtClean="0"/>
              <a:t> </a:t>
            </a:r>
            <a:r>
              <a:rPr lang="en-US" b="1" dirty="0" err="1" smtClean="0"/>
              <a:t>meningkat</a:t>
            </a:r>
            <a:endParaRPr lang="en-US" b="1" dirty="0"/>
          </a:p>
        </p:txBody>
      </p:sp>
      <p:cxnSp>
        <p:nvCxnSpPr>
          <p:cNvPr id="38" name="Straight Arrow Connector 37"/>
          <p:cNvCxnSpPr/>
          <p:nvPr/>
        </p:nvCxnSpPr>
        <p:spPr>
          <a:xfrm rot="5400000" flipH="1" flipV="1">
            <a:off x="4115594" y="2132806"/>
            <a:ext cx="25908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5410200" y="3429000"/>
            <a:ext cx="25908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410200" y="2895600"/>
            <a:ext cx="2286000" cy="15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410200" y="2514600"/>
            <a:ext cx="2286000" cy="15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5400000" flipH="1" flipV="1">
            <a:off x="5295900" y="1257300"/>
            <a:ext cx="2286000" cy="205740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5410200" y="1752600"/>
            <a:ext cx="2133600" cy="76200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5410200" y="2286000"/>
            <a:ext cx="1981200" cy="60960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flipH="1" flipV="1">
            <a:off x="6171406" y="2438400"/>
            <a:ext cx="1981994" cy="794"/>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0800000">
            <a:off x="5410200" y="1905000"/>
            <a:ext cx="17526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a:off x="5410200" y="2362200"/>
            <a:ext cx="17526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10800000">
            <a:off x="5410200" y="1524000"/>
            <a:ext cx="17526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4953000" y="762000"/>
            <a:ext cx="533400" cy="369332"/>
          </a:xfrm>
          <a:prstGeom prst="rect">
            <a:avLst/>
          </a:prstGeom>
          <a:noFill/>
        </p:spPr>
        <p:txBody>
          <a:bodyPr wrap="square" rtlCol="0">
            <a:spAutoFit/>
          </a:bodyPr>
          <a:lstStyle/>
          <a:p>
            <a:r>
              <a:rPr lang="en-US" b="1" dirty="0" err="1" smtClean="0"/>
              <a:t>Rp</a:t>
            </a:r>
            <a:endParaRPr lang="en-US" b="1" dirty="0"/>
          </a:p>
        </p:txBody>
      </p:sp>
      <p:sp>
        <p:nvSpPr>
          <p:cNvPr id="66" name="TextBox 65"/>
          <p:cNvSpPr txBox="1"/>
          <p:nvPr/>
        </p:nvSpPr>
        <p:spPr>
          <a:xfrm>
            <a:off x="7467600" y="914400"/>
            <a:ext cx="533400" cy="369332"/>
          </a:xfrm>
          <a:prstGeom prst="rect">
            <a:avLst/>
          </a:prstGeom>
          <a:noFill/>
        </p:spPr>
        <p:txBody>
          <a:bodyPr wrap="square" rtlCol="0">
            <a:spAutoFit/>
          </a:bodyPr>
          <a:lstStyle/>
          <a:p>
            <a:r>
              <a:rPr lang="en-US" b="1" dirty="0" smtClean="0"/>
              <a:t>TR</a:t>
            </a:r>
            <a:endParaRPr lang="en-US" b="1" dirty="0"/>
          </a:p>
        </p:txBody>
      </p:sp>
      <p:sp>
        <p:nvSpPr>
          <p:cNvPr id="68" name="TextBox 67"/>
          <p:cNvSpPr txBox="1"/>
          <p:nvPr/>
        </p:nvSpPr>
        <p:spPr>
          <a:xfrm>
            <a:off x="7543800" y="1524000"/>
            <a:ext cx="609600" cy="369332"/>
          </a:xfrm>
          <a:prstGeom prst="rect">
            <a:avLst/>
          </a:prstGeom>
          <a:noFill/>
        </p:spPr>
        <p:txBody>
          <a:bodyPr wrap="square" rtlCol="0">
            <a:spAutoFit/>
          </a:bodyPr>
          <a:lstStyle/>
          <a:p>
            <a:r>
              <a:rPr lang="en-US" b="1" dirty="0" smtClean="0"/>
              <a:t>TC</a:t>
            </a:r>
            <a:r>
              <a:rPr lang="en-US" b="1" baseline="-25000" dirty="0" smtClean="0"/>
              <a:t>2</a:t>
            </a:r>
            <a:endParaRPr lang="en-US" b="1" dirty="0"/>
          </a:p>
        </p:txBody>
      </p:sp>
      <p:sp>
        <p:nvSpPr>
          <p:cNvPr id="69" name="TextBox 68"/>
          <p:cNvSpPr txBox="1"/>
          <p:nvPr/>
        </p:nvSpPr>
        <p:spPr>
          <a:xfrm>
            <a:off x="7391400" y="2057400"/>
            <a:ext cx="685800" cy="369332"/>
          </a:xfrm>
          <a:prstGeom prst="rect">
            <a:avLst/>
          </a:prstGeom>
          <a:noFill/>
        </p:spPr>
        <p:txBody>
          <a:bodyPr wrap="square" rtlCol="0">
            <a:spAutoFit/>
          </a:bodyPr>
          <a:lstStyle/>
          <a:p>
            <a:r>
              <a:rPr lang="en-US" b="1" dirty="0" smtClean="0"/>
              <a:t>TC</a:t>
            </a:r>
            <a:r>
              <a:rPr lang="en-US" b="1" baseline="-25000" dirty="0" smtClean="0"/>
              <a:t>1</a:t>
            </a:r>
            <a:endParaRPr lang="en-US" b="1" dirty="0"/>
          </a:p>
        </p:txBody>
      </p:sp>
      <p:sp>
        <p:nvSpPr>
          <p:cNvPr id="70" name="TextBox 69"/>
          <p:cNvSpPr txBox="1"/>
          <p:nvPr/>
        </p:nvSpPr>
        <p:spPr>
          <a:xfrm>
            <a:off x="7772400" y="2362200"/>
            <a:ext cx="685800" cy="369332"/>
          </a:xfrm>
          <a:prstGeom prst="rect">
            <a:avLst/>
          </a:prstGeom>
          <a:noFill/>
        </p:spPr>
        <p:txBody>
          <a:bodyPr wrap="square" rtlCol="0">
            <a:spAutoFit/>
          </a:bodyPr>
          <a:lstStyle/>
          <a:p>
            <a:r>
              <a:rPr lang="en-US" b="1" dirty="0" smtClean="0"/>
              <a:t>FC</a:t>
            </a:r>
            <a:r>
              <a:rPr lang="en-US" b="1" baseline="-25000" dirty="0" smtClean="0"/>
              <a:t>2</a:t>
            </a:r>
            <a:endParaRPr lang="en-US" b="1" dirty="0"/>
          </a:p>
        </p:txBody>
      </p:sp>
      <p:sp>
        <p:nvSpPr>
          <p:cNvPr id="71" name="TextBox 70"/>
          <p:cNvSpPr txBox="1"/>
          <p:nvPr/>
        </p:nvSpPr>
        <p:spPr>
          <a:xfrm>
            <a:off x="7772400" y="2743200"/>
            <a:ext cx="685800" cy="369332"/>
          </a:xfrm>
          <a:prstGeom prst="rect">
            <a:avLst/>
          </a:prstGeom>
          <a:noFill/>
        </p:spPr>
        <p:txBody>
          <a:bodyPr wrap="square" rtlCol="0">
            <a:spAutoFit/>
          </a:bodyPr>
          <a:lstStyle/>
          <a:p>
            <a:r>
              <a:rPr lang="en-US" b="1" dirty="0" smtClean="0"/>
              <a:t>FC</a:t>
            </a:r>
            <a:r>
              <a:rPr lang="en-US" b="1" baseline="-25000" dirty="0" smtClean="0"/>
              <a:t>1</a:t>
            </a:r>
            <a:endParaRPr lang="en-US" b="1" dirty="0"/>
          </a:p>
        </p:txBody>
      </p:sp>
      <p:sp>
        <p:nvSpPr>
          <p:cNvPr id="72" name="TextBox 71"/>
          <p:cNvSpPr txBox="1"/>
          <p:nvPr/>
        </p:nvSpPr>
        <p:spPr>
          <a:xfrm>
            <a:off x="7772400" y="3505200"/>
            <a:ext cx="533400" cy="381000"/>
          </a:xfrm>
          <a:prstGeom prst="rect">
            <a:avLst/>
          </a:prstGeom>
          <a:noFill/>
        </p:spPr>
        <p:txBody>
          <a:bodyPr wrap="square" rtlCol="0">
            <a:spAutoFit/>
          </a:bodyPr>
          <a:lstStyle/>
          <a:p>
            <a:r>
              <a:rPr lang="en-US" b="1" dirty="0" err="1" smtClean="0"/>
              <a:t>Vol</a:t>
            </a:r>
            <a:endParaRPr lang="en-US" b="1" dirty="0"/>
          </a:p>
        </p:txBody>
      </p:sp>
      <p:cxnSp>
        <p:nvCxnSpPr>
          <p:cNvPr id="74" name="Straight Arrow Connector 73"/>
          <p:cNvCxnSpPr/>
          <p:nvPr/>
        </p:nvCxnSpPr>
        <p:spPr>
          <a:xfrm rot="5400000">
            <a:off x="5219700" y="1943100"/>
            <a:ext cx="838200" cy="1588"/>
          </a:xfrm>
          <a:prstGeom prst="straightConnector1">
            <a:avLst/>
          </a:prstGeom>
          <a:ln>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5400000">
            <a:off x="5981700" y="1714500"/>
            <a:ext cx="381000" cy="1588"/>
          </a:xfrm>
          <a:prstGeom prst="straightConnector1">
            <a:avLst/>
          </a:prstGeom>
          <a:ln>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6248400" y="1524000"/>
            <a:ext cx="381000" cy="369332"/>
          </a:xfrm>
          <a:prstGeom prst="rect">
            <a:avLst/>
          </a:prstGeom>
          <a:noFill/>
        </p:spPr>
        <p:txBody>
          <a:bodyPr wrap="square" rtlCol="0">
            <a:spAutoFit/>
          </a:bodyPr>
          <a:lstStyle/>
          <a:p>
            <a:r>
              <a:rPr lang="en-US" b="1" dirty="0" smtClean="0"/>
              <a:t>L</a:t>
            </a:r>
            <a:r>
              <a:rPr lang="en-US" b="1" baseline="-25000" dirty="0" smtClean="0"/>
              <a:t>2</a:t>
            </a:r>
            <a:endParaRPr lang="en-US" b="1" dirty="0"/>
          </a:p>
        </p:txBody>
      </p:sp>
      <p:sp>
        <p:nvSpPr>
          <p:cNvPr id="78" name="TextBox 77"/>
          <p:cNvSpPr txBox="1"/>
          <p:nvPr/>
        </p:nvSpPr>
        <p:spPr>
          <a:xfrm>
            <a:off x="5638800" y="1752600"/>
            <a:ext cx="381000" cy="381000"/>
          </a:xfrm>
          <a:prstGeom prst="rect">
            <a:avLst/>
          </a:prstGeom>
          <a:noFill/>
        </p:spPr>
        <p:txBody>
          <a:bodyPr wrap="square" rtlCol="0">
            <a:spAutoFit/>
          </a:bodyPr>
          <a:lstStyle/>
          <a:p>
            <a:r>
              <a:rPr lang="en-US" b="1" dirty="0" smtClean="0"/>
              <a:t>L</a:t>
            </a:r>
            <a:r>
              <a:rPr lang="en-US" b="1" baseline="-25000" dirty="0" smtClean="0"/>
              <a:t>1</a:t>
            </a:r>
            <a:endParaRPr lang="en-US" b="1" dirty="0"/>
          </a:p>
        </p:txBody>
      </p:sp>
      <p:sp>
        <p:nvSpPr>
          <p:cNvPr id="79" name="TextBox 78"/>
          <p:cNvSpPr txBox="1"/>
          <p:nvPr/>
        </p:nvSpPr>
        <p:spPr>
          <a:xfrm>
            <a:off x="5486400" y="3733800"/>
            <a:ext cx="2438400" cy="381000"/>
          </a:xfrm>
          <a:prstGeom prst="rect">
            <a:avLst/>
          </a:prstGeom>
          <a:noFill/>
        </p:spPr>
        <p:txBody>
          <a:bodyPr wrap="square" rtlCol="0">
            <a:spAutoFit/>
          </a:bodyPr>
          <a:lstStyle/>
          <a:p>
            <a:r>
              <a:rPr lang="en-US" b="1" dirty="0" err="1" smtClean="0"/>
              <a:t>Biaya</a:t>
            </a:r>
            <a:r>
              <a:rPr lang="en-US" b="1" dirty="0" smtClean="0"/>
              <a:t> </a:t>
            </a:r>
            <a:r>
              <a:rPr lang="en-US" b="1" dirty="0" err="1" smtClean="0"/>
              <a:t>tetap</a:t>
            </a:r>
            <a:r>
              <a:rPr lang="en-US" b="1" dirty="0" smtClean="0"/>
              <a:t> </a:t>
            </a:r>
            <a:r>
              <a:rPr lang="en-US" b="1" dirty="0" err="1" smtClean="0"/>
              <a:t>meningkat</a:t>
            </a:r>
            <a:endParaRPr lang="en-US" b="1" dirty="0"/>
          </a:p>
        </p:txBody>
      </p:sp>
      <p:sp>
        <p:nvSpPr>
          <p:cNvPr id="80" name="TextBox 79"/>
          <p:cNvSpPr txBox="1"/>
          <p:nvPr/>
        </p:nvSpPr>
        <p:spPr>
          <a:xfrm>
            <a:off x="2362200" y="4724400"/>
            <a:ext cx="5867400" cy="830997"/>
          </a:xfrm>
          <a:prstGeom prst="rect">
            <a:avLst/>
          </a:prstGeom>
          <a:noFill/>
        </p:spPr>
        <p:txBody>
          <a:bodyPr wrap="square" rtlCol="0">
            <a:spAutoFit/>
          </a:bodyPr>
          <a:lstStyle/>
          <a:p>
            <a:r>
              <a:rPr lang="en-US" sz="2400" b="1" dirty="0" smtClean="0"/>
              <a:t>L</a:t>
            </a:r>
            <a:r>
              <a:rPr lang="en-US" sz="2400" b="1" baseline="-25000" dirty="0" smtClean="0"/>
              <a:t>1</a:t>
            </a:r>
            <a:r>
              <a:rPr lang="en-US" sz="2400" b="1" dirty="0" smtClean="0"/>
              <a:t>  =  </a:t>
            </a:r>
            <a:r>
              <a:rPr lang="en-US" sz="2400" b="1" dirty="0" err="1" smtClean="0"/>
              <a:t>Laba</a:t>
            </a:r>
            <a:r>
              <a:rPr lang="en-US" sz="2400" b="1" dirty="0" smtClean="0"/>
              <a:t> </a:t>
            </a:r>
            <a:r>
              <a:rPr lang="en-US" sz="2400" b="1" dirty="0" err="1" smtClean="0"/>
              <a:t>sebelum</a:t>
            </a:r>
            <a:r>
              <a:rPr lang="en-US" sz="2400" b="1" dirty="0" smtClean="0"/>
              <a:t> </a:t>
            </a:r>
            <a:r>
              <a:rPr lang="en-US" sz="2400" b="1" dirty="0" err="1" smtClean="0"/>
              <a:t>perubahan</a:t>
            </a:r>
            <a:r>
              <a:rPr lang="en-US" sz="2400" b="1" dirty="0" smtClean="0"/>
              <a:t> (</a:t>
            </a:r>
            <a:r>
              <a:rPr lang="en-US" sz="2400" b="1" dirty="0" err="1" smtClean="0"/>
              <a:t>semula</a:t>
            </a:r>
            <a:r>
              <a:rPr lang="en-US" sz="2400" b="1" dirty="0" smtClean="0"/>
              <a:t>)</a:t>
            </a:r>
          </a:p>
          <a:p>
            <a:r>
              <a:rPr lang="en-US" sz="2400" b="1" dirty="0" smtClean="0"/>
              <a:t>L</a:t>
            </a:r>
            <a:r>
              <a:rPr lang="en-US" sz="2400" b="1" baseline="-25000" dirty="0" smtClean="0"/>
              <a:t>2</a:t>
            </a:r>
            <a:r>
              <a:rPr lang="en-US" sz="2400" b="1" dirty="0" smtClean="0"/>
              <a:t>  =  </a:t>
            </a:r>
            <a:r>
              <a:rPr lang="en-US" sz="2400" b="1" dirty="0" err="1" smtClean="0"/>
              <a:t>Laba</a:t>
            </a:r>
            <a:r>
              <a:rPr lang="en-US" sz="2400" b="1" dirty="0" smtClean="0"/>
              <a:t> </a:t>
            </a:r>
            <a:r>
              <a:rPr lang="en-US" sz="2400" b="1" dirty="0" err="1" smtClean="0"/>
              <a:t>setelah</a:t>
            </a:r>
            <a:r>
              <a:rPr lang="en-US" sz="2400" b="1" dirty="0" smtClean="0"/>
              <a:t> </a:t>
            </a:r>
            <a:r>
              <a:rPr lang="en-US" sz="2400" b="1" dirty="0" err="1" smtClean="0"/>
              <a:t>perubahan</a:t>
            </a:r>
            <a:endParaRPr lang="en-US" sz="2400" b="1"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p:nvPr/>
        </p:nvCxnSpPr>
        <p:spPr>
          <a:xfrm rot="5400000" flipH="1" flipV="1">
            <a:off x="1333500" y="2324100"/>
            <a:ext cx="25146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2590800" y="3581400"/>
            <a:ext cx="31242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590800" y="2895600"/>
            <a:ext cx="2819400" cy="15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H="1" flipV="1">
            <a:off x="2476500" y="1485900"/>
            <a:ext cx="2209800" cy="198120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590800" y="1905000"/>
            <a:ext cx="2209800" cy="167640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2590800" y="2438400"/>
            <a:ext cx="2590800" cy="45720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3352800" y="2590800"/>
            <a:ext cx="19812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2590800" y="1600200"/>
            <a:ext cx="17526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0800000">
            <a:off x="2590800" y="2286000"/>
            <a:ext cx="17526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0800000">
            <a:off x="2590800" y="2590800"/>
            <a:ext cx="17526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a:off x="2324100" y="2095500"/>
            <a:ext cx="990600" cy="1588"/>
          </a:xfrm>
          <a:prstGeom prst="straightConnector1">
            <a:avLst/>
          </a:prstGeom>
          <a:ln>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3200400" y="2438400"/>
            <a:ext cx="304800" cy="1588"/>
          </a:xfrm>
          <a:prstGeom prst="straightConnector1">
            <a:avLst/>
          </a:prstGeom>
          <a:ln>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133600" y="990600"/>
            <a:ext cx="609600" cy="369332"/>
          </a:xfrm>
          <a:prstGeom prst="rect">
            <a:avLst/>
          </a:prstGeom>
          <a:noFill/>
        </p:spPr>
        <p:txBody>
          <a:bodyPr wrap="square" rtlCol="0">
            <a:spAutoFit/>
          </a:bodyPr>
          <a:lstStyle/>
          <a:p>
            <a:r>
              <a:rPr lang="en-US" b="1" dirty="0" err="1" smtClean="0"/>
              <a:t>Rp</a:t>
            </a:r>
            <a:endParaRPr lang="en-US" b="1" dirty="0"/>
          </a:p>
        </p:txBody>
      </p:sp>
      <p:sp>
        <p:nvSpPr>
          <p:cNvPr id="29" name="TextBox 28"/>
          <p:cNvSpPr txBox="1"/>
          <p:nvPr/>
        </p:nvSpPr>
        <p:spPr>
          <a:xfrm>
            <a:off x="5486400" y="3657600"/>
            <a:ext cx="533400" cy="369332"/>
          </a:xfrm>
          <a:prstGeom prst="rect">
            <a:avLst/>
          </a:prstGeom>
          <a:noFill/>
        </p:spPr>
        <p:txBody>
          <a:bodyPr wrap="square" rtlCol="0">
            <a:spAutoFit/>
          </a:bodyPr>
          <a:lstStyle/>
          <a:p>
            <a:r>
              <a:rPr lang="en-US" b="1" dirty="0" err="1" smtClean="0"/>
              <a:t>Vol</a:t>
            </a:r>
            <a:endParaRPr lang="en-US" b="1" dirty="0"/>
          </a:p>
        </p:txBody>
      </p:sp>
      <p:sp>
        <p:nvSpPr>
          <p:cNvPr id="30" name="TextBox 29"/>
          <p:cNvSpPr txBox="1"/>
          <p:nvPr/>
        </p:nvSpPr>
        <p:spPr>
          <a:xfrm>
            <a:off x="4572000" y="1066800"/>
            <a:ext cx="533400" cy="369332"/>
          </a:xfrm>
          <a:prstGeom prst="rect">
            <a:avLst/>
          </a:prstGeom>
          <a:noFill/>
        </p:spPr>
        <p:txBody>
          <a:bodyPr wrap="square" rtlCol="0">
            <a:spAutoFit/>
          </a:bodyPr>
          <a:lstStyle/>
          <a:p>
            <a:r>
              <a:rPr lang="en-US" b="1" dirty="0" smtClean="0"/>
              <a:t>TR</a:t>
            </a:r>
            <a:r>
              <a:rPr lang="en-US" b="1" baseline="-25000" dirty="0" smtClean="0"/>
              <a:t>1</a:t>
            </a:r>
            <a:endParaRPr lang="en-US" b="1" dirty="0"/>
          </a:p>
        </p:txBody>
      </p:sp>
      <p:sp>
        <p:nvSpPr>
          <p:cNvPr id="31" name="TextBox 30"/>
          <p:cNvSpPr txBox="1"/>
          <p:nvPr/>
        </p:nvSpPr>
        <p:spPr>
          <a:xfrm>
            <a:off x="4800600" y="1752600"/>
            <a:ext cx="685800" cy="369332"/>
          </a:xfrm>
          <a:prstGeom prst="rect">
            <a:avLst/>
          </a:prstGeom>
          <a:noFill/>
        </p:spPr>
        <p:txBody>
          <a:bodyPr wrap="square" rtlCol="0">
            <a:spAutoFit/>
          </a:bodyPr>
          <a:lstStyle/>
          <a:p>
            <a:r>
              <a:rPr lang="en-US" b="1" dirty="0" smtClean="0"/>
              <a:t>TR</a:t>
            </a:r>
            <a:r>
              <a:rPr lang="en-US" b="1" baseline="-25000" dirty="0" smtClean="0"/>
              <a:t>2</a:t>
            </a:r>
            <a:endParaRPr lang="en-US" b="1" dirty="0"/>
          </a:p>
        </p:txBody>
      </p:sp>
      <p:sp>
        <p:nvSpPr>
          <p:cNvPr id="32" name="TextBox 31"/>
          <p:cNvSpPr txBox="1"/>
          <p:nvPr/>
        </p:nvSpPr>
        <p:spPr>
          <a:xfrm>
            <a:off x="5181600" y="2209800"/>
            <a:ext cx="533400" cy="381000"/>
          </a:xfrm>
          <a:prstGeom prst="rect">
            <a:avLst/>
          </a:prstGeom>
          <a:noFill/>
        </p:spPr>
        <p:txBody>
          <a:bodyPr wrap="square" rtlCol="0">
            <a:spAutoFit/>
          </a:bodyPr>
          <a:lstStyle/>
          <a:p>
            <a:r>
              <a:rPr lang="en-US" b="1" dirty="0" smtClean="0"/>
              <a:t>TC</a:t>
            </a:r>
            <a:endParaRPr lang="en-US" b="1" dirty="0"/>
          </a:p>
        </p:txBody>
      </p:sp>
      <p:sp>
        <p:nvSpPr>
          <p:cNvPr id="33" name="TextBox 32"/>
          <p:cNvSpPr txBox="1"/>
          <p:nvPr/>
        </p:nvSpPr>
        <p:spPr>
          <a:xfrm>
            <a:off x="5410200" y="2743200"/>
            <a:ext cx="533400" cy="369332"/>
          </a:xfrm>
          <a:prstGeom prst="rect">
            <a:avLst/>
          </a:prstGeom>
          <a:noFill/>
        </p:spPr>
        <p:txBody>
          <a:bodyPr wrap="square" rtlCol="0">
            <a:spAutoFit/>
          </a:bodyPr>
          <a:lstStyle/>
          <a:p>
            <a:r>
              <a:rPr lang="en-US" b="1" dirty="0" smtClean="0"/>
              <a:t>FC</a:t>
            </a:r>
            <a:endParaRPr lang="en-US" b="1" dirty="0"/>
          </a:p>
        </p:txBody>
      </p:sp>
      <p:sp>
        <p:nvSpPr>
          <p:cNvPr id="34" name="TextBox 33"/>
          <p:cNvSpPr txBox="1"/>
          <p:nvPr/>
        </p:nvSpPr>
        <p:spPr>
          <a:xfrm>
            <a:off x="2819400" y="1905000"/>
            <a:ext cx="381000" cy="369332"/>
          </a:xfrm>
          <a:prstGeom prst="rect">
            <a:avLst/>
          </a:prstGeom>
          <a:noFill/>
        </p:spPr>
        <p:txBody>
          <a:bodyPr wrap="square" rtlCol="0">
            <a:spAutoFit/>
          </a:bodyPr>
          <a:lstStyle/>
          <a:p>
            <a:r>
              <a:rPr lang="en-US" b="1" dirty="0" smtClean="0"/>
              <a:t>L</a:t>
            </a:r>
            <a:r>
              <a:rPr lang="en-US" b="1" baseline="-25000" dirty="0" smtClean="0"/>
              <a:t>1</a:t>
            </a:r>
            <a:endParaRPr lang="en-US" b="1" dirty="0"/>
          </a:p>
        </p:txBody>
      </p:sp>
      <p:sp>
        <p:nvSpPr>
          <p:cNvPr id="35" name="TextBox 34"/>
          <p:cNvSpPr txBox="1"/>
          <p:nvPr/>
        </p:nvSpPr>
        <p:spPr>
          <a:xfrm>
            <a:off x="3352800" y="2286000"/>
            <a:ext cx="381000" cy="381000"/>
          </a:xfrm>
          <a:prstGeom prst="rect">
            <a:avLst/>
          </a:prstGeom>
          <a:noFill/>
        </p:spPr>
        <p:txBody>
          <a:bodyPr wrap="square" rtlCol="0">
            <a:spAutoFit/>
          </a:bodyPr>
          <a:lstStyle/>
          <a:p>
            <a:r>
              <a:rPr lang="en-US" b="1" dirty="0" smtClean="0"/>
              <a:t>L</a:t>
            </a:r>
            <a:r>
              <a:rPr lang="en-US" b="1" baseline="-25000" dirty="0" smtClean="0"/>
              <a:t>2</a:t>
            </a:r>
            <a:endParaRPr lang="en-US" b="1" dirty="0"/>
          </a:p>
        </p:txBody>
      </p:sp>
      <p:sp>
        <p:nvSpPr>
          <p:cNvPr id="36" name="TextBox 35"/>
          <p:cNvSpPr txBox="1"/>
          <p:nvPr/>
        </p:nvSpPr>
        <p:spPr>
          <a:xfrm>
            <a:off x="2667000" y="4267200"/>
            <a:ext cx="3276600" cy="461665"/>
          </a:xfrm>
          <a:prstGeom prst="rect">
            <a:avLst/>
          </a:prstGeom>
          <a:noFill/>
        </p:spPr>
        <p:txBody>
          <a:bodyPr wrap="square" rtlCol="0">
            <a:spAutoFit/>
          </a:bodyPr>
          <a:lstStyle/>
          <a:p>
            <a:r>
              <a:rPr lang="en-US" sz="2400" b="1" dirty="0" err="1" smtClean="0"/>
              <a:t>Penurunan</a:t>
            </a:r>
            <a:r>
              <a:rPr lang="en-US" sz="2400" b="1" dirty="0" smtClean="0"/>
              <a:t> </a:t>
            </a:r>
            <a:r>
              <a:rPr lang="en-US" sz="2400" b="1" dirty="0" err="1" smtClean="0"/>
              <a:t>harga</a:t>
            </a:r>
            <a:r>
              <a:rPr lang="en-US" sz="2400" b="1" dirty="0" smtClean="0"/>
              <a:t> </a:t>
            </a:r>
            <a:r>
              <a:rPr lang="en-US" sz="2400" b="1" dirty="0" err="1" smtClean="0"/>
              <a:t>jual</a:t>
            </a:r>
            <a:endParaRPr lang="en-US" sz="2400" b="1"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0" name="Line 6"/>
          <p:cNvSpPr>
            <a:spLocks noChangeShapeType="1"/>
          </p:cNvSpPr>
          <p:nvPr/>
        </p:nvSpPr>
        <p:spPr bwMode="auto">
          <a:xfrm flipV="1">
            <a:off x="685800" y="990600"/>
            <a:ext cx="0" cy="160655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47106" name="Line 2"/>
          <p:cNvSpPr>
            <a:spLocks noChangeShapeType="1"/>
          </p:cNvSpPr>
          <p:nvPr/>
        </p:nvSpPr>
        <p:spPr bwMode="auto">
          <a:xfrm flipV="1">
            <a:off x="685800" y="2590800"/>
            <a:ext cx="2971800" cy="7938"/>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47111" name="Line 7"/>
          <p:cNvSpPr>
            <a:spLocks noChangeShapeType="1"/>
          </p:cNvSpPr>
          <p:nvPr/>
        </p:nvSpPr>
        <p:spPr bwMode="auto">
          <a:xfrm flipV="1">
            <a:off x="990600" y="1143000"/>
            <a:ext cx="1295400" cy="121920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107" name="Line 3"/>
          <p:cNvSpPr>
            <a:spLocks noChangeShapeType="1"/>
          </p:cNvSpPr>
          <p:nvPr/>
        </p:nvSpPr>
        <p:spPr bwMode="auto">
          <a:xfrm flipV="1">
            <a:off x="914400" y="1600200"/>
            <a:ext cx="2133600" cy="22860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109" name="Line 5"/>
          <p:cNvSpPr>
            <a:spLocks noChangeShapeType="1"/>
          </p:cNvSpPr>
          <p:nvPr/>
        </p:nvSpPr>
        <p:spPr bwMode="auto">
          <a:xfrm flipV="1">
            <a:off x="990600" y="1371600"/>
            <a:ext cx="1828800" cy="76200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105" name="Line 1"/>
          <p:cNvSpPr>
            <a:spLocks noChangeShapeType="1"/>
          </p:cNvSpPr>
          <p:nvPr/>
        </p:nvSpPr>
        <p:spPr bwMode="auto">
          <a:xfrm>
            <a:off x="1371600" y="1981200"/>
            <a:ext cx="0" cy="685800"/>
          </a:xfrm>
          <a:prstGeom prst="line">
            <a:avLst/>
          </a:prstGeom>
          <a:noFill/>
          <a:ln w="9525">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47108" name="Line 4"/>
          <p:cNvSpPr>
            <a:spLocks noChangeShapeType="1"/>
          </p:cNvSpPr>
          <p:nvPr/>
        </p:nvSpPr>
        <p:spPr bwMode="auto">
          <a:xfrm>
            <a:off x="1981200" y="1676400"/>
            <a:ext cx="0" cy="914400"/>
          </a:xfrm>
          <a:prstGeom prst="line">
            <a:avLst/>
          </a:prstGeom>
          <a:noFill/>
          <a:ln w="9525">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47112" name="Rectangle 8"/>
          <p:cNvSpPr>
            <a:spLocks noChangeArrowheads="1"/>
          </p:cNvSpPr>
          <p:nvPr/>
        </p:nvSpPr>
        <p:spPr bwMode="auto">
          <a:xfrm>
            <a:off x="457200" y="0"/>
            <a:ext cx="91440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sz="1600" b="1" i="0" u="none" strike="noStrike" cap="none" normalizeH="0" baseline="0" dirty="0" smtClean="0">
                <a:ln>
                  <a:noFill/>
                </a:ln>
                <a:solidFill>
                  <a:schemeClr val="tx1"/>
                </a:solidFill>
                <a:effectLst/>
                <a:latin typeface="Arial" pitchFamily="34" charset="0"/>
                <a:ea typeface="Times New Roman" pitchFamily="18" charset="0"/>
              </a:rPr>
              <a:t>(1)</a:t>
            </a:r>
            <a:r>
              <a:rPr kumimoji="0" lang="sv-SE" sz="1600" b="1" i="0" u="none" strike="noStrike" cap="none" normalizeH="0" dirty="0" smtClean="0">
                <a:ln>
                  <a:noFill/>
                </a:ln>
                <a:solidFill>
                  <a:schemeClr val="tx1"/>
                </a:solidFill>
                <a:effectLst/>
                <a:latin typeface="Arial" pitchFamily="34" charset="0"/>
                <a:ea typeface="Times New Roman" pitchFamily="18" charset="0"/>
              </a:rPr>
              <a:t> </a:t>
            </a:r>
            <a:r>
              <a:rPr kumimoji="0" lang="sv-SE" sz="1600" b="0" i="0" u="none" strike="noStrike" cap="none" normalizeH="0" baseline="0" dirty="0" smtClean="0">
                <a:ln>
                  <a:noFill/>
                </a:ln>
                <a:solidFill>
                  <a:schemeClr val="tx1"/>
                </a:solidFill>
                <a:effectLst/>
                <a:latin typeface="Arial" pitchFamily="34" charset="0"/>
                <a:ea typeface="Times New Roman" pitchFamily="18" charset="0"/>
              </a:rPr>
              <a:t>Direncanakan sebuah pabrik genteng pres dengan alternatif lokasi seperti berikut: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 Calon lokasi tiga tempat (1), (2) dan (3) dengan diagram seperti pada gambar</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(garis linier 1, 2 dan 3 menunjukkan biaya total masing-masing lokasi);</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47113" name="Rectangle 9"/>
          <p:cNvSpPr>
            <a:spLocks noChangeArrowheads="1"/>
          </p:cNvSpPr>
          <p:nvPr/>
        </p:nvSpPr>
        <p:spPr bwMode="auto">
          <a:xfrm>
            <a:off x="0" y="1066800"/>
            <a:ext cx="91440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Rp                                     1</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(10</a:t>
            </a:r>
            <a:r>
              <a:rPr kumimoji="0" lang="sv-SE" sz="1200" b="0" i="0" u="none" strike="noStrike" cap="none" normalizeH="0" baseline="30000" dirty="0" smtClean="0">
                <a:ln>
                  <a:noFill/>
                </a:ln>
                <a:solidFill>
                  <a:schemeClr val="tx1"/>
                </a:solidFill>
                <a:effectLst/>
                <a:latin typeface="Arial" pitchFamily="34" charset="0"/>
                <a:ea typeface="Times New Roman" pitchFamily="18" charset="0"/>
              </a:rPr>
              <a:t>6</a:t>
            </a:r>
            <a:r>
              <a:rPr kumimoji="0" lang="sv-SE" sz="12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47114" name="Rectangle 10"/>
          <p:cNvSpPr>
            <a:spLocks noChangeArrowheads="1"/>
          </p:cNvSpPr>
          <p:nvPr/>
        </p:nvSpPr>
        <p:spPr bwMode="auto">
          <a:xfrm>
            <a:off x="-304800" y="1219200"/>
            <a:ext cx="91440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2</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47115" name="Rectangle 11"/>
          <p:cNvSpPr>
            <a:spLocks noChangeArrowheads="1"/>
          </p:cNvSpPr>
          <p:nvPr/>
        </p:nvSpPr>
        <p:spPr bwMode="auto">
          <a:xfrm>
            <a:off x="0" y="1447800"/>
            <a:ext cx="9144000"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3 </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47116" name="Rectangle 12"/>
          <p:cNvSpPr>
            <a:spLocks noChangeArrowheads="1"/>
          </p:cNvSpPr>
          <p:nvPr/>
        </p:nvSpPr>
        <p:spPr bwMode="auto">
          <a:xfrm>
            <a:off x="0" y="2057400"/>
            <a:ext cx="9144000" cy="41242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rPr>
              <a:t/>
            </a:r>
            <a:br>
              <a:rPr kumimoji="0" lang="en-US" sz="1800" b="0" i="0" u="none" strike="noStrike" cap="none" normalizeH="0" baseline="0" dirty="0" smtClean="0">
                <a:ln>
                  <a:noFill/>
                </a:ln>
                <a:solidFill>
                  <a:schemeClr val="tx1"/>
                </a:solidFill>
                <a:effectLst/>
                <a:latin typeface="Arial" pitchFamily="34" charset="0"/>
              </a:rPr>
            </a:br>
            <a:endParaRPr kumimoji="0" lang="en-US"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30           45                                 Vol  (10</a:t>
            </a:r>
            <a:r>
              <a:rPr kumimoji="0" lang="sv-SE" sz="1200" b="0" i="0" u="none" strike="noStrike" cap="none" normalizeH="0" baseline="30000" dirty="0" smtClean="0">
                <a:ln>
                  <a:noFill/>
                </a:ln>
                <a:solidFill>
                  <a:schemeClr val="tx1"/>
                </a:solidFill>
                <a:effectLst/>
                <a:latin typeface="Arial" pitchFamily="34" charset="0"/>
                <a:ea typeface="Times New Roman" pitchFamily="18" charset="0"/>
              </a:rPr>
              <a:t>3</a:t>
            </a: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unit</a:t>
            </a:r>
          </a:p>
          <a:p>
            <a:pPr marL="0" marR="0" lvl="0" indent="0" algn="l" defTabSz="914400" rtl="0" eaLnBrk="0" fontAlgn="base" latinLnBrk="0" hangingPunct="0">
              <a:lnSpc>
                <a:spcPct val="100000"/>
              </a:lnSpc>
              <a:spcBef>
                <a:spcPct val="0"/>
              </a:spcBef>
              <a:spcAft>
                <a:spcPct val="0"/>
              </a:spcAft>
              <a:buClrTx/>
              <a:buSzTx/>
              <a:buFontTx/>
              <a:buNone/>
              <a:tabLst/>
            </a:pPr>
            <a:endParaRPr lang="sv-SE" sz="1200" dirty="0" smtClean="0">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 Jika diambil keputusan bahwa produksi genteng hanya sekitar 40.000 unit perhari,</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lokasi pabrik mana yang harus dipilih ? (Jelaskan alasan anda !)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 Hitunglah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a) Jika dianggap produksi 35.000 unit sebagai titik impas (BEP), biaya tetap per</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hari Rp 1.500.000,00 dan biaya variable Rp 15.000 per dusin (12 unit), tentu-</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kan nilai harga jual per unit dan besar penerimaan penjualan </a:t>
            </a:r>
            <a:r>
              <a:rPr kumimoji="0" lang="sv-SE" sz="1600" b="0" i="1" u="none" strike="noStrike" cap="none" normalizeH="0" baseline="0" dirty="0" smtClean="0">
                <a:ln>
                  <a:noFill/>
                </a:ln>
                <a:solidFill>
                  <a:schemeClr val="tx1"/>
                </a:solidFill>
                <a:effectLst/>
                <a:latin typeface="Arial" pitchFamily="34" charset="0"/>
                <a:ea typeface="Times New Roman" pitchFamily="18" charset="0"/>
              </a:rPr>
              <a:t>(total revenue)</a:t>
            </a:r>
            <a:endParaRPr kumimoji="0" lang="en-US" sz="1600" b="0" i="0" u="none" strike="noStrike" cap="none" normalizeH="0" baseline="0" dirty="0" smtClean="0">
              <a:ln>
                <a:noFill/>
              </a:ln>
              <a:solidFill>
                <a:schemeClr val="tx1"/>
              </a:solidFill>
              <a:effectLst/>
              <a:latin typeface="Arial" pitchFamily="34" charset="0"/>
            </a:endParaRPr>
          </a:p>
          <a:p>
            <a:pPr lvl="0" eaLnBrk="0" fontAlgn="base" hangingPunct="0">
              <a:spcBef>
                <a:spcPct val="0"/>
              </a:spcBef>
              <a:spcAft>
                <a:spcPct val="0"/>
              </a:spcAft>
            </a:pPr>
            <a:r>
              <a:rPr lang="sv-SE" sz="1600" dirty="0" smtClean="0">
                <a:latin typeface="Arial" pitchFamily="34" charset="0"/>
                <a:ea typeface="Times New Roman" pitchFamily="18" charset="0"/>
              </a:rPr>
              <a:t>                pada saat itu ! </a:t>
            </a:r>
            <a:endParaRPr lang="en-US" sz="1600" dirty="0" smtClean="0">
              <a:latin typeface="Arial" pitchFamily="34" charset="0"/>
            </a:endParaRPr>
          </a:p>
          <a:p>
            <a:pPr lvl="0" eaLnBrk="0" fontAlgn="base" hangingPunct="0">
              <a:spcBef>
                <a:spcPct val="0"/>
              </a:spcBef>
              <a:spcAft>
                <a:spcPct val="0"/>
              </a:spcAft>
            </a:pPr>
            <a:r>
              <a:rPr lang="sv-SE" sz="1600" dirty="0" smtClean="0">
                <a:latin typeface="Arial" pitchFamily="34" charset="0"/>
                <a:ea typeface="Times New Roman" pitchFamily="18" charset="0"/>
              </a:rPr>
              <a:t>           </a:t>
            </a:r>
            <a:r>
              <a:rPr kumimoji="0" lang="sv-SE" sz="1600" b="0" i="0" u="none" strike="noStrike" cap="none" normalizeH="0" baseline="0" dirty="0" smtClean="0">
                <a:ln>
                  <a:noFill/>
                </a:ln>
                <a:solidFill>
                  <a:schemeClr val="tx1"/>
                </a:solidFill>
                <a:effectLst/>
                <a:latin typeface="Arial" pitchFamily="34" charset="0"/>
                <a:ea typeface="Times New Roman" pitchFamily="18" charset="0"/>
              </a:rPr>
              <a:t>b) Direncanakan dalam satu bulan pertama berhasil memproduksi 3.000.000 unit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genteng, jika dijual Rp 1.600,00 per unit, hitunglah keuntungan yang akan di-</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peroleh dan besar penerimaan penjualan ! (dengan asumsi semua produksi ter-</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jual habis).</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4" name="Rectangle 13"/>
          <p:cNvSpPr/>
          <p:nvPr/>
        </p:nvSpPr>
        <p:spPr>
          <a:xfrm>
            <a:off x="4648200" y="1524000"/>
            <a:ext cx="2971800" cy="533400"/>
          </a:xfrm>
          <a:prstGeom prst="rect">
            <a:avLst/>
          </a:prstGeom>
          <a:solidFill>
            <a:srgbClr val="00B050"/>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CONTOH SOAL</a:t>
            </a:r>
            <a:endParaRPr lang="en-US" sz="2400" b="1"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10" name="Line 6"/>
          <p:cNvSpPr>
            <a:spLocks noChangeShapeType="1"/>
          </p:cNvSpPr>
          <p:nvPr/>
        </p:nvSpPr>
        <p:spPr bwMode="auto">
          <a:xfrm flipV="1">
            <a:off x="1981200" y="533400"/>
            <a:ext cx="0" cy="160655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49506" name="Line 2"/>
          <p:cNvSpPr>
            <a:spLocks noChangeShapeType="1"/>
          </p:cNvSpPr>
          <p:nvPr/>
        </p:nvSpPr>
        <p:spPr bwMode="auto">
          <a:xfrm flipV="1">
            <a:off x="1981200" y="2133600"/>
            <a:ext cx="2971800" cy="7938"/>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49511" name="Line 7"/>
          <p:cNvSpPr>
            <a:spLocks noChangeShapeType="1"/>
          </p:cNvSpPr>
          <p:nvPr/>
        </p:nvSpPr>
        <p:spPr bwMode="auto">
          <a:xfrm flipV="1">
            <a:off x="2209800" y="609600"/>
            <a:ext cx="1028700" cy="137160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507" name="Line 3"/>
          <p:cNvSpPr>
            <a:spLocks noChangeShapeType="1"/>
          </p:cNvSpPr>
          <p:nvPr/>
        </p:nvSpPr>
        <p:spPr bwMode="auto">
          <a:xfrm flipV="1">
            <a:off x="2209800" y="1143000"/>
            <a:ext cx="2057400" cy="22860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509" name="Line 5"/>
          <p:cNvSpPr>
            <a:spLocks noChangeShapeType="1"/>
          </p:cNvSpPr>
          <p:nvPr/>
        </p:nvSpPr>
        <p:spPr bwMode="auto">
          <a:xfrm flipV="1">
            <a:off x="2133600" y="990600"/>
            <a:ext cx="1943100" cy="68580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505" name="Line 1"/>
          <p:cNvSpPr>
            <a:spLocks noChangeShapeType="1"/>
          </p:cNvSpPr>
          <p:nvPr/>
        </p:nvSpPr>
        <p:spPr bwMode="auto">
          <a:xfrm>
            <a:off x="2590800" y="1524000"/>
            <a:ext cx="0" cy="685800"/>
          </a:xfrm>
          <a:prstGeom prst="line">
            <a:avLst/>
          </a:prstGeom>
          <a:noFill/>
          <a:ln w="9525">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508" name="Line 4"/>
          <p:cNvSpPr>
            <a:spLocks noChangeShapeType="1"/>
          </p:cNvSpPr>
          <p:nvPr/>
        </p:nvSpPr>
        <p:spPr bwMode="auto">
          <a:xfrm>
            <a:off x="3352800" y="1219200"/>
            <a:ext cx="0" cy="914400"/>
          </a:xfrm>
          <a:prstGeom prst="line">
            <a:avLst/>
          </a:prstGeom>
          <a:noFill/>
          <a:ln w="9525">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51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49513" name="Rectangle 9"/>
          <p:cNvSpPr>
            <a:spLocks noChangeArrowheads="1"/>
          </p:cNvSpPr>
          <p:nvPr/>
        </p:nvSpPr>
        <p:spPr bwMode="auto">
          <a:xfrm>
            <a:off x="990600" y="457200"/>
            <a:ext cx="91440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Rp                                     1</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(10</a:t>
            </a:r>
            <a:r>
              <a:rPr kumimoji="0" lang="sv-SE" sz="1200" b="0" i="0" u="none" strike="noStrike" cap="none" normalizeH="0" baseline="30000" dirty="0" smtClean="0">
                <a:ln>
                  <a:noFill/>
                </a:ln>
                <a:solidFill>
                  <a:schemeClr val="tx1"/>
                </a:solidFill>
                <a:effectLst/>
                <a:latin typeface="Arial" pitchFamily="34" charset="0"/>
                <a:ea typeface="Times New Roman" pitchFamily="18" charset="0"/>
              </a:rPr>
              <a:t>6</a:t>
            </a:r>
            <a:r>
              <a:rPr kumimoji="0" lang="sv-SE" sz="12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49514" name="Rectangle 10"/>
          <p:cNvSpPr>
            <a:spLocks noChangeArrowheads="1"/>
          </p:cNvSpPr>
          <p:nvPr/>
        </p:nvSpPr>
        <p:spPr bwMode="auto">
          <a:xfrm>
            <a:off x="838200" y="762000"/>
            <a:ext cx="91440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2</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49515" name="Rectangle 11"/>
          <p:cNvSpPr>
            <a:spLocks noChangeArrowheads="1"/>
          </p:cNvSpPr>
          <p:nvPr/>
        </p:nvSpPr>
        <p:spPr bwMode="auto">
          <a:xfrm>
            <a:off x="1219200" y="914400"/>
            <a:ext cx="9144000"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3 </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49516" name="Rectangle 12"/>
          <p:cNvSpPr>
            <a:spLocks noChangeArrowheads="1"/>
          </p:cNvSpPr>
          <p:nvPr/>
        </p:nvSpPr>
        <p:spPr bwMode="auto">
          <a:xfrm>
            <a:off x="1371600" y="1676400"/>
            <a:ext cx="9448800"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rPr>
              <a:t/>
            </a:r>
            <a:br>
              <a:rPr kumimoji="0" lang="en-US" sz="1800" b="0" i="0" u="none" strike="noStrike" cap="none" normalizeH="0" baseline="0" dirty="0" smtClean="0">
                <a:ln>
                  <a:noFill/>
                </a:ln>
                <a:solidFill>
                  <a:schemeClr val="tx1"/>
                </a:solidFill>
                <a:effectLst/>
                <a:latin typeface="Arial" pitchFamily="34" charset="0"/>
              </a:rPr>
            </a:br>
            <a:endParaRPr kumimoji="0" lang="en-US"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30           45                                 Vol  (10</a:t>
            </a:r>
            <a:r>
              <a:rPr kumimoji="0" lang="sv-SE" sz="1200" b="0" i="0" u="none" strike="noStrike" cap="none" normalizeH="0" baseline="30000" dirty="0" smtClean="0">
                <a:ln>
                  <a:noFill/>
                </a:ln>
                <a:solidFill>
                  <a:schemeClr val="tx1"/>
                </a:solidFill>
                <a:effectLst/>
                <a:latin typeface="Arial" pitchFamily="34" charset="0"/>
                <a:ea typeface="Times New Roman" pitchFamily="18" charset="0"/>
              </a:rPr>
              <a:t>3</a:t>
            </a:r>
            <a:r>
              <a:rPr kumimoji="0" lang="sv-SE" sz="1200" b="0" i="0" u="none" strike="noStrike" cap="none" normalizeH="0" baseline="0" dirty="0" smtClean="0">
                <a:ln>
                  <a:noFill/>
                </a:ln>
                <a:solidFill>
                  <a:schemeClr val="tx1"/>
                </a:solidFill>
                <a:effectLst/>
                <a:latin typeface="Arial" pitchFamily="34" charset="0"/>
                <a:ea typeface="Times New Roman" pitchFamily="18" charset="0"/>
              </a:rPr>
              <a:t>) unit</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49517" name="Rectangle 13"/>
          <p:cNvSpPr>
            <a:spLocks noChangeArrowheads="1"/>
          </p:cNvSpPr>
          <p:nvPr/>
        </p:nvSpPr>
        <p:spPr bwMode="auto">
          <a:xfrm>
            <a:off x="762000" y="2819400"/>
            <a:ext cx="7872668" cy="255454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sv-SE" sz="1600" dirty="0" smtClean="0">
                <a:latin typeface="Arial" pitchFamily="34" charset="0"/>
                <a:ea typeface="Times New Roman" pitchFamily="18" charset="0"/>
              </a:rPr>
              <a:t>PENYELESAIAN</a:t>
            </a:r>
            <a:r>
              <a:rPr kumimoji="0" lang="sv-SE" sz="16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Jika diputuskan produksai pabrik hanya sekitar 40.000 unit per hari, maka lokasi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yang dipilih adalah lokasi 2. Karena untuk produksi antara 30.000 s/d 45.000 unit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biaya total produksi paling hemat (garis 2 lebih rendah dari pada </a:t>
            </a:r>
            <a:r>
              <a:rPr lang="sv-SE" sz="1600" dirty="0" smtClean="0">
                <a:latin typeface="Arial" pitchFamily="34" charset="0"/>
                <a:ea typeface="Times New Roman" pitchFamily="18" charset="0"/>
              </a:rPr>
              <a:t>1 </a:t>
            </a:r>
            <a:r>
              <a:rPr kumimoji="0" lang="sv-SE" sz="1600" b="0" i="0" u="none" strike="noStrike" cap="none" normalizeH="0" baseline="0" dirty="0" smtClean="0">
                <a:ln>
                  <a:noFill/>
                </a:ln>
                <a:solidFill>
                  <a:schemeClr val="tx1"/>
                </a:solidFill>
                <a:effectLst/>
                <a:latin typeface="Arial" pitchFamily="34" charset="0"/>
                <a:ea typeface="Times New Roman" pitchFamily="18" charset="0"/>
              </a:rPr>
              <a:t>dan 3).</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a) BEP (X) = 35.000 unit/hari</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Biaya tetap (FC) = Rp 1.500.000/hari</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Biaya varabel (c) = Rp 15.000/dusin = Rp 15.000/12 = Rp 1.250/unit</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Persamaan BEP  :   X = FC/(p – c)</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35.000 = 1.500.000/(p – 1.250)  </a:t>
            </a: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a:t>
            </a: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p = 1.129,86 </a:t>
            </a:r>
            <a:endParaRPr kumimoji="0" lang="en-US" sz="1600" b="0" i="0" u="none" strike="noStrike" cap="none" normalizeH="0" baseline="0" dirty="0" smtClean="0">
              <a:ln>
                <a:noFill/>
              </a:ln>
              <a:solidFill>
                <a:schemeClr val="tx1"/>
              </a:solidFill>
              <a:effectLst/>
              <a:latin typeface="Times New Roman" pitchFamily="18" charset="0"/>
              <a:sym typeface="Wingdings" pitchFamily="2" charset="2"/>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Maka harga jual per unit adalah p = Rp 1.129,86  ≈  Rp 1.130</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1"/>
          <p:cNvSpPr>
            <a:spLocks noChangeArrowheads="1"/>
          </p:cNvSpPr>
          <p:nvPr/>
        </p:nvSpPr>
        <p:spPr bwMode="auto">
          <a:xfrm>
            <a:off x="533400" y="1143000"/>
            <a:ext cx="8382000"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TR = TC = FC + VC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 1.500.000 + (1.250 x 35.000) = 45.250.000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atau  TR = pX = 1.129,86 x 35.000 = 45.250.000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Penerimaan penjualan </a:t>
            </a:r>
            <a:r>
              <a:rPr kumimoji="0" lang="sv-SE" sz="1600" b="0" i="1" u="none" strike="noStrike" cap="none" normalizeH="0" baseline="0" dirty="0" smtClean="0">
                <a:ln>
                  <a:noFill/>
                </a:ln>
                <a:solidFill>
                  <a:schemeClr val="tx1"/>
                </a:solidFill>
                <a:effectLst/>
                <a:latin typeface="Arial" pitchFamily="34" charset="0"/>
                <a:ea typeface="Times New Roman" pitchFamily="18" charset="0"/>
              </a:rPr>
              <a:t>(total revenue) </a:t>
            </a: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Rp 45.250.000</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b) Produksi (X) = 3.000.000 unit/bulan;  p = Rp1.600/unit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Biaya total produksi TC = FC + cX = (1.500.000x30) + (1.250x3.000.000)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 45.000.000 +  3.750.000.000 = 3.795.000.000</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Penerimaan penjualan = pX = 1.600 x 3.000.000 = Rp 4.800.000.000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Keuntungan = pX – TC = 4.800.000.000 – 3.795.000.000 = 1.005.000.000</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 Rp 1.005.000.000</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a:t>
            </a:r>
            <a:endParaRPr kumimoji="0" lang="sv-SE" sz="16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1"/>
          <p:cNvSpPr>
            <a:spLocks noChangeArrowheads="1"/>
          </p:cNvSpPr>
          <p:nvPr/>
        </p:nvSpPr>
        <p:spPr bwMode="auto">
          <a:xfrm>
            <a:off x="457200" y="990600"/>
            <a:ext cx="8435323" cy="5509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dirty="0" smtClean="0">
                <a:solidFill>
                  <a:srgbClr val="000000"/>
                </a:solidFill>
                <a:latin typeface="Arial" pitchFamily="34" charset="0"/>
                <a:ea typeface="Times New Roman" pitchFamily="18" charset="0"/>
                <a:cs typeface="Arial" pitchFamily="34" charset="0"/>
              </a:rPr>
              <a:t>(</a:t>
            </a:r>
            <a:r>
              <a:rPr kumimoji="0" lang="en-US" sz="16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2)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Direncanakan</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suatu</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bisnis</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gorong-gorong</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beton</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dengan</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taksiran</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biaya</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poduksi</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sebagai</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berikut</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Biaya</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untuk</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memproduksi</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tiap</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8 unit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gorong-gorong</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diperlukan</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Bahan baku &amp; pendukung  Rp 50.000,00</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Bahan bakar                       Rp 10.000,00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Tenaga</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pekerja</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Rp</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7.200,00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Biaya</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rutin</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terdiri</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atas</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fi-FI"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Sewa lahan tempat usaha per tahun  Rp 1.500.000,00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i-FI"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it-IT"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Gaji pegawai per bulan                       Rp 2.750.000,00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sv-SE"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Langgan listrik/telepon per bulan        Rp 1.100.000,00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fi-FI"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Pemeliharaan peralatan per bulan     Rp    125.000,00</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i-FI"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Hitunglah:</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i-FI"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Besar produksi diperlukan untuk mencapai titik impas (BEP) dan besar penerimaan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i-FI"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penjualan </a:t>
            </a:r>
            <a:r>
              <a:rPr kumimoji="0" lang="fi-FI" sz="1600" b="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(total revenue)</a:t>
            </a:r>
            <a:r>
              <a:rPr kumimoji="0" lang="fi-FI"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per bulan, jika per unit laku dijual Rp 9.400,00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i-FI"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Besar keuntungan pada bulan pertama jika dapat terjual 10.000 unit dengan harga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i-FI"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sv-SE"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Rp 9.200,00 per unit !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Jika untuk meningkatkan kualitas perlu bahan </a:t>
            </a:r>
            <a:r>
              <a:rPr kumimoji="0" lang="sv-SE" sz="1600" b="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additive </a:t>
            </a:r>
            <a:r>
              <a:rPr kumimoji="0" lang="sv-SE"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pada proses produksi seharga</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Rp 2.000,00 (per 8 unit produk), dan direncanakan tiap bulannya memproduksi 20.000</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unit; berapa harga jual per unit agar perusahaan dapat untung Rp 550,00 per unit ? </a:t>
            </a:r>
          </a:p>
          <a:p>
            <a:pPr marL="0" marR="0" lvl="0" indent="0" algn="l" defTabSz="914400" rtl="0" eaLnBrk="0" fontAlgn="base" latinLnBrk="0" hangingPunct="0">
              <a:lnSpc>
                <a:spcPct val="100000"/>
              </a:lnSpc>
              <a:spcBef>
                <a:spcPct val="0"/>
              </a:spcBef>
              <a:spcAft>
                <a:spcPct val="0"/>
              </a:spcAft>
              <a:buClrTx/>
              <a:buSzTx/>
              <a:buFontTx/>
              <a:buNone/>
              <a:tabLst/>
            </a:pPr>
            <a:r>
              <a:rPr lang="sv-SE" sz="1600" dirty="0" smtClean="0">
                <a:solidFill>
                  <a:srgbClr val="000000"/>
                </a:solidFill>
                <a:latin typeface="Arial" pitchFamily="34" charset="0"/>
                <a:cs typeface="Arial" pitchFamily="34" charset="0"/>
              </a:rPr>
              <a:t>       Berapa besar penerimaan penjualan </a:t>
            </a:r>
            <a:r>
              <a:rPr lang="sv-SE" sz="1600" i="1" dirty="0" smtClean="0">
                <a:solidFill>
                  <a:srgbClr val="000000"/>
                </a:solidFill>
                <a:latin typeface="Arial" pitchFamily="34" charset="0"/>
                <a:cs typeface="Arial" pitchFamily="34" charset="0"/>
              </a:rPr>
              <a:t> (total revenue)?</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Asumsikan</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semua</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produk</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habis</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terjual</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1"/>
          <p:cNvSpPr>
            <a:spLocks noChangeArrowheads="1"/>
          </p:cNvSpPr>
          <p:nvPr/>
        </p:nvSpPr>
        <p:spPr bwMode="auto">
          <a:xfrm>
            <a:off x="838200" y="914400"/>
            <a:ext cx="8305800" cy="43088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Biaya tetap perbulan:     FC = (1.500.000/12 + 2.750.000 + 1.100.000 + 125.000)</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it-IT" sz="1600" b="0" i="0" u="none" strike="noStrike" cap="none" normalizeH="0" baseline="0" dirty="0" smtClean="0">
                <a:ln>
                  <a:noFill/>
                </a:ln>
                <a:solidFill>
                  <a:schemeClr val="tx1"/>
                </a:solidFill>
                <a:effectLst/>
                <a:latin typeface="Arial" pitchFamily="34" charset="0"/>
                <a:ea typeface="Times New Roman" pitchFamily="18" charset="0"/>
              </a:rPr>
              <a:t>= Rp 4.100.000</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solidFill>
                  <a:schemeClr val="tx1"/>
                </a:solidFill>
                <a:effectLst/>
                <a:latin typeface="Arial" pitchFamily="34" charset="0"/>
                <a:ea typeface="Times New Roman" pitchFamily="18" charset="0"/>
              </a:rPr>
              <a:t>        Biaya variable per unit     c = (50.000 + 10.000 + 7.200)/8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Rp</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8.400</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Harga</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jual</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per unit            p =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Rp</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9.400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BEP  </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X  =  FC/(p – c) = 4.100.000/(9.400 – 8.400)</a:t>
            </a:r>
            <a:endParaRPr kumimoji="0" lang="en-US" sz="1600" b="0" i="0" u="none" strike="noStrike" cap="none" normalizeH="0" baseline="0" dirty="0" smtClean="0">
              <a:ln>
                <a:noFill/>
              </a:ln>
              <a:solidFill>
                <a:schemeClr val="tx1"/>
              </a:solidFill>
              <a:effectLst/>
              <a:latin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  </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4.100</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unit</a:t>
            </a:r>
            <a:endParaRPr kumimoji="0" lang="en-US" sz="1600" b="0" i="0" u="none" strike="noStrike" cap="none" normalizeH="0" baseline="0" dirty="0" smtClean="0">
              <a:ln>
                <a:noFill/>
              </a:ln>
              <a:solidFill>
                <a:schemeClr val="tx1"/>
              </a:solidFill>
              <a:effectLst/>
              <a:latin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a:t>
            </a:r>
            <a:r>
              <a:rPr kumimoji="0" lang="es-ES_tradnl"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Total </a:t>
            </a:r>
            <a:r>
              <a:rPr kumimoji="0" lang="es-ES_tradnl" sz="1600" b="0" i="0" u="none" strike="noStrike" cap="none" normalizeH="0" baseline="0" dirty="0" err="1" smtClean="0">
                <a:ln>
                  <a:noFill/>
                </a:ln>
                <a:solidFill>
                  <a:schemeClr val="tx1"/>
                </a:solidFill>
                <a:effectLst/>
                <a:latin typeface="Times New Roman" pitchFamily="18" charset="0"/>
                <a:ea typeface="Times New Roman" pitchFamily="18" charset="0"/>
                <a:sym typeface="Wingdings" pitchFamily="2" charset="2"/>
              </a:rPr>
              <a:t>penerimaan</a:t>
            </a:r>
            <a:r>
              <a:rPr kumimoji="0" lang="es-ES_tradnl"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(TR) pada </a:t>
            </a:r>
            <a:r>
              <a:rPr kumimoji="0" lang="es-ES_tradnl" sz="1600" b="0" i="0" u="none" strike="noStrike" cap="none" normalizeH="0" baseline="0" dirty="0" err="1" smtClean="0">
                <a:ln>
                  <a:noFill/>
                </a:ln>
                <a:solidFill>
                  <a:schemeClr val="tx1"/>
                </a:solidFill>
                <a:effectLst/>
                <a:latin typeface="Times New Roman" pitchFamily="18" charset="0"/>
                <a:ea typeface="Times New Roman" pitchFamily="18" charset="0"/>
                <a:sym typeface="Wingdings" pitchFamily="2" charset="2"/>
              </a:rPr>
              <a:t>saat</a:t>
            </a:r>
            <a:r>
              <a:rPr kumimoji="0" lang="es-ES_tradnl"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BEP = 4.100 x </a:t>
            </a:r>
            <a:r>
              <a:rPr kumimoji="0" lang="es-ES_tradnl" sz="1600" b="0" i="0" u="none" strike="noStrike" cap="none" normalizeH="0" baseline="0" dirty="0" err="1" smtClean="0">
                <a:ln>
                  <a:noFill/>
                </a:ln>
                <a:solidFill>
                  <a:schemeClr val="tx1"/>
                </a:solidFill>
                <a:effectLst/>
                <a:latin typeface="Times New Roman" pitchFamily="18" charset="0"/>
                <a:ea typeface="Times New Roman" pitchFamily="18" charset="0"/>
                <a:sym typeface="Wingdings" pitchFamily="2" charset="2"/>
              </a:rPr>
              <a:t>Rp</a:t>
            </a:r>
            <a:r>
              <a:rPr kumimoji="0" lang="es-ES_tradnl"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9.400 = </a:t>
            </a:r>
            <a:r>
              <a:rPr kumimoji="0" lang="es-ES_tradnl" sz="1600" b="0" i="0" u="none" strike="noStrike" cap="none" normalizeH="0" baseline="0" dirty="0" err="1" smtClean="0">
                <a:ln>
                  <a:noFill/>
                </a:ln>
                <a:solidFill>
                  <a:schemeClr val="tx1"/>
                </a:solidFill>
                <a:effectLst/>
                <a:latin typeface="Times New Roman" pitchFamily="18" charset="0"/>
                <a:ea typeface="Times New Roman" pitchFamily="18" charset="0"/>
                <a:sym typeface="Wingdings" pitchFamily="2" charset="2"/>
              </a:rPr>
              <a:t>Rp</a:t>
            </a:r>
            <a:r>
              <a:rPr kumimoji="0" lang="es-ES_tradnl"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a:t>
            </a:r>
            <a:r>
              <a:rPr kumimoji="0" lang="es-ES_tradnl" sz="1600" b="1"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38.540.000</a:t>
            </a:r>
            <a:endParaRPr kumimoji="0" lang="en-US" sz="1600" b="0" i="0" u="none" strike="noStrike" cap="none" normalizeH="0" baseline="0" dirty="0" smtClean="0">
              <a:ln>
                <a:noFill/>
              </a:ln>
              <a:solidFill>
                <a:schemeClr val="tx1"/>
              </a:solidFill>
              <a:effectLst/>
              <a:latin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Besar keuntungan per bulan (10.000 unit) dengan harga jual Rp 9.200:</a:t>
            </a:r>
            <a:endParaRPr kumimoji="0" lang="en-US" sz="1600" b="0" i="0" u="none" strike="noStrike" cap="none" normalizeH="0" baseline="0" dirty="0" smtClean="0">
              <a:ln>
                <a:noFill/>
              </a:ln>
              <a:solidFill>
                <a:schemeClr val="tx1"/>
              </a:solidFill>
              <a:effectLst/>
              <a:latin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  10.000 x Rp 9.200 – (4.100.000 + 10.000 x 8.400)</a:t>
            </a:r>
            <a:endParaRPr kumimoji="0" lang="en-US" sz="1600" b="0" i="0" u="none" strike="noStrike" cap="none" normalizeH="0" baseline="0" dirty="0" smtClean="0">
              <a:ln>
                <a:noFill/>
              </a:ln>
              <a:solidFill>
                <a:schemeClr val="tx1"/>
              </a:solidFill>
              <a:effectLst/>
              <a:latin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   92.000.000 – 88.100.000 = Rp </a:t>
            </a:r>
            <a:r>
              <a:rPr kumimoji="0" lang="sv-SE" sz="1600" b="1"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3.900.000</a:t>
            </a:r>
            <a:endParaRPr kumimoji="0" lang="en-US" sz="1600" b="0" i="0" u="none" strike="noStrike" cap="none" normalizeH="0" baseline="0" dirty="0" smtClean="0">
              <a:ln>
                <a:noFill/>
              </a:ln>
              <a:solidFill>
                <a:schemeClr val="tx1"/>
              </a:solidFill>
              <a:effectLst/>
              <a:latin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Biaya variable baru (adanya bahan </a:t>
            </a:r>
            <a:r>
              <a:rPr kumimoji="0" lang="sv-SE" sz="1600" b="0" i="1"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additive)</a:t>
            </a: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per unit:</a:t>
            </a:r>
            <a:endParaRPr kumimoji="0" lang="en-US" sz="1600" b="0" i="0" u="none" strike="noStrike" cap="none" normalizeH="0" baseline="0" dirty="0" smtClean="0">
              <a:ln>
                <a:noFill/>
              </a:ln>
              <a:solidFill>
                <a:schemeClr val="tx1"/>
              </a:solidFill>
              <a:effectLst/>
              <a:latin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smtClean="0">
                <a:ln>
                  <a:noFill/>
                </a:ln>
                <a:solidFill>
                  <a:schemeClr val="tx1"/>
                </a:solidFill>
                <a:effectLst/>
                <a:latin typeface="Times New Roman" pitchFamily="18" charset="0"/>
                <a:ea typeface="Times New Roman" pitchFamily="18" charset="0"/>
                <a:sym typeface="Wingdings" pitchFamily="2" charset="2"/>
              </a:rPr>
              <a:t>                                                c </a:t>
            </a: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Rp 8.400 + (Rp 2000/8) =  Rp 8.650</a:t>
            </a:r>
            <a:endParaRPr kumimoji="0" lang="en-US" sz="1600" b="0" i="0" u="none" strike="noStrike" cap="none" normalizeH="0" baseline="0" dirty="0" smtClean="0">
              <a:ln>
                <a:noFill/>
              </a:ln>
              <a:solidFill>
                <a:schemeClr val="tx1"/>
              </a:solidFill>
              <a:effectLst/>
              <a:latin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Harga jual baru per unit (agar untung Rp 550 per unit):         </a:t>
            </a:r>
            <a:endParaRPr kumimoji="0" lang="en-US" sz="1600" b="0" i="0" u="none" strike="noStrike" cap="none" normalizeH="0" baseline="0" dirty="0" smtClean="0">
              <a:ln>
                <a:noFill/>
              </a:ln>
              <a:solidFill>
                <a:schemeClr val="tx1"/>
              </a:solidFill>
              <a:effectLst/>
              <a:latin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p  = Rp 8.650 + Rp 550 = Rp </a:t>
            </a:r>
            <a:r>
              <a:rPr kumimoji="0" lang="sv-SE" sz="1600" b="1"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9.200</a:t>
            </a:r>
            <a:endParaRPr kumimoji="0" lang="en-US" sz="1600" b="0" i="0" u="none" strike="noStrike" cap="none" normalizeH="0" baseline="0" dirty="0" smtClean="0">
              <a:ln>
                <a:noFill/>
              </a:ln>
              <a:solidFill>
                <a:schemeClr val="tx1"/>
              </a:solidFill>
              <a:effectLst/>
              <a:latin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TR (untuk 20.000 unit) = 20.000 x Rp 9.200 = Rp </a:t>
            </a:r>
            <a:r>
              <a:rPr kumimoji="0" lang="sv-SE" sz="1600" b="1"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184.000.000,-</a:t>
            </a:r>
            <a:r>
              <a:rPr kumimoji="0" lang="sv-SE" sz="1600"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rPr>
              <a:t>   </a:t>
            </a:r>
            <a:endParaRPr kumimoji="0" lang="en-US" sz="1600" b="0" i="0" u="none" strike="noStrike" cap="none" normalizeH="0" baseline="0" dirty="0" smtClean="0">
              <a:ln>
                <a:noFill/>
              </a:ln>
              <a:solidFill>
                <a:schemeClr val="tx1"/>
              </a:solidFill>
              <a:effectLst/>
              <a:latin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Times New Roman" pitchFamily="18" charset="0"/>
              <a:ea typeface="Times New Roman" pitchFamily="18" charset="0"/>
              <a:sym typeface="Wingdings" pitchFamily="2" charset="2"/>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7000" y="1371600"/>
            <a:ext cx="4527009" cy="954107"/>
          </a:xfrm>
          <a:prstGeom prst="rect">
            <a:avLst/>
          </a:prstGeom>
        </p:spPr>
        <p:txBody>
          <a:bodyPr wrap="none">
            <a:spAutoFit/>
          </a:bodyPr>
          <a:lstStyle/>
          <a:p>
            <a:r>
              <a:rPr lang="en-US" sz="3200" b="1" dirty="0" smtClean="0">
                <a:solidFill>
                  <a:srgbClr val="0070C0"/>
                </a:solidFill>
                <a:effectLst>
                  <a:outerShdw blurRad="38100" dist="38100" dir="2700000" algn="tl">
                    <a:srgbClr val="000000">
                      <a:alpha val="43137"/>
                    </a:srgbClr>
                  </a:outerShdw>
                </a:effectLst>
              </a:rPr>
              <a:t>8. PERENCANAAN USAHA</a:t>
            </a:r>
          </a:p>
          <a:p>
            <a:r>
              <a:rPr lang="en-US" sz="2400" b="1" dirty="0" smtClean="0">
                <a:effectLst>
                  <a:outerShdw blurRad="38100" dist="38100" dir="2700000" algn="tl">
                    <a:srgbClr val="000000">
                      <a:alpha val="43137"/>
                    </a:srgbClr>
                  </a:outerShdw>
                </a:effectLst>
              </a:rPr>
              <a:t>      </a:t>
            </a:r>
            <a:r>
              <a:rPr lang="en-US" sz="2400" b="1" i="1" dirty="0" smtClean="0"/>
              <a:t>(BUSINESS PLAN)</a:t>
            </a:r>
            <a:endParaRPr lang="en-US" sz="2400" b="1" i="1" dirty="0"/>
          </a:p>
        </p:txBody>
      </p:sp>
      <p:sp>
        <p:nvSpPr>
          <p:cNvPr id="3" name="Rectangle 2"/>
          <p:cNvSpPr/>
          <p:nvPr/>
        </p:nvSpPr>
        <p:spPr>
          <a:xfrm>
            <a:off x="1143000" y="2819400"/>
            <a:ext cx="7239000" cy="2862322"/>
          </a:xfrm>
          <a:prstGeom prst="rect">
            <a:avLst/>
          </a:prstGeom>
        </p:spPr>
        <p:txBody>
          <a:bodyPr wrap="square">
            <a:spAutoFit/>
          </a:bodyPr>
          <a:lstStyle/>
          <a:p>
            <a:pPr algn="just">
              <a:lnSpc>
                <a:spcPct val="90000"/>
              </a:lnSpc>
              <a:buFont typeface="Arial" pitchFamily="34" charset="0"/>
              <a:buChar char="•"/>
            </a:pPr>
            <a:r>
              <a:rPr lang="en-US" sz="2000" dirty="0" smtClean="0"/>
              <a:t>“SEORANG PENGUSAHA YANG TIDAK DAPAT  MEMBUAT</a:t>
            </a:r>
          </a:p>
          <a:p>
            <a:pPr algn="just">
              <a:lnSpc>
                <a:spcPct val="90000"/>
              </a:lnSpc>
            </a:pPr>
            <a:r>
              <a:rPr lang="en-US" sz="2000" dirty="0" smtClean="0"/>
              <a:t>   PERENCANAAN, SEBENARNYA DIA MERENCANAKAN KEGAGALAN”</a:t>
            </a:r>
          </a:p>
          <a:p>
            <a:pPr algn="just">
              <a:lnSpc>
                <a:spcPct val="90000"/>
              </a:lnSpc>
            </a:pPr>
            <a:r>
              <a:rPr lang="en-US" sz="2000" dirty="0" smtClean="0"/>
              <a:t>   (Bangs, 1995)</a:t>
            </a:r>
          </a:p>
          <a:p>
            <a:pPr algn="just">
              <a:lnSpc>
                <a:spcPct val="90000"/>
              </a:lnSpc>
              <a:buFont typeface="Arial" pitchFamily="34" charset="0"/>
              <a:buChar char="•"/>
            </a:pPr>
            <a:r>
              <a:rPr lang="en-US" sz="2000" dirty="0" smtClean="0"/>
              <a:t> MAKIN BESAR PERUSAHAAN AKAN MAKIN MEMBUTUHKAN</a:t>
            </a:r>
          </a:p>
          <a:p>
            <a:pPr algn="just">
              <a:lnSpc>
                <a:spcPct val="90000"/>
              </a:lnSpc>
            </a:pPr>
            <a:r>
              <a:rPr lang="en-US" sz="2000" dirty="0" smtClean="0"/>
              <a:t>   PERENCANAAN </a:t>
            </a:r>
            <a:r>
              <a:rPr lang="en-US" sz="2000" dirty="0" smtClean="0">
                <a:sym typeface="Wingdings" pitchFamily="2" charset="2"/>
              </a:rPr>
              <a:t> RENCANA BISNIS </a:t>
            </a:r>
            <a:r>
              <a:rPr lang="en-US" sz="2000" i="1" dirty="0" smtClean="0">
                <a:sym typeface="Wingdings" pitchFamily="2" charset="2"/>
              </a:rPr>
              <a:t>(BUSINESS PLAN)</a:t>
            </a:r>
            <a:endParaRPr lang="en-US" sz="2000" dirty="0" smtClean="0"/>
          </a:p>
          <a:p>
            <a:pPr algn="just">
              <a:lnSpc>
                <a:spcPct val="90000"/>
              </a:lnSpc>
              <a:buFont typeface="Arial" pitchFamily="34" charset="0"/>
              <a:buChar char="•"/>
            </a:pPr>
            <a:r>
              <a:rPr lang="en-US" sz="2000" dirty="0" smtClean="0"/>
              <a:t> RENCANA BISNIS ADALAH DOKUMEN YANG MENYATAKAN DAYA</a:t>
            </a:r>
          </a:p>
          <a:p>
            <a:pPr algn="just">
              <a:lnSpc>
                <a:spcPct val="90000"/>
              </a:lnSpc>
            </a:pPr>
            <a:r>
              <a:rPr lang="en-US" sz="2000" dirty="0" smtClean="0"/>
              <a:t>   TARIK DAN HARAPAN SEBUAH BISNIS</a:t>
            </a:r>
          </a:p>
          <a:p>
            <a:pPr algn="just">
              <a:lnSpc>
                <a:spcPct val="90000"/>
              </a:lnSpc>
              <a:buFont typeface="Arial" pitchFamily="34" charset="0"/>
              <a:buChar char="•"/>
            </a:pPr>
            <a:r>
              <a:rPr lang="en-US" sz="2000" dirty="0" smtClean="0"/>
              <a:t> </a:t>
            </a:r>
            <a:r>
              <a:rPr lang="en-US" sz="2000" i="1" dirty="0" smtClean="0"/>
              <a:t>BUSINESS PLAN </a:t>
            </a:r>
            <a:r>
              <a:rPr lang="en-US" sz="2000" dirty="0" smtClean="0"/>
              <a:t>PADA HAKEKATNYA MERUPAKAN PERANGKAT</a:t>
            </a:r>
          </a:p>
          <a:p>
            <a:pPr algn="just">
              <a:lnSpc>
                <a:spcPct val="90000"/>
              </a:lnSpc>
            </a:pPr>
            <a:r>
              <a:rPr lang="en-US" sz="2000" dirty="0" smtClean="0"/>
              <a:t>  TEPAT UNTUK MENGENDALIKAN PERUSAHAAN DAN MENJAMIN</a:t>
            </a:r>
          </a:p>
          <a:p>
            <a:pPr algn="just">
              <a:lnSpc>
                <a:spcPct val="90000"/>
              </a:lnSpc>
            </a:pPr>
            <a:r>
              <a:rPr lang="en-US" sz="2000" dirty="0" smtClean="0"/>
              <a:t>  AGAR ARAH PERUSAHAAN TIDAK MENYIMPANG.</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1905000"/>
            <a:ext cx="6553200" cy="840230"/>
          </a:xfrm>
          <a:prstGeom prst="rect">
            <a:avLst/>
          </a:prstGeom>
        </p:spPr>
        <p:txBody>
          <a:bodyPr wrap="square">
            <a:spAutoFit/>
          </a:bodyPr>
          <a:lstStyle/>
          <a:p>
            <a:pPr>
              <a:lnSpc>
                <a:spcPct val="90000"/>
              </a:lnSpc>
            </a:pPr>
            <a:r>
              <a:rPr lang="en-US" i="1" dirty="0" smtClean="0"/>
              <a:t>BUSINES PLAN, </a:t>
            </a:r>
            <a:r>
              <a:rPr lang="en-US" dirty="0" smtClean="0"/>
              <a:t>SUATU DOKUMEN YANG MENYATAKAN KEYAKINAN ATAU KEMAMPUAN SEBUAH BISNIS UNTUK MENJUAL BARANG ATAU JASA DENGAN MENGHASILKAN KEUNTUNGAN YANG MENARIK.</a:t>
            </a:r>
          </a:p>
        </p:txBody>
      </p:sp>
      <p:sp>
        <p:nvSpPr>
          <p:cNvPr id="3" name="Rectangle 2"/>
          <p:cNvSpPr/>
          <p:nvPr/>
        </p:nvSpPr>
        <p:spPr>
          <a:xfrm>
            <a:off x="1524000" y="2971800"/>
            <a:ext cx="6400800" cy="1477328"/>
          </a:xfrm>
          <a:prstGeom prst="rect">
            <a:avLst/>
          </a:prstGeom>
        </p:spPr>
        <p:txBody>
          <a:bodyPr wrap="square">
            <a:spAutoFit/>
          </a:bodyPr>
          <a:lstStyle/>
          <a:p>
            <a:pPr algn="ctr"/>
            <a:r>
              <a:rPr lang="en-US" b="1" dirty="0" smtClean="0"/>
              <a:t>MENGAPA PERLU DISUSUN BISNIS PLAN?</a:t>
            </a:r>
          </a:p>
          <a:p>
            <a:pPr algn="ctr"/>
            <a:r>
              <a:rPr lang="en-US" i="1" dirty="0" smtClean="0"/>
              <a:t>TO SELL YOUR SELF ON THE BUSSINES</a:t>
            </a:r>
          </a:p>
          <a:p>
            <a:pPr algn="ctr"/>
            <a:r>
              <a:rPr lang="en-US" i="1" dirty="0" smtClean="0"/>
              <a:t>TO OBTAIN BANK FINANCING</a:t>
            </a:r>
          </a:p>
          <a:p>
            <a:pPr algn="ctr"/>
            <a:r>
              <a:rPr lang="en-US" i="1" dirty="0" smtClean="0"/>
              <a:t>TO OBTAIN INVESMENT FUNDS</a:t>
            </a:r>
          </a:p>
          <a:p>
            <a:pPr algn="ctr"/>
            <a:r>
              <a:rPr lang="en-US" i="1" dirty="0" smtClean="0"/>
              <a:t>TO OBTAIN LARGE CONTRACT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81200" y="914400"/>
            <a:ext cx="5334000" cy="7620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latin typeface="Arial Rounded MT Bold" pitchFamily="34" charset="0"/>
              </a:rPr>
              <a:t>KEWAJIBAN BERUSAHA</a:t>
            </a:r>
          </a:p>
          <a:p>
            <a:pPr algn="ctr"/>
            <a:r>
              <a:rPr lang="en-US" sz="2400" b="1" dirty="0" smtClean="0">
                <a:latin typeface="Arial Rounded MT Bold" pitchFamily="34" charset="0"/>
              </a:rPr>
              <a:t>DALA M ISLAM</a:t>
            </a:r>
            <a:endParaRPr lang="en-US" sz="2400" b="1" dirty="0">
              <a:latin typeface="Arial Rounded MT Bold" pitchFamily="34" charset="0"/>
            </a:endParaRPr>
          </a:p>
        </p:txBody>
      </p:sp>
      <p:sp>
        <p:nvSpPr>
          <p:cNvPr id="4" name="TextBox 3"/>
          <p:cNvSpPr txBox="1"/>
          <p:nvPr/>
        </p:nvSpPr>
        <p:spPr>
          <a:xfrm>
            <a:off x="1295400" y="2057400"/>
            <a:ext cx="6858000" cy="4093428"/>
          </a:xfrm>
          <a:prstGeom prst="rect">
            <a:avLst/>
          </a:prstGeom>
          <a:noFill/>
        </p:spPr>
        <p:txBody>
          <a:bodyPr wrap="square" rtlCol="0">
            <a:spAutoFit/>
          </a:bodyPr>
          <a:lstStyle/>
          <a:p>
            <a:pPr marL="457200" indent="-457200">
              <a:buAutoNum type="arabicParenBoth"/>
            </a:pPr>
            <a:r>
              <a:rPr lang="en-US" sz="2000" b="1" i="1" dirty="0" smtClean="0"/>
              <a:t>“</a:t>
            </a:r>
            <a:r>
              <a:rPr lang="en-US" sz="2000" b="1" i="1" dirty="0" err="1" smtClean="0"/>
              <a:t>Apabila</a:t>
            </a:r>
            <a:r>
              <a:rPr lang="en-US" sz="2000" b="1" i="1" dirty="0" smtClean="0"/>
              <a:t> </a:t>
            </a:r>
            <a:r>
              <a:rPr lang="en-US" sz="2000" b="1" i="1" dirty="0" err="1" smtClean="0"/>
              <a:t>selesai</a:t>
            </a:r>
            <a:r>
              <a:rPr lang="en-US" sz="2000" b="1" i="1" dirty="0" smtClean="0"/>
              <a:t> </a:t>
            </a:r>
            <a:r>
              <a:rPr lang="en-US" sz="2000" b="1" i="1" dirty="0" err="1" smtClean="0"/>
              <a:t>shalat</a:t>
            </a:r>
            <a:r>
              <a:rPr lang="en-US" sz="2000" b="1" i="1" dirty="0" smtClean="0"/>
              <a:t>, </a:t>
            </a:r>
            <a:r>
              <a:rPr lang="en-US" sz="2000" b="1" i="1" dirty="0" err="1" smtClean="0"/>
              <a:t>maka</a:t>
            </a:r>
            <a:r>
              <a:rPr lang="en-US" sz="2000" b="1" i="1" dirty="0" smtClean="0"/>
              <a:t> </a:t>
            </a:r>
            <a:r>
              <a:rPr lang="en-US" sz="2000" b="1" i="1" dirty="0" err="1" smtClean="0"/>
              <a:t>bertebaranlah</a:t>
            </a:r>
            <a:r>
              <a:rPr lang="en-US" sz="2000" b="1" i="1" dirty="0" smtClean="0"/>
              <a:t> </a:t>
            </a:r>
            <a:r>
              <a:rPr lang="en-US" sz="2000" b="1" i="1" dirty="0" err="1" smtClean="0"/>
              <a:t>kamu</a:t>
            </a:r>
            <a:r>
              <a:rPr lang="en-US" sz="2000" b="1" i="1" dirty="0" smtClean="0"/>
              <a:t> </a:t>
            </a:r>
            <a:r>
              <a:rPr lang="en-US" sz="2000" b="1" i="1" dirty="0" err="1" smtClean="0"/>
              <a:t>di</a:t>
            </a:r>
            <a:r>
              <a:rPr lang="en-US" sz="2000" b="1" i="1" dirty="0" smtClean="0"/>
              <a:t> </a:t>
            </a:r>
            <a:r>
              <a:rPr lang="en-US" sz="2000" b="1" i="1" dirty="0" err="1" smtClean="0"/>
              <a:t>muka</a:t>
            </a:r>
            <a:endParaRPr lang="en-US" sz="2000" b="1" i="1" dirty="0" smtClean="0"/>
          </a:p>
          <a:p>
            <a:pPr marL="457200" indent="-457200"/>
            <a:r>
              <a:rPr lang="en-US" sz="2000" b="1" i="1" dirty="0" smtClean="0"/>
              <a:t>         </a:t>
            </a:r>
            <a:r>
              <a:rPr lang="en-US" sz="2000" b="1" i="1" dirty="0" err="1" smtClean="0"/>
              <a:t>bumi</a:t>
            </a:r>
            <a:r>
              <a:rPr lang="en-US" sz="2000" b="1" i="1" dirty="0" smtClean="0"/>
              <a:t> </a:t>
            </a:r>
            <a:r>
              <a:rPr lang="en-US" sz="2000" b="1" i="1" dirty="0" err="1" smtClean="0"/>
              <a:t>mencari</a:t>
            </a:r>
            <a:r>
              <a:rPr lang="en-US" sz="2000" b="1" i="1" dirty="0" smtClean="0"/>
              <a:t> </a:t>
            </a:r>
            <a:r>
              <a:rPr lang="en-US" sz="2000" b="1" i="1" dirty="0" err="1" smtClean="0"/>
              <a:t>karunia</a:t>
            </a:r>
            <a:r>
              <a:rPr lang="en-US" sz="2000" b="1" i="1" dirty="0" smtClean="0"/>
              <a:t>  Allah”. </a:t>
            </a:r>
            <a:r>
              <a:rPr lang="en-US" sz="2000" b="1" dirty="0" smtClean="0"/>
              <a:t>(Q.S. Al-</a:t>
            </a:r>
            <a:r>
              <a:rPr lang="en-US" sz="2000" b="1" dirty="0" err="1" smtClean="0"/>
              <a:t>Jumu’ah</a:t>
            </a:r>
            <a:r>
              <a:rPr lang="en-US" sz="2000" b="1" dirty="0" smtClean="0"/>
              <a:t>: 10)</a:t>
            </a:r>
          </a:p>
          <a:p>
            <a:pPr marL="457200" indent="-457200"/>
            <a:endParaRPr lang="en-US" sz="2000" b="1" dirty="0" smtClean="0"/>
          </a:p>
          <a:p>
            <a:pPr marL="457200" indent="-457200">
              <a:buAutoNum type="arabicParenBoth" startAt="2"/>
            </a:pPr>
            <a:r>
              <a:rPr lang="en-US" sz="2000" b="1" i="1" dirty="0" smtClean="0"/>
              <a:t>“…. </a:t>
            </a:r>
            <a:r>
              <a:rPr lang="en-US" sz="2000" b="1" i="1" dirty="0" err="1" smtClean="0"/>
              <a:t>Sesungguhnya</a:t>
            </a:r>
            <a:r>
              <a:rPr lang="en-US" sz="2000" b="1" i="1" dirty="0" smtClean="0"/>
              <a:t> Allah </a:t>
            </a:r>
            <a:r>
              <a:rPr lang="en-US" sz="2000" b="1" i="1" dirty="0" err="1" smtClean="0"/>
              <a:t>tidak</a:t>
            </a:r>
            <a:r>
              <a:rPr lang="en-US" sz="2000" b="1" i="1" dirty="0" smtClean="0"/>
              <a:t> </a:t>
            </a:r>
            <a:r>
              <a:rPr lang="en-US" sz="2000" b="1" i="1" dirty="0" err="1" smtClean="0"/>
              <a:t>akan</a:t>
            </a:r>
            <a:r>
              <a:rPr lang="en-US" sz="2000" b="1" i="1" dirty="0" smtClean="0"/>
              <a:t> </a:t>
            </a:r>
            <a:r>
              <a:rPr lang="en-US" sz="2000" b="1" i="1" dirty="0" err="1" smtClean="0"/>
              <a:t>merubah</a:t>
            </a:r>
            <a:r>
              <a:rPr lang="en-US" sz="2000" b="1" i="1" dirty="0" smtClean="0"/>
              <a:t> </a:t>
            </a:r>
            <a:r>
              <a:rPr lang="en-US" sz="2000" b="1" i="1" dirty="0" err="1" smtClean="0"/>
              <a:t>keadaan</a:t>
            </a:r>
            <a:r>
              <a:rPr lang="en-US" sz="2000" b="1" i="1" dirty="0" smtClean="0"/>
              <a:t> </a:t>
            </a:r>
            <a:r>
              <a:rPr lang="en-US" sz="2000" b="1" i="1" dirty="0" err="1" smtClean="0"/>
              <a:t>suatu</a:t>
            </a:r>
            <a:r>
              <a:rPr lang="en-US" sz="2000" b="1" i="1" dirty="0" smtClean="0"/>
              <a:t> </a:t>
            </a:r>
            <a:r>
              <a:rPr lang="en-US" sz="2000" b="1" i="1" dirty="0" err="1" smtClean="0"/>
              <a:t>kaum</a:t>
            </a:r>
            <a:r>
              <a:rPr lang="en-US" sz="2000" b="1" i="1" dirty="0" smtClean="0"/>
              <a:t> </a:t>
            </a:r>
            <a:r>
              <a:rPr lang="en-US" sz="2000" b="1" i="1" dirty="0" err="1" smtClean="0"/>
              <a:t>sehingga</a:t>
            </a:r>
            <a:r>
              <a:rPr lang="en-US" sz="2000" b="1" i="1" dirty="0" smtClean="0"/>
              <a:t> </a:t>
            </a:r>
            <a:r>
              <a:rPr lang="en-US" sz="2000" b="1" i="1" dirty="0" err="1" smtClean="0"/>
              <a:t>mereka</a:t>
            </a:r>
            <a:r>
              <a:rPr lang="en-US" sz="2000" b="1" i="1" dirty="0" smtClean="0"/>
              <a:t> </a:t>
            </a:r>
            <a:r>
              <a:rPr lang="en-US" sz="2000" b="1" i="1" dirty="0" err="1" smtClean="0"/>
              <a:t>merubah</a:t>
            </a:r>
            <a:r>
              <a:rPr lang="en-US" sz="2000" b="1" i="1" dirty="0" smtClean="0"/>
              <a:t> </a:t>
            </a:r>
            <a:r>
              <a:rPr lang="en-US" sz="2000" b="1" i="1" dirty="0" err="1" smtClean="0"/>
              <a:t>keadaan</a:t>
            </a:r>
            <a:r>
              <a:rPr lang="en-US" sz="2000" b="1" i="1" dirty="0" smtClean="0"/>
              <a:t> </a:t>
            </a:r>
            <a:r>
              <a:rPr lang="en-US" sz="2000" b="1" i="1" dirty="0" err="1" smtClean="0"/>
              <a:t>diri</a:t>
            </a:r>
            <a:r>
              <a:rPr lang="en-US" sz="2000" b="1" i="1" dirty="0" smtClean="0"/>
              <a:t> </a:t>
            </a:r>
            <a:r>
              <a:rPr lang="en-US" sz="2000" b="1" i="1" dirty="0" err="1" smtClean="0"/>
              <a:t>mereka</a:t>
            </a:r>
            <a:r>
              <a:rPr lang="en-US" sz="2000" b="1" i="1" dirty="0" smtClean="0"/>
              <a:t> </a:t>
            </a:r>
            <a:r>
              <a:rPr lang="en-US" sz="2000" b="1" i="1" dirty="0" err="1" smtClean="0"/>
              <a:t>sendiri</a:t>
            </a:r>
            <a:r>
              <a:rPr lang="en-US" sz="2000" b="1" i="1" dirty="0" smtClean="0"/>
              <a:t> …”. </a:t>
            </a:r>
            <a:r>
              <a:rPr lang="en-US" sz="2000" b="1" dirty="0" smtClean="0"/>
              <a:t>(Q.S. </a:t>
            </a:r>
            <a:r>
              <a:rPr lang="en-US" sz="2000" b="1" dirty="0" err="1" smtClean="0"/>
              <a:t>Ar-Ra’du</a:t>
            </a:r>
            <a:r>
              <a:rPr lang="en-US" sz="2000" b="1" dirty="0" smtClean="0"/>
              <a:t>: 11)</a:t>
            </a:r>
          </a:p>
          <a:p>
            <a:pPr marL="457200" indent="-457200">
              <a:buAutoNum type="arabicParenBoth" startAt="2"/>
            </a:pPr>
            <a:endParaRPr lang="en-US" sz="2000" b="1" dirty="0" smtClean="0"/>
          </a:p>
          <a:p>
            <a:pPr marL="457200" indent="-457200">
              <a:buAutoNum type="arabicParenBoth" startAt="2"/>
            </a:pPr>
            <a:r>
              <a:rPr lang="en-US" sz="2000" b="1" i="1" dirty="0" smtClean="0"/>
              <a:t>“</a:t>
            </a:r>
            <a:r>
              <a:rPr lang="en-US" sz="2000" b="1" i="1" dirty="0" err="1" smtClean="0"/>
              <a:t>Carilah</a:t>
            </a:r>
            <a:r>
              <a:rPr lang="en-US" sz="2000" b="1" i="1" dirty="0" smtClean="0"/>
              <a:t> yang </a:t>
            </a:r>
            <a:r>
              <a:rPr lang="en-US" sz="2000" b="1" i="1" dirty="0" err="1" smtClean="0"/>
              <a:t>telah</a:t>
            </a:r>
            <a:r>
              <a:rPr lang="en-US" sz="2000" b="1" i="1" dirty="0" smtClean="0"/>
              <a:t> </a:t>
            </a:r>
            <a:r>
              <a:rPr lang="en-US" sz="2000" b="1" i="1" dirty="0" err="1" smtClean="0"/>
              <a:t>dianugerahkan</a:t>
            </a:r>
            <a:r>
              <a:rPr lang="en-US" sz="2000" b="1" i="1" dirty="0" smtClean="0"/>
              <a:t> Allah </a:t>
            </a:r>
            <a:r>
              <a:rPr lang="en-US" sz="2000" b="1" i="1" dirty="0" err="1" smtClean="0"/>
              <a:t>kepadamu</a:t>
            </a:r>
            <a:r>
              <a:rPr lang="en-US" sz="2000" b="1" i="1" dirty="0" smtClean="0"/>
              <a:t> </a:t>
            </a:r>
            <a:r>
              <a:rPr lang="en-US" sz="2000" b="1" i="1" dirty="0" err="1" smtClean="0"/>
              <a:t>kebahagiaan</a:t>
            </a:r>
            <a:r>
              <a:rPr lang="en-US" sz="2000" b="1" i="1" dirty="0" smtClean="0"/>
              <a:t> </a:t>
            </a:r>
            <a:r>
              <a:rPr lang="en-US" sz="2000" b="1" i="1" dirty="0" err="1" smtClean="0"/>
              <a:t>di</a:t>
            </a:r>
            <a:r>
              <a:rPr lang="en-US" sz="2000" b="1" i="1" dirty="0" smtClean="0"/>
              <a:t> </a:t>
            </a:r>
            <a:r>
              <a:rPr lang="en-US" sz="2000" b="1" i="1" dirty="0" err="1" smtClean="0"/>
              <a:t>akhirat</a:t>
            </a:r>
            <a:r>
              <a:rPr lang="en-US" sz="2000" b="1" i="1" dirty="0" smtClean="0"/>
              <a:t>, </a:t>
            </a:r>
            <a:r>
              <a:rPr lang="en-US" sz="2000" b="1" i="1" dirty="0" err="1" smtClean="0"/>
              <a:t>dan</a:t>
            </a:r>
            <a:r>
              <a:rPr lang="en-US" sz="2000" b="1" i="1" dirty="0" smtClean="0"/>
              <a:t> </a:t>
            </a:r>
            <a:r>
              <a:rPr lang="en-US" sz="2000" b="1" i="1" dirty="0" err="1" smtClean="0"/>
              <a:t>janganlah</a:t>
            </a:r>
            <a:r>
              <a:rPr lang="en-US" sz="2000" b="1" i="1" dirty="0" smtClean="0"/>
              <a:t> </a:t>
            </a:r>
            <a:r>
              <a:rPr lang="en-US" sz="2000" b="1" i="1" dirty="0" err="1" smtClean="0"/>
              <a:t>kamu</a:t>
            </a:r>
            <a:r>
              <a:rPr lang="en-US" sz="2000" b="1" i="1" dirty="0" smtClean="0"/>
              <a:t> </a:t>
            </a:r>
            <a:r>
              <a:rPr lang="en-US" sz="2000" b="1" i="1" dirty="0" err="1" smtClean="0"/>
              <a:t>lupakan</a:t>
            </a:r>
            <a:endParaRPr lang="en-US" sz="2000" b="1" i="1" dirty="0" smtClean="0"/>
          </a:p>
          <a:p>
            <a:pPr marL="457200" indent="-457200"/>
            <a:r>
              <a:rPr lang="en-US" sz="2000" b="1" i="1" dirty="0" smtClean="0"/>
              <a:t>         </a:t>
            </a:r>
            <a:r>
              <a:rPr lang="en-US" sz="2000" b="1" i="1" dirty="0" err="1" smtClean="0"/>
              <a:t>nasibmu</a:t>
            </a:r>
            <a:r>
              <a:rPr lang="en-US" sz="2000" b="1" i="1" dirty="0" smtClean="0"/>
              <a:t> </a:t>
            </a:r>
            <a:r>
              <a:rPr lang="en-US" sz="2000" b="1" i="1" dirty="0" err="1" smtClean="0"/>
              <a:t>di</a:t>
            </a:r>
            <a:r>
              <a:rPr lang="en-US" sz="2000" b="1" i="1" dirty="0" smtClean="0"/>
              <a:t> </a:t>
            </a:r>
            <a:r>
              <a:rPr lang="en-US" sz="2000" b="1" i="1" dirty="0" err="1" smtClean="0"/>
              <a:t>dunia</a:t>
            </a:r>
            <a:r>
              <a:rPr lang="en-US" sz="2000" b="1" i="1" dirty="0" smtClean="0"/>
              <a:t>”. </a:t>
            </a:r>
            <a:r>
              <a:rPr lang="en-US" sz="2000" b="1" dirty="0" smtClean="0"/>
              <a:t>(Q.S. Al-</a:t>
            </a:r>
            <a:r>
              <a:rPr lang="en-US" sz="2000" b="1" dirty="0" err="1" smtClean="0"/>
              <a:t>Qashash</a:t>
            </a:r>
            <a:r>
              <a:rPr lang="en-US" sz="2000" b="1" dirty="0" smtClean="0"/>
              <a:t>: 77)</a:t>
            </a:r>
            <a:endParaRPr lang="en-US" sz="2000" b="1" i="1" dirty="0" smtClean="0"/>
          </a:p>
          <a:p>
            <a:pPr marL="457200" indent="-457200">
              <a:buAutoNum type="arabicParenBoth" startAt="2"/>
            </a:pPr>
            <a:endParaRPr lang="en-US" sz="2000" b="1" i="1" dirty="0" smtClean="0"/>
          </a:p>
          <a:p>
            <a:pPr marL="457200" indent="-457200"/>
            <a:r>
              <a:rPr lang="en-US" sz="2000" b="1" i="1" dirty="0" smtClean="0"/>
              <a:t>(4)  “</a:t>
            </a:r>
            <a:r>
              <a:rPr lang="en-US" sz="2000" b="1" i="1" dirty="0" err="1" smtClean="0"/>
              <a:t>Sesungguhnya</a:t>
            </a:r>
            <a:r>
              <a:rPr lang="en-US" sz="2000" b="1" i="1" dirty="0" smtClean="0"/>
              <a:t> Allah </a:t>
            </a:r>
            <a:r>
              <a:rPr lang="en-US" sz="2000" b="1" i="1" dirty="0" err="1" smtClean="0"/>
              <a:t>mewajibkan</a:t>
            </a:r>
            <a:r>
              <a:rPr lang="en-US" sz="2000" b="1" i="1" dirty="0" smtClean="0"/>
              <a:t> </a:t>
            </a:r>
            <a:r>
              <a:rPr lang="en-US" sz="2000" b="1" i="1" dirty="0" err="1" smtClean="0"/>
              <a:t>berusaha</a:t>
            </a:r>
            <a:r>
              <a:rPr lang="en-US" sz="2000" b="1" i="1" dirty="0" smtClean="0"/>
              <a:t>, </a:t>
            </a:r>
            <a:r>
              <a:rPr lang="en-US" sz="2000" b="1" i="1" dirty="0" err="1" smtClean="0"/>
              <a:t>maka</a:t>
            </a:r>
            <a:r>
              <a:rPr lang="en-US" sz="2000" b="1" i="1" dirty="0" smtClean="0"/>
              <a:t> </a:t>
            </a:r>
            <a:r>
              <a:rPr lang="en-US" sz="2000" b="1" i="1" dirty="0" err="1" smtClean="0"/>
              <a:t>karena</a:t>
            </a:r>
            <a:r>
              <a:rPr lang="en-US" sz="2000" b="1" i="1" dirty="0" smtClean="0"/>
              <a:t> </a:t>
            </a:r>
            <a:r>
              <a:rPr lang="en-US" sz="2000" b="1" i="1" dirty="0" err="1" smtClean="0"/>
              <a:t>itu</a:t>
            </a:r>
            <a:r>
              <a:rPr lang="en-US" sz="2000" b="1" i="1" dirty="0" smtClean="0"/>
              <a:t> </a:t>
            </a:r>
            <a:r>
              <a:rPr lang="en-US" sz="2000" b="1" i="1" dirty="0" err="1" smtClean="0"/>
              <a:t>hendaklah</a:t>
            </a:r>
            <a:r>
              <a:rPr lang="en-US" sz="2000" b="1" i="1" dirty="0" smtClean="0"/>
              <a:t> </a:t>
            </a:r>
            <a:r>
              <a:rPr lang="en-US" sz="2000" b="1" i="1" dirty="0" err="1" smtClean="0"/>
              <a:t>kamu</a:t>
            </a:r>
            <a:r>
              <a:rPr lang="en-US" sz="2000" b="1" i="1" dirty="0" smtClean="0"/>
              <a:t> </a:t>
            </a:r>
            <a:r>
              <a:rPr lang="en-US" sz="2000" b="1" i="1" dirty="0" err="1" smtClean="0"/>
              <a:t>berusaha</a:t>
            </a:r>
            <a:r>
              <a:rPr lang="en-US" sz="2000" b="1" i="1" dirty="0" smtClean="0"/>
              <a:t>”. </a:t>
            </a:r>
            <a:r>
              <a:rPr lang="en-US" sz="2000" b="1" dirty="0" smtClean="0"/>
              <a:t>(H.R. </a:t>
            </a:r>
            <a:r>
              <a:rPr lang="en-US" sz="2000" b="1" dirty="0" err="1" smtClean="0"/>
              <a:t>Thabrani</a:t>
            </a:r>
            <a:r>
              <a:rPr lang="en-US" sz="2000" b="1" dirty="0" smtClean="0"/>
              <a:t>)</a:t>
            </a:r>
            <a:r>
              <a:rPr lang="en-US" sz="2000" b="1" i="1" dirty="0" smtClean="0"/>
              <a:t>  </a:t>
            </a:r>
            <a:endParaRPr lang="en-US" sz="2000" b="1" i="1"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81200" y="1447800"/>
            <a:ext cx="5486400" cy="3139321"/>
          </a:xfrm>
          <a:prstGeom prst="rect">
            <a:avLst/>
          </a:prstGeom>
        </p:spPr>
        <p:txBody>
          <a:bodyPr wrap="square">
            <a:spAutoFit/>
          </a:bodyPr>
          <a:lstStyle/>
          <a:p>
            <a:pPr marL="274320" indent="-274320">
              <a:buClr>
                <a:schemeClr val="accent3"/>
              </a:buClr>
              <a:defRPr/>
            </a:pPr>
            <a:r>
              <a:rPr lang="en-US" b="1" dirty="0" smtClean="0"/>
              <a:t>                      ISI FORMAL </a:t>
            </a:r>
            <a:r>
              <a:rPr lang="en-US" b="1" i="1" dirty="0" smtClean="0"/>
              <a:t> BUSINESS PLAN</a:t>
            </a:r>
          </a:p>
          <a:p>
            <a:pPr marL="274320" indent="-274320">
              <a:buClr>
                <a:schemeClr val="accent3"/>
              </a:buClr>
              <a:defRPr/>
            </a:pPr>
            <a:r>
              <a:rPr lang="en-US" b="1" i="1" dirty="0" smtClean="0"/>
              <a:t> </a:t>
            </a:r>
            <a:endParaRPr lang="en-US" b="1" dirty="0" smtClean="0"/>
          </a:p>
          <a:p>
            <a:pPr marL="274320" indent="-274320">
              <a:buClr>
                <a:schemeClr val="accent3"/>
              </a:buClr>
              <a:buFont typeface="Wingdings 2"/>
              <a:buChar char=""/>
              <a:defRPr/>
            </a:pPr>
            <a:r>
              <a:rPr lang="en-US" dirty="0" smtClean="0"/>
              <a:t>HALAMAN DEPAN</a:t>
            </a:r>
          </a:p>
          <a:p>
            <a:pPr marL="274320" indent="-274320">
              <a:buClr>
                <a:schemeClr val="accent3"/>
              </a:buClr>
              <a:buFont typeface="Wingdings 2"/>
              <a:buChar char=""/>
              <a:defRPr/>
            </a:pPr>
            <a:r>
              <a:rPr lang="en-US" dirty="0" smtClean="0"/>
              <a:t>DAFTAR ISI</a:t>
            </a:r>
          </a:p>
          <a:p>
            <a:pPr marL="274320" indent="-274320">
              <a:buClr>
                <a:schemeClr val="accent3"/>
              </a:buClr>
              <a:buFont typeface="Wingdings 2"/>
              <a:buChar char=""/>
              <a:defRPr/>
            </a:pPr>
            <a:r>
              <a:rPr lang="en-US" dirty="0" smtClean="0"/>
              <a:t>RANGKUMAN EKSEKUTIF</a:t>
            </a:r>
          </a:p>
          <a:p>
            <a:pPr marL="274320" indent="-274320">
              <a:buClr>
                <a:schemeClr val="accent3"/>
              </a:buClr>
              <a:buFont typeface="Wingdings 2"/>
              <a:buChar char=""/>
              <a:defRPr/>
            </a:pPr>
            <a:r>
              <a:rPr lang="en-US" dirty="0" smtClean="0"/>
              <a:t>PENJELASAN TENTANG PERUSAHAAN</a:t>
            </a:r>
          </a:p>
          <a:p>
            <a:pPr marL="274320" indent="-274320">
              <a:buClr>
                <a:schemeClr val="accent3"/>
              </a:buClr>
              <a:buFont typeface="Wingdings 2"/>
              <a:buChar char=""/>
              <a:defRPr/>
            </a:pPr>
            <a:r>
              <a:rPr lang="en-US" dirty="0" smtClean="0"/>
              <a:t>PEMASARAN</a:t>
            </a:r>
          </a:p>
          <a:p>
            <a:pPr marL="274320" indent="-274320">
              <a:buClr>
                <a:schemeClr val="accent3"/>
              </a:buClr>
              <a:buFont typeface="Wingdings 2"/>
              <a:buChar char=""/>
              <a:defRPr/>
            </a:pPr>
            <a:r>
              <a:rPr lang="en-US" dirty="0" smtClean="0"/>
              <a:t>BARANG DAN JASA YANG DIHASILKAN</a:t>
            </a:r>
          </a:p>
          <a:p>
            <a:pPr marL="274320" indent="-274320">
              <a:buClr>
                <a:schemeClr val="accent3"/>
              </a:buClr>
              <a:buFont typeface="Wingdings 2"/>
              <a:buChar char=""/>
              <a:defRPr/>
            </a:pPr>
            <a:r>
              <a:rPr lang="en-US" dirty="0" smtClean="0"/>
              <a:t>USAHA MENINGKATKAN PENJUALAN</a:t>
            </a:r>
          </a:p>
          <a:p>
            <a:pPr marL="274320" indent="-274320">
              <a:buClr>
                <a:schemeClr val="accent3"/>
              </a:buClr>
              <a:buFont typeface="Wingdings 2"/>
              <a:buChar char=""/>
              <a:defRPr/>
            </a:pPr>
            <a:r>
              <a:rPr lang="en-US" dirty="0" smtClean="0"/>
              <a:t>PERMODALAN</a:t>
            </a:r>
          </a:p>
          <a:p>
            <a:pPr marL="274320" indent="-274320">
              <a:buClr>
                <a:schemeClr val="accent3"/>
              </a:buClr>
              <a:buFont typeface="Wingdings 2"/>
              <a:buChar char=""/>
              <a:defRPr/>
            </a:pPr>
            <a:r>
              <a:rPr lang="en-US" dirty="0" smtClean="0"/>
              <a:t>LAMPIRAN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ChangeArrowheads="1"/>
          </p:cNvSpPr>
          <p:nvPr/>
        </p:nvSpPr>
        <p:spPr bwMode="auto">
          <a:xfrm>
            <a:off x="457200" y="914400"/>
            <a:ext cx="8229600" cy="3000375"/>
          </a:xfrm>
          <a:prstGeom prst="rect">
            <a:avLst/>
          </a:prstGeom>
          <a:noFill/>
          <a:ln w="9525">
            <a:noFill/>
            <a:miter lim="800000"/>
            <a:headEnd/>
            <a:tailEnd/>
          </a:ln>
        </p:spPr>
        <p:txBody>
          <a:bodyPr anchor="ctr">
            <a:spAutoFit/>
          </a:bodyPr>
          <a:lstStyle/>
          <a:p>
            <a:pPr algn="ctr" eaLnBrk="0" hangingPunct="0"/>
            <a:r>
              <a:rPr lang="en-US" sz="2000" b="1">
                <a:solidFill>
                  <a:srgbClr val="C00000"/>
                </a:solidFill>
                <a:cs typeface="Times New Roman" pitchFamily="18" charset="0"/>
              </a:rPr>
              <a:t>“</a:t>
            </a:r>
            <a:r>
              <a:rPr lang="en-US" sz="2000" b="1" i="1">
                <a:solidFill>
                  <a:srgbClr val="C00000"/>
                </a:solidFill>
                <a:ea typeface="Times New Roman" pitchFamily="18" charset="0"/>
                <a:cs typeface="Arabic Transparent"/>
              </a:rPr>
              <a:t>Seandainya seseorang mencari kayu bakar dan dipikulkan di atas punggungnya, hal itu lebih baik daripada kalau ia meminta-minta </a:t>
            </a:r>
            <a:endParaRPr lang="en-US" sz="2000" b="1">
              <a:solidFill>
                <a:srgbClr val="C00000"/>
              </a:solidFill>
            </a:endParaRPr>
          </a:p>
          <a:p>
            <a:pPr algn="ctr" eaLnBrk="0" hangingPunct="0"/>
            <a:r>
              <a:rPr lang="en-US" sz="2000" b="1" i="1">
                <a:solidFill>
                  <a:srgbClr val="C00000"/>
                </a:solidFill>
                <a:cs typeface="Times New Roman" pitchFamily="18" charset="0"/>
              </a:rPr>
              <a:t> kepada seorang yang kadang-kadang diberi, kadang pula ditolak.” </a:t>
            </a:r>
            <a:endParaRPr lang="en-US" sz="2000" b="1">
              <a:solidFill>
                <a:srgbClr val="C00000"/>
              </a:solidFill>
            </a:endParaRPr>
          </a:p>
          <a:p>
            <a:pPr algn="ctr" eaLnBrk="0" hangingPunct="0"/>
            <a:r>
              <a:rPr lang="en-US" sz="2000" b="1">
                <a:solidFill>
                  <a:srgbClr val="C00000"/>
                </a:solidFill>
                <a:cs typeface="Times New Roman" pitchFamily="18" charset="0"/>
              </a:rPr>
              <a:t>(H.R. Bukhari dan Muslim)</a:t>
            </a:r>
          </a:p>
          <a:p>
            <a:pPr algn="ctr" eaLnBrk="0" hangingPunct="0"/>
            <a:endParaRPr lang="en-US" sz="900"/>
          </a:p>
          <a:p>
            <a:pPr algn="ctr" eaLnBrk="0" hangingPunct="0"/>
            <a:r>
              <a:rPr lang="en-US" sz="2000" b="1" i="1">
                <a:solidFill>
                  <a:srgbClr val="0070C0"/>
                </a:solidFill>
                <a:cs typeface="Times New Roman" pitchFamily="18" charset="0"/>
              </a:rPr>
              <a:t>“Barangsiapa yang di waktu sorenya merasakan kelelahan karena</a:t>
            </a:r>
            <a:endParaRPr lang="en-US" sz="2000" b="1">
              <a:solidFill>
                <a:srgbClr val="0070C0"/>
              </a:solidFill>
            </a:endParaRPr>
          </a:p>
          <a:p>
            <a:pPr algn="ctr" eaLnBrk="0" hangingPunct="0"/>
            <a:r>
              <a:rPr lang="en-US" sz="2000" b="1" i="1">
                <a:solidFill>
                  <a:srgbClr val="0070C0"/>
                </a:solidFill>
                <a:cs typeface="Times New Roman" pitchFamily="18" charset="0"/>
              </a:rPr>
              <a:t>bekerja, berkarya dengan tangannya sendiri, maka di</a:t>
            </a:r>
            <a:endParaRPr lang="en-US" sz="2000" b="1">
              <a:solidFill>
                <a:srgbClr val="0070C0"/>
              </a:solidFill>
            </a:endParaRPr>
          </a:p>
          <a:p>
            <a:pPr algn="ctr" eaLnBrk="0" hangingPunct="0"/>
            <a:r>
              <a:rPr lang="en-US" sz="2000" b="1" i="1">
                <a:solidFill>
                  <a:srgbClr val="0070C0"/>
                </a:solidFill>
                <a:cs typeface="Times New Roman" pitchFamily="18" charset="0"/>
              </a:rPr>
              <a:t>  waktu sore itu pulalah ia terampuni dosanya”</a:t>
            </a:r>
            <a:endParaRPr lang="en-US" sz="2000" b="1">
              <a:solidFill>
                <a:srgbClr val="0070C0"/>
              </a:solidFill>
            </a:endParaRPr>
          </a:p>
          <a:p>
            <a:pPr algn="ctr" eaLnBrk="0" hangingPunct="0"/>
            <a:r>
              <a:rPr lang="en-US" sz="2000" b="1">
                <a:solidFill>
                  <a:srgbClr val="0070C0"/>
                </a:solidFill>
                <a:cs typeface="Times New Roman" pitchFamily="18" charset="0"/>
              </a:rPr>
              <a:t>(H.R. Thabrani dan Baihaqi)</a:t>
            </a:r>
            <a:endParaRPr lang="en-US" sz="2000" b="1">
              <a:solidFill>
                <a:srgbClr val="0070C0"/>
              </a:solidFill>
            </a:endParaRPr>
          </a:p>
        </p:txBody>
      </p:sp>
      <p:sp>
        <p:nvSpPr>
          <p:cNvPr id="5123" name="Rectangle 2"/>
          <p:cNvSpPr>
            <a:spLocks noChangeArrowheads="1"/>
          </p:cNvSpPr>
          <p:nvPr/>
        </p:nvSpPr>
        <p:spPr bwMode="auto">
          <a:xfrm>
            <a:off x="685800" y="4041775"/>
            <a:ext cx="8001000" cy="2662238"/>
          </a:xfrm>
          <a:prstGeom prst="rect">
            <a:avLst/>
          </a:prstGeom>
          <a:noFill/>
          <a:ln w="9525">
            <a:noFill/>
            <a:miter lim="800000"/>
            <a:headEnd/>
            <a:tailEnd/>
          </a:ln>
        </p:spPr>
        <p:txBody>
          <a:bodyPr anchor="ctr">
            <a:spAutoFit/>
          </a:bodyPr>
          <a:lstStyle/>
          <a:p>
            <a:pPr algn="ctr" eaLnBrk="0" hangingPunct="0">
              <a:defRPr/>
            </a:pPr>
            <a:r>
              <a:rPr lang="en-US" sz="2000" i="1" dirty="0">
                <a:solidFill>
                  <a:schemeClr val="accent4">
                    <a:lumMod val="50000"/>
                  </a:schemeClr>
                </a:solidFill>
                <a:ea typeface="Times New Roman" pitchFamily="18" charset="0"/>
                <a:cs typeface="Arabic Transparent"/>
              </a:rPr>
              <a:t>“</a:t>
            </a:r>
            <a:r>
              <a:rPr lang="en-US" sz="2000" b="1" i="1" dirty="0" err="1">
                <a:solidFill>
                  <a:schemeClr val="accent4">
                    <a:lumMod val="50000"/>
                  </a:schemeClr>
                </a:solidFill>
                <a:ea typeface="Times New Roman" pitchFamily="18" charset="0"/>
                <a:cs typeface="Arabic Transparent"/>
              </a:rPr>
              <a:t>Maka</a:t>
            </a:r>
            <a:r>
              <a:rPr lang="en-US" sz="2000" b="1" i="1" dirty="0">
                <a:solidFill>
                  <a:schemeClr val="accent4">
                    <a:lumMod val="50000"/>
                  </a:schemeClr>
                </a:solidFill>
                <a:ea typeface="Times New Roman" pitchFamily="18" charset="0"/>
                <a:cs typeface="Arabic Transparent"/>
              </a:rPr>
              <a:t> </a:t>
            </a:r>
            <a:r>
              <a:rPr lang="en-US" sz="2000" b="1" i="1" dirty="0" err="1">
                <a:solidFill>
                  <a:schemeClr val="accent4">
                    <a:lumMod val="50000"/>
                  </a:schemeClr>
                </a:solidFill>
                <a:ea typeface="Times New Roman" pitchFamily="18" charset="0"/>
                <a:cs typeface="Arabic Transparent"/>
              </a:rPr>
              <a:t>apabila</a:t>
            </a:r>
            <a:r>
              <a:rPr lang="en-US" sz="2000" b="1" i="1" dirty="0">
                <a:solidFill>
                  <a:schemeClr val="accent4">
                    <a:lumMod val="50000"/>
                  </a:schemeClr>
                </a:solidFill>
                <a:ea typeface="Times New Roman" pitchFamily="18" charset="0"/>
                <a:cs typeface="Arabic Transparent"/>
              </a:rPr>
              <a:t> </a:t>
            </a:r>
            <a:r>
              <a:rPr lang="en-US" sz="2000" b="1" i="1" dirty="0" err="1">
                <a:solidFill>
                  <a:schemeClr val="accent4">
                    <a:lumMod val="50000"/>
                  </a:schemeClr>
                </a:solidFill>
                <a:ea typeface="Times New Roman" pitchFamily="18" charset="0"/>
                <a:cs typeface="Arabic Transparent"/>
              </a:rPr>
              <a:t>kamu</a:t>
            </a:r>
            <a:r>
              <a:rPr lang="en-US" sz="2000" b="1" i="1" dirty="0">
                <a:solidFill>
                  <a:schemeClr val="accent4">
                    <a:lumMod val="50000"/>
                  </a:schemeClr>
                </a:solidFill>
                <a:ea typeface="Times New Roman" pitchFamily="18" charset="0"/>
                <a:cs typeface="Arabic Transparent"/>
              </a:rPr>
              <a:t> </a:t>
            </a:r>
            <a:r>
              <a:rPr lang="en-US" sz="2000" b="1" i="1" dirty="0" err="1">
                <a:solidFill>
                  <a:schemeClr val="accent4">
                    <a:lumMod val="50000"/>
                  </a:schemeClr>
                </a:solidFill>
                <a:ea typeface="Times New Roman" pitchFamily="18" charset="0"/>
                <a:cs typeface="Arabic Transparent"/>
              </a:rPr>
              <a:t>telah</a:t>
            </a:r>
            <a:r>
              <a:rPr lang="en-US" sz="2000" b="1" i="1" dirty="0">
                <a:solidFill>
                  <a:schemeClr val="accent4">
                    <a:lumMod val="50000"/>
                  </a:schemeClr>
                </a:solidFill>
                <a:ea typeface="Times New Roman" pitchFamily="18" charset="0"/>
                <a:cs typeface="Arabic Transparent"/>
              </a:rPr>
              <a:t> </a:t>
            </a:r>
            <a:r>
              <a:rPr lang="en-US" sz="2000" b="1" i="1" dirty="0" err="1">
                <a:solidFill>
                  <a:schemeClr val="accent4">
                    <a:lumMod val="50000"/>
                  </a:schemeClr>
                </a:solidFill>
                <a:ea typeface="Times New Roman" pitchFamily="18" charset="0"/>
                <a:cs typeface="Arabic Transparent"/>
              </a:rPr>
              <a:t>selesai</a:t>
            </a:r>
            <a:r>
              <a:rPr lang="en-US" sz="2000" b="1" i="1" dirty="0">
                <a:solidFill>
                  <a:schemeClr val="accent4">
                    <a:lumMod val="50000"/>
                  </a:schemeClr>
                </a:solidFill>
                <a:ea typeface="Times New Roman" pitchFamily="18" charset="0"/>
                <a:cs typeface="Arabic Transparent"/>
              </a:rPr>
              <a:t> (</a:t>
            </a:r>
            <a:r>
              <a:rPr lang="en-US" sz="2000" b="1" i="1" dirty="0" err="1">
                <a:solidFill>
                  <a:schemeClr val="accent4">
                    <a:lumMod val="50000"/>
                  </a:schemeClr>
                </a:solidFill>
                <a:ea typeface="Times New Roman" pitchFamily="18" charset="0"/>
                <a:cs typeface="Arabic Transparent"/>
              </a:rPr>
              <a:t>dari</a:t>
            </a:r>
            <a:r>
              <a:rPr lang="en-US" sz="2000" b="1" i="1" dirty="0">
                <a:solidFill>
                  <a:schemeClr val="accent4">
                    <a:lumMod val="50000"/>
                  </a:schemeClr>
                </a:solidFill>
                <a:ea typeface="Times New Roman" pitchFamily="18" charset="0"/>
                <a:cs typeface="Arabic Transparent"/>
              </a:rPr>
              <a:t> </a:t>
            </a:r>
            <a:r>
              <a:rPr lang="en-US" sz="2000" b="1" i="1" dirty="0" err="1">
                <a:solidFill>
                  <a:schemeClr val="accent4">
                    <a:lumMod val="50000"/>
                  </a:schemeClr>
                </a:solidFill>
                <a:ea typeface="Times New Roman" pitchFamily="18" charset="0"/>
                <a:cs typeface="Arabic Transparent"/>
              </a:rPr>
              <a:t>sesuatu</a:t>
            </a:r>
            <a:r>
              <a:rPr lang="en-US" sz="2000" b="1" i="1" dirty="0">
                <a:solidFill>
                  <a:schemeClr val="accent4">
                    <a:lumMod val="50000"/>
                  </a:schemeClr>
                </a:solidFill>
                <a:ea typeface="Times New Roman" pitchFamily="18" charset="0"/>
                <a:cs typeface="Arabic Transparent"/>
              </a:rPr>
              <a:t> </a:t>
            </a:r>
            <a:r>
              <a:rPr lang="en-US" sz="2000" b="1" i="1" dirty="0" err="1">
                <a:solidFill>
                  <a:schemeClr val="accent4">
                    <a:lumMod val="50000"/>
                  </a:schemeClr>
                </a:solidFill>
                <a:ea typeface="Times New Roman" pitchFamily="18" charset="0"/>
                <a:cs typeface="Arabic Transparent"/>
              </a:rPr>
              <a:t>urusan</a:t>
            </a:r>
            <a:r>
              <a:rPr lang="en-US" sz="2000" b="1" i="1" dirty="0">
                <a:solidFill>
                  <a:schemeClr val="accent4">
                    <a:lumMod val="50000"/>
                  </a:schemeClr>
                </a:solidFill>
                <a:ea typeface="Times New Roman" pitchFamily="18" charset="0"/>
                <a:cs typeface="Arabic Transparent"/>
              </a:rPr>
              <a:t>), </a:t>
            </a:r>
            <a:r>
              <a:rPr lang="en-US" sz="2000" b="1" i="1" dirty="0" err="1">
                <a:solidFill>
                  <a:schemeClr val="accent4">
                    <a:lumMod val="50000"/>
                  </a:schemeClr>
                </a:solidFill>
                <a:ea typeface="Times New Roman" pitchFamily="18" charset="0"/>
                <a:cs typeface="Arabic Transparent"/>
              </a:rPr>
              <a:t>kerjakanlah</a:t>
            </a:r>
            <a:r>
              <a:rPr lang="en-US" sz="2000" b="1" dirty="0">
                <a:solidFill>
                  <a:schemeClr val="accent4">
                    <a:lumMod val="50000"/>
                  </a:schemeClr>
                </a:solidFill>
                <a:ea typeface="Times New Roman" pitchFamily="18" charset="0"/>
                <a:cs typeface="Arabic Transparent"/>
              </a:rPr>
              <a:t> </a:t>
            </a:r>
            <a:r>
              <a:rPr lang="en-US" sz="2000" b="1" i="1" dirty="0" err="1">
                <a:solidFill>
                  <a:schemeClr val="accent4">
                    <a:lumMod val="50000"/>
                  </a:schemeClr>
                </a:solidFill>
                <a:ea typeface="Times New Roman" pitchFamily="18" charset="0"/>
                <a:cs typeface="Arabic Transparent"/>
              </a:rPr>
              <a:t>dengan</a:t>
            </a:r>
            <a:r>
              <a:rPr lang="en-US" sz="2000" b="1" i="1" dirty="0">
                <a:solidFill>
                  <a:schemeClr val="accent4">
                    <a:lumMod val="50000"/>
                  </a:schemeClr>
                </a:solidFill>
                <a:ea typeface="Times New Roman" pitchFamily="18" charset="0"/>
                <a:cs typeface="Arabic Transparent"/>
              </a:rPr>
              <a:t> </a:t>
            </a:r>
            <a:r>
              <a:rPr lang="en-US" sz="2000" b="1" i="1" dirty="0" err="1">
                <a:solidFill>
                  <a:schemeClr val="accent4">
                    <a:lumMod val="50000"/>
                  </a:schemeClr>
                </a:solidFill>
                <a:ea typeface="Times New Roman" pitchFamily="18" charset="0"/>
                <a:cs typeface="Arabic Transparent"/>
              </a:rPr>
              <a:t>sungguh-sungguh</a:t>
            </a:r>
            <a:r>
              <a:rPr lang="en-US" sz="2000" b="1" i="1" dirty="0">
                <a:solidFill>
                  <a:schemeClr val="accent4">
                    <a:lumMod val="50000"/>
                  </a:schemeClr>
                </a:solidFill>
                <a:ea typeface="Times New Roman" pitchFamily="18" charset="0"/>
                <a:cs typeface="Arabic Transparent"/>
              </a:rPr>
              <a:t> (</a:t>
            </a:r>
            <a:r>
              <a:rPr lang="en-US" sz="2000" b="1" i="1" dirty="0" err="1">
                <a:solidFill>
                  <a:schemeClr val="accent4">
                    <a:lumMod val="50000"/>
                  </a:schemeClr>
                </a:solidFill>
                <a:ea typeface="Times New Roman" pitchFamily="18" charset="0"/>
                <a:cs typeface="Arabic Transparent"/>
              </a:rPr>
              <a:t>urusan</a:t>
            </a:r>
            <a:r>
              <a:rPr lang="en-US" sz="2000" b="1" i="1" dirty="0">
                <a:solidFill>
                  <a:schemeClr val="accent4">
                    <a:lumMod val="50000"/>
                  </a:schemeClr>
                </a:solidFill>
                <a:ea typeface="Times New Roman" pitchFamily="18" charset="0"/>
                <a:cs typeface="Arabic Transparent"/>
              </a:rPr>
              <a:t>) yang lain”.</a:t>
            </a:r>
            <a:endParaRPr lang="en-US" sz="2000" b="1" dirty="0">
              <a:solidFill>
                <a:schemeClr val="accent4">
                  <a:lumMod val="50000"/>
                </a:schemeClr>
              </a:solidFill>
            </a:endParaRPr>
          </a:p>
          <a:p>
            <a:pPr algn="ctr" eaLnBrk="0" hangingPunct="0">
              <a:defRPr/>
            </a:pPr>
            <a:r>
              <a:rPr lang="en-US" sz="2000" b="1" dirty="0">
                <a:solidFill>
                  <a:schemeClr val="accent4">
                    <a:lumMod val="50000"/>
                  </a:schemeClr>
                </a:solidFill>
                <a:cs typeface="Times New Roman" pitchFamily="18" charset="0"/>
              </a:rPr>
              <a:t>(Q.S. Al-</a:t>
            </a:r>
            <a:r>
              <a:rPr lang="en-US" sz="2000" b="1" dirty="0" err="1">
                <a:solidFill>
                  <a:schemeClr val="accent4">
                    <a:lumMod val="50000"/>
                  </a:schemeClr>
                </a:solidFill>
                <a:cs typeface="Times New Roman" pitchFamily="18" charset="0"/>
              </a:rPr>
              <a:t>Insyirah</a:t>
            </a:r>
            <a:r>
              <a:rPr lang="en-US" sz="2000" b="1" dirty="0">
                <a:solidFill>
                  <a:schemeClr val="accent4">
                    <a:lumMod val="50000"/>
                  </a:schemeClr>
                </a:solidFill>
                <a:cs typeface="Times New Roman" pitchFamily="18" charset="0"/>
              </a:rPr>
              <a:t>: 7)</a:t>
            </a:r>
          </a:p>
          <a:p>
            <a:pPr algn="ctr" eaLnBrk="0" hangingPunct="0">
              <a:defRPr/>
            </a:pPr>
            <a:endParaRPr lang="en-US" sz="900" dirty="0">
              <a:solidFill>
                <a:schemeClr val="accent4">
                  <a:lumMod val="50000"/>
                </a:schemeClr>
              </a:solidFill>
              <a:cs typeface="Times New Roman" pitchFamily="18" charset="0"/>
            </a:endParaRPr>
          </a:p>
          <a:p>
            <a:pPr algn="ctr" eaLnBrk="0" hangingPunct="0">
              <a:defRPr/>
            </a:pPr>
            <a:r>
              <a:rPr lang="en-US" sz="2000" b="1" i="1" dirty="0">
                <a:solidFill>
                  <a:srgbClr val="00B050"/>
                </a:solidFill>
                <a:cs typeface="Times New Roman" pitchFamily="18" charset="0"/>
              </a:rPr>
              <a:t>“</a:t>
            </a:r>
            <a:r>
              <a:rPr lang="en-US" sz="2000" b="1" i="1" dirty="0" err="1">
                <a:solidFill>
                  <a:srgbClr val="00B050"/>
                </a:solidFill>
                <a:cs typeface="Times New Roman" pitchFamily="18" charset="0"/>
              </a:rPr>
              <a:t>Sesungguhnya</a:t>
            </a:r>
            <a:r>
              <a:rPr lang="en-US" sz="2000" b="1" i="1" dirty="0">
                <a:solidFill>
                  <a:srgbClr val="00B050"/>
                </a:solidFill>
                <a:cs typeface="Times New Roman" pitchFamily="18" charset="0"/>
              </a:rPr>
              <a:t> Allah </a:t>
            </a:r>
            <a:r>
              <a:rPr lang="en-US" sz="2000" b="1" i="1" dirty="0" err="1">
                <a:solidFill>
                  <a:srgbClr val="00B050"/>
                </a:solidFill>
                <a:cs typeface="Times New Roman" pitchFamily="18" charset="0"/>
              </a:rPr>
              <a:t>mencintai</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hamba-Nya</a:t>
            </a:r>
            <a:r>
              <a:rPr lang="en-US" sz="2000" b="1" i="1" dirty="0">
                <a:solidFill>
                  <a:srgbClr val="00B050"/>
                </a:solidFill>
                <a:cs typeface="Times New Roman" pitchFamily="18" charset="0"/>
              </a:rPr>
              <a:t> yang </a:t>
            </a:r>
            <a:r>
              <a:rPr lang="en-US" sz="2000" b="1" i="1" dirty="0" err="1">
                <a:solidFill>
                  <a:srgbClr val="00B050"/>
                </a:solidFill>
                <a:cs typeface="Times New Roman" pitchFamily="18" charset="0"/>
              </a:rPr>
              <a:t>bekerja</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Barangsiapa</a:t>
            </a:r>
            <a:r>
              <a:rPr lang="en-US" sz="2000" b="1" i="1" dirty="0">
                <a:solidFill>
                  <a:srgbClr val="00B050"/>
                </a:solidFill>
                <a:cs typeface="Times New Roman" pitchFamily="18" charset="0"/>
              </a:rPr>
              <a:t> yang </a:t>
            </a:r>
            <a:r>
              <a:rPr lang="en-US" sz="2000" b="1" i="1" dirty="0" err="1">
                <a:solidFill>
                  <a:srgbClr val="00B050"/>
                </a:solidFill>
                <a:cs typeface="Times New Roman" pitchFamily="18" charset="0"/>
              </a:rPr>
              <a:t>bekerja</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keras</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mencari</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nafkah</a:t>
            </a:r>
            <a:r>
              <a:rPr lang="en-US" sz="2000" b="1" i="1" dirty="0">
                <a:solidFill>
                  <a:srgbClr val="00B050"/>
                </a:solidFill>
                <a:cs typeface="Times New Roman" pitchFamily="18" charset="0"/>
              </a:rPr>
              <a:t> yang </a:t>
            </a:r>
            <a:r>
              <a:rPr lang="en-US" sz="2000" b="1" i="1" dirty="0" err="1">
                <a:solidFill>
                  <a:srgbClr val="00B050"/>
                </a:solidFill>
                <a:cs typeface="Times New Roman" pitchFamily="18" charset="0"/>
              </a:rPr>
              <a:t>halal</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untuk</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kerluarganya</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maka</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sama</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seperti</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mujahid</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di</a:t>
            </a:r>
            <a:r>
              <a:rPr lang="en-US" sz="2000" b="1" i="1" dirty="0">
                <a:solidFill>
                  <a:srgbClr val="00B050"/>
                </a:solidFill>
                <a:cs typeface="Times New Roman" pitchFamily="18" charset="0"/>
              </a:rPr>
              <a:t> </a:t>
            </a:r>
            <a:r>
              <a:rPr lang="en-US" sz="2000" b="1" i="1" dirty="0" err="1">
                <a:solidFill>
                  <a:srgbClr val="00B050"/>
                </a:solidFill>
                <a:cs typeface="Times New Roman" pitchFamily="18" charset="0"/>
              </a:rPr>
              <a:t>jalan</a:t>
            </a:r>
            <a:r>
              <a:rPr lang="en-US" sz="2000" b="1" i="1" dirty="0">
                <a:solidFill>
                  <a:srgbClr val="00B050"/>
                </a:solidFill>
                <a:cs typeface="Times New Roman" pitchFamily="18" charset="0"/>
              </a:rPr>
              <a:t> Allah”.</a:t>
            </a:r>
          </a:p>
          <a:p>
            <a:pPr algn="ctr" eaLnBrk="0" hangingPunct="0">
              <a:defRPr/>
            </a:pPr>
            <a:r>
              <a:rPr lang="en-US" sz="2000" b="1" dirty="0">
                <a:solidFill>
                  <a:srgbClr val="00B050"/>
                </a:solidFill>
                <a:cs typeface="Times New Roman" pitchFamily="18" charset="0"/>
              </a:rPr>
              <a:t>(HR. Ahmad)</a:t>
            </a:r>
            <a:endParaRPr lang="en-US" sz="2000" b="1" dirty="0">
              <a:solidFill>
                <a:srgbClr val="00B050"/>
              </a:solidFill>
            </a:endParaRPr>
          </a:p>
          <a:p>
            <a:pPr eaLnBrk="0" hangingPunct="0">
              <a:defRPr/>
            </a:pPr>
            <a:endParaRPr lang="en-US" b="1" dirty="0">
              <a:solidFill>
                <a:schemeClr val="accent4">
                  <a:lumMod val="50000"/>
                </a:schemeClr>
              </a:solidFill>
            </a:endParaRPr>
          </a:p>
        </p:txBody>
      </p:sp>
      <p:sp>
        <p:nvSpPr>
          <p:cNvPr id="7172" name="TextBox 3"/>
          <p:cNvSpPr txBox="1">
            <a:spLocks noChangeArrowheads="1"/>
          </p:cNvSpPr>
          <p:nvPr/>
        </p:nvSpPr>
        <p:spPr bwMode="auto">
          <a:xfrm>
            <a:off x="2514600" y="457200"/>
            <a:ext cx="4572000" cy="461665"/>
          </a:xfrm>
          <a:prstGeom prst="rect">
            <a:avLst/>
          </a:prstGeom>
          <a:noFill/>
          <a:ln w="9525">
            <a:noFill/>
            <a:miter lim="800000"/>
            <a:headEnd/>
            <a:tailEnd/>
          </a:ln>
        </p:spPr>
        <p:txBody>
          <a:bodyPr>
            <a:spAutoFit/>
          </a:bodyPr>
          <a:lstStyle/>
          <a:p>
            <a:r>
              <a:rPr lang="en-US" sz="2400" b="1" dirty="0">
                <a:effectLst>
                  <a:outerShdw blurRad="38100" dist="38100" dir="2700000" algn="tl">
                    <a:srgbClr val="000000">
                      <a:alpha val="43137"/>
                    </a:srgbClr>
                  </a:outerShdw>
                </a:effectLst>
              </a:rPr>
              <a:t>ISLAM MENUNTUT KERJA KERAS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img.antaranews.com/new/2012/11/ori/20121105pertumbuhan-ekonomi.jpg"/>
          <p:cNvPicPr>
            <a:picLocks noChangeAspect="1" noChangeArrowheads="1"/>
          </p:cNvPicPr>
          <p:nvPr/>
        </p:nvPicPr>
        <p:blipFill>
          <a:blip r:embed="rId2"/>
          <a:srcRect/>
          <a:stretch>
            <a:fillRect/>
          </a:stretch>
        </p:blipFill>
        <p:spPr bwMode="auto">
          <a:xfrm>
            <a:off x="2438400" y="381000"/>
            <a:ext cx="4267200" cy="2844800"/>
          </a:xfrm>
          <a:prstGeom prst="rect">
            <a:avLst/>
          </a:prstGeom>
          <a:noFill/>
        </p:spPr>
      </p:pic>
      <p:pic>
        <p:nvPicPr>
          <p:cNvPr id="28676" name="Picture 4" descr="http://statik.tempo.co/data/2009/11/04/id_21012/21012_475.jpg"/>
          <p:cNvPicPr>
            <a:picLocks noChangeAspect="1" noChangeArrowheads="1"/>
          </p:cNvPicPr>
          <p:nvPr/>
        </p:nvPicPr>
        <p:blipFill>
          <a:blip r:embed="rId3"/>
          <a:srcRect/>
          <a:stretch>
            <a:fillRect/>
          </a:stretch>
        </p:blipFill>
        <p:spPr bwMode="auto">
          <a:xfrm>
            <a:off x="2438400" y="3429000"/>
            <a:ext cx="4343400" cy="2816352"/>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hasanzainuddin.files.wordpress.com/2012/07/timbang-karet.jpg"/>
          <p:cNvPicPr>
            <a:picLocks noChangeAspect="1" noChangeArrowheads="1"/>
          </p:cNvPicPr>
          <p:nvPr/>
        </p:nvPicPr>
        <p:blipFill>
          <a:blip r:embed="rId2" cstate="print"/>
          <a:srcRect/>
          <a:stretch>
            <a:fillRect/>
          </a:stretch>
        </p:blipFill>
        <p:spPr bwMode="auto">
          <a:xfrm>
            <a:off x="1295400" y="1066324"/>
            <a:ext cx="3124200" cy="2338268"/>
          </a:xfrm>
          <a:prstGeom prst="rect">
            <a:avLst/>
          </a:prstGeom>
          <a:noFill/>
        </p:spPr>
      </p:pic>
      <p:pic>
        <p:nvPicPr>
          <p:cNvPr id="29700" name="Picture 4" descr="http://www.rekayasa.com/news/images/71_gula01.jpg"/>
          <p:cNvPicPr>
            <a:picLocks noChangeAspect="1" noChangeArrowheads="1"/>
          </p:cNvPicPr>
          <p:nvPr/>
        </p:nvPicPr>
        <p:blipFill>
          <a:blip r:embed="rId3"/>
          <a:srcRect/>
          <a:stretch>
            <a:fillRect/>
          </a:stretch>
        </p:blipFill>
        <p:spPr bwMode="auto">
          <a:xfrm>
            <a:off x="4572000" y="1066800"/>
            <a:ext cx="3124200" cy="2358772"/>
          </a:xfrm>
          <a:prstGeom prst="rect">
            <a:avLst/>
          </a:prstGeom>
          <a:noFill/>
        </p:spPr>
      </p:pic>
      <p:sp>
        <p:nvSpPr>
          <p:cNvPr id="29702" name="AutoShape 6" descr="data:image/jpeg;base64,/9j/4AAQSkZJRgABAQAAAQABAAD/2wCEAAkGBhQSERUUEhQVFBQVFxgaFxgYFxkaGBcYHRcYGhYXFxoYHCceGBolGRUXHy8gIycpLCwsFR4xNTAqNSYrLCkBCQoKDgwOGg8PGiwkHyQpLCwsLCwsLCwsLCwsLCwsLCwsLCwsLCwsLCwsKSwsLCwsLCwsLCwsLCwsLCwpLCwpLP/AABEIALcBEwMBIgACEQEDEQH/xAAcAAABBQEBAQAAAAAAAAAAAAAFAAIDBAYHAQj/xABEEAACAQIEAwYDBQUHAgYDAAABAhEAAwQSITEFQVEGEyJhcYEykbEHFKHB0SNCUmLwFTNygpKi4RayQ1OTwtPxg8PS/8QAGgEAAwEBAQEAAAAAAAAAAAAAAQIDBAAFBv/EADERAAICAgEDAwEGBQUAAAAAAAABAhEDIRIxQVEEEyJhFDJxwfDxQlKRodEFFWKBsf/aAAwDAQACEQMRAD8AyqtcVd8w6ggiPUVZ4XxJlk666kjWh39h3FO49j+VP+8XrQAZdBtIgx6iotRelRZWg/c7SQN6jw3EPCJ3Op96AYriaXMmhTXxHQ+kQJq/9yzAdxcRoXUZ9Z56NqKVwUfoNbfQm4nxGF03pmCti3b13OretBlusTmIOVTvymp34hpvVOFKkT5btknELinYAsdtOdejhEAawY16VBgtT3h9vLz9as3cTArqa0gryOsoynTn0ovw7HZN6F8PJHibc7eQq+2IUDbU7DrUp70XizR2e0RA0J9KhxXEydT86CjDSNTBqC5dZDvuOXP2qShF9CnIv4jjIHmeQqvhVls7mXP4elDbr6knX32qvdxMDwk+lUWPwScg/jOJBB5nYDnVazYJOe6fFyXkP+aF4bEFDmfVuu4HpUlzi8nQA+XKj7bWkLyCOM4hA39utTYfgga0bt2GJVWFsllKAsoV4H94pB3HwneaFu4Z87ZZPIbD0rYWMdkwttgJKKjFGgkK7Rnttr+zYK2a2f4TUc1wh8eoFtop8JxFpARJQnSCJiGhhpDDXquhUUb/ALVtugGIt5kEw9uCAPMctANum1MxfCrV3QrlOoEnbSBJ6EDISNYytutOTsw6orW3Laazo3oY59eu/OvGy5Iz22aVGiFuz9q6M2GvBo1g7j1HxL6xQDjHANzetZp3dSQfI5hoTp+8DRPGcPP76FW5MvhYeYI0Pyqhc7RY3D2yqsmIUkCbgyuoggz/ABbjWeW1Uwud3CW/rr+4rruZc9nJzm25IQAkMhzCWCj4SQeeo6bVFf4LftoH7pmUicwUkD1ESvvWgTE4oKC2IFlT+7ZVLf8AuIk065jr+YxjMSCD/wCeD15REaV6UfUZF1af9f8ABB44sxwUbucx6DarmBGfMSoyqNV2kGRpHnFF+Kq13+9K3NNLmRUu/wCq3AuejD3G9AcXh7liWKnLqM+6MPXaDG1bY5Fkj12RcHFkmDxCOGQT4gfiGxCmNfUKaH4S7FxNSCWAkHXUx/QojiOAFbN66JU2rio6xp44+F51gnaKD2Xh1PRgfkapHi02mCV6s2fFLL2CgZWc3GITKJOm4Kj1G3nVYBT+8CRuQQYPTTatN9p9pkwiZGZQbgBCkgMGUmDG8kD5Vz/BcPuW/HccYZSN2+Jh/LbHibYdKw4Yc4cuhfLqVBLF46AVyFhBmRGhHSgeI4lpCgKsRoeQMj5GfmavY9L/AHOdEuiwX/vjnHeMVIAiQoWCdAPczQFrVbcOFIyypEl7Gs7FjvETt6VCydakVa9PlrWqktIQgyHoK8qQp5ivaOg0dT7Hdqrdi+WuItxSsa7gkjUT5T860Xabj2DxJTIigKDmJjUdIHTWuU2HQA5iykmeojpUlxTAyOrZzBA3iNzO1efPCmy8Z1sM4LhFvEFmYZAxJWNMq/uj5VV4x2Y7ooEuBzcMKsa//VMtY29a1yuF9NKdg+PZrwu3BMDKsaQOZHma6pp6dodOFb6kZGLwoIhlQ8oDIfmKFtfDMMwgT4guk/PQUf432h72FSddANPnpVfEWraIEGV41LcyeZnpTxk+slsDS7PQPFwD4SY6bV7ZvGQzCQOR296Zaw4YnLoOvn5V69hl1kVQQu/fxuBlHQVNhrsnMTr9KFagyRP9eVPN3SVkGkcRlIOXuIRoNWOw/M0/BprLGWPP9KDWWI1EHrUv9ol9F06kflScOyHUvIVxlwP4FUM3Xkvqar3+EwJza+e36imW8SqLof1PrTGutc3lV/E0EmunQ5sqqh1iSBuRtVzgfCVvlgWyxr5z71HexAUQPYCmOUIBGdX5gkRHtrTO2taBq9lfFoQxCnYxNajB4wvgC5TKbKZWMybndhu7nkABdbTmY6VlcQg2BM9N60vCkI4VfnXxPtr+6nzqfqF8FflAX3gdg+3GItnRg46OJ/H4h8603DPtHt/+KjWj1U5lPtv9a87OfZYDbN7GSvhLLaU5TtI7w8v8I16nlWl4NwPDDDx93snVhrbUnfqwJoZfQ4cr3Gn5QqzSj3LGA45avr4HS4Og391Ov4UM4t2fW4CVkGNPX8vamY3sHhrplQ1huRtmI/ynT5RUK8J4jhfgdcZb/hY5bgHkWOv+o15Ob/TpYneOX9f89DTDLyW0YXGWCt0o0jwk67grrz8p+dQYO3mIXzPP00rquHxlu6AzobbrpF1MjqY1Azeu6kgzTcV2etPrkXN/EBlPnqN/eaV+tcfjOLTO9q9pnPb1qIgE7eEQBHU1p8BwVLlpO6vL3mUZlOknmIO4q3/0wATE+bHUnoNKbjODXLfxJmG+YCfxGo96lLOp6i6HjCuoL4rhLjcPxaMvjV9VVfEzDuiG03kCNv3a5u2ACEC6SGJIyLBYf4jsp/l1PpXTcdiD3b28zKHU5oPjOkeFjAUwYzHbTSguG7HF1BVRYtnkh7y68EHxNsJPIdK9L0OXhF8n1f5JfkRywtqirxLtViMWgzvbw9mBGzO0CAQAJnTfSosFwUlbjW7JYlT+3xGrfCZyLtPQ60x8XZwJZWtZ7+ZjGhyySRJPw6EbCg3E+2WIu6Zu7U8k09ifiPzrdGDeoKkSbr73U22Ku4UIrY6+992RTkk6SAQAibe8Vz/GMhZu7BFuTlzRMecUPF3Xr0/WmtcJ3rRjxcO5Oc+XYlueVV2umIqW0NDUTiroQhLnrXlSZK9onHW+02H4Xd7v7nmDmFZToAP4jOuYmPLSs1b7PrdustliFBhSdZjQnTlM0JfGKQZVlaDEHSfOeVEeGX8utvEJbI5PKz6aRWVxkt2UhXdFzHdncXZi2tzP3uYBEYyVA8Ug7DWqt27ctIEvYVYAgEqVPsw0NFOFcYxQb7w1s3gy5QwEwoJOgG0nWp+Idq7WKu27d4NZsoZuDmx5LtIE71BOd01fmjQ1GtOvxMhZ7vxEllafCAJEc5O8017rEwDOlHu02Ns3bn7JVMwAVAUn5UHu4EAfFrz6e3lWiLtWyEo06R6mJyiIgU+3ekyfaqvckjqKcCdQRTNC2y+9/kNSev1p9vDCNfnVO04CxzJ3qRLrMIOopOPgZPyPTDZpy6DkTzrwoyEDTXkNfeKf995Df8BT7F1V1JljuT+VdsOisU1JPy6exqS2jtOXl10rbXuI8PuYBUazcGIUaMCBLxEkzqvOI5VjTdyzlkehrk7C0kQK+U679a9S7JqQYaQSSPeoQ8aRE/Oiti2W2ICxzPIbmt32EtlLVs3FgNeLDpGig/6lPyrK8O4BcuXbNuCvfnQyJCjV206KCfaulcasLbtqEGVVQhR0CQVFSzRuF/X8zm6dGjuLKt/hP0rPcBuZg6fwtPsR+orQ4XEh0VwdGUMPQgH86zfArOXEXR1LD5GR+FafqRW9BbJrVqyCeWnr/wAV4686ktGJqGZKUGWxumMxOAW4pW4iupEFSJBHQgiKy2P+zXDswe2btgqZAt3GCT6TKj/CRW0W4KeDXnrXQ1PZz/7hxDDgklcWDOVVATLpoWZiWb/d61cudoltKrX2WySB4WbWTyGgJjyFbJrQNUeIcDtXly3baXB/MNvQ7j2NZsnpsc3tV+H6oZSaMdxfA2sUFuIyf40g89GkblQWIU6ZiCdoobwzC9xcUloXxZtfCBlkAt++BsWMSQTEVe4l9lCBi+Dv3cM/ISWT65gPc+lR9oeE37WCfMO9YIv92pJDAftCYElSYHodhFK8LgoxjK1fjaO5d2jnHbO6r4u4yHMpy6jY+EA/Ss3dTWtfx7gbW7IuGNCo89R+FZnLrX0OJpRSXYwTu7ZAuHNTLYFSqlTLZpxCsLdU2t6E9KMmxzNDLgylweY/GQaaL2cVYpVPbt6UqJwa/tUMRmUQJ9yefy+tFTcwNxLaKMjswzuZAVecciToPnQMYEfxgEbzpTrfCHZcyjMPb6VCUYvvRWDa7WazF9lLKJ3mExbFyyqiKQWZidgVIIG5k9Kg4twHGYK0c7Wnt3CSZAZix3Y51zT5zWUWyy+IAjzGlTvxi+WQtcd8kFc5zAEGdjoaksc/KZT3I+KG3rL22PeW2VjBG6wI6edQi9J3gefWp8Xxa5dYtcOYnc9aiN9TutXV1si67EvfnYa1PaugDUVWVVOxqQWTyNc1o6yxbgnWPSpbNgMdNB1NLCcEvXQSltnyiWyiYHUxsKr96UPMUrXgJqOJdhcTZwy4gqO7eNjqJ+EsI2P51l7luDJGv0ote7WXmsrZNxmtrspJgexoSb8nWhFOwyaELp60+1cM7TUy2lPl+tQ4eNfqaatAtl1WAGY6nqdh6V5mg2yV7x7jQoaYjTMTHPVQPeqoHiGoYDlyoqXsr3DXA4gFlygECTzEidQKC0zmrRt+C4rC4e8jhiS1sooFu5+zJILnxs2hAiUJGh0FWO03aSy9hGsXBcYXQPCNgQR4gY9usUGs9gjjbK4m062kbPltlW5MVDEyYkidtNKxOI4Pes3CWIAt5pOu4JFcoXGhZNWdK7Odt8Pawtu1dZhct2yIy6EKTsdhCxMxtRyyQzZwIzR9N64irktbGnhIJneHZVI130O1di7K2mOHsKx1W0gY+eUfjRknQYV1D+EGh6TU15oBNKABAqpxO/CerCkmqixk/kiVcRU6YmgSYrzqdMVXnNGyw4uIqQXqCpiqnTE0DgoXBrzJ0qiuJqVcTQOKXG+zVjFIUvW5B5qSGBGxBGs/OuN9rOwtzA3N+8sv8FzbX+B+jR7Ee4runf1T4vw1MTZe0/wuPkd1YdCDBmqYsjg9dBJwUj58WxpVpbB00j1og+AZCykQykqesgwfxq/g+y9+6BlttrzbwD8a2yypK2zMsbAN/DwsneKz+P8AjPOuwYb7Oywi7dVQQdEGY/6mgfhV/C/Z5grRB7rvW63Tm/26L+FZn6/FDpsosEmcRt7f80q+i0sIoAVFAGwCgAegAryo/wC6f8Rvs31Pnd0ZvFlZh13pvfFebL5a1rMPhyoAAECrPczugPsDXpvKvBnUGZdONXshQXJUiCNNuleYjHlgP2aLAiVGp9etaS7wmwR4rQHoCPpVG52ctfusy+/60FKHgLculgE3QTtFPFsdaJXuzwVSe80HNh+lD7dnofnVE0+gh6LB6fKnKIPOjvEOxmJw+Gt4i4o7u78JzCdRKyOUgTQNr5GkfgPrXXZxrOynby9gVdbYUh43EwRsRWdx3EM7Ekb6+5NVM06QKfcs6TRUVdhcnVCtKGp1oBSdyQdKZ3pMBdJ2Ap+Pt5bjKZ+IgR5GPeuFJ8Fme6i6GWGg9aqsdT6n61b4VbNu6jHUq05P3tBz5Ly3q3hsFoCoygtBPzmbh9P3APWlctjFO3ab97TSYiWjrl5epirzZrndAAQoygjeNTq3wg/4asWLNsrfAaclstC6LyXrqZO5nahOK4ncbKCYA+EDQRt70i+TG6Heex9nLw7Dj+Qee7sTqd9amxXZbC3Tnu2VYk6nxDXrAIGbz3ql9nuKz8Lw/VQyn1W4w+kVoidIqkUTkzCv9nWEW5nVXgMGgtIkajUjNG2k8q0mHshRCiB/xU9xZ06n8Of9edMmBVGSQ121oJ2gxkMq9BJ99vwBowzxvtufSsbjMSblxn6nT05D5VDI9UWxrZOuJqZMXQ4Cvc1ZnFGhSYWTF1YTF0CFw1ImJNTcB1MPri6mTFVn1xdTJjKRwHUg+uKqRcTQFcZUyYyk4sZMdfw6i8zKoBYyTAkk7mau2RJ0Emm4dQwDESavZARB2rypK50/JW9Hl1lQE3HS2FEtncLAkCSCZAkge9BsZ2vwazFx7pHK2hj/AFPlH1rB8FsBWxa8+6u+pyXEYa/5aiwQEnQV6a9HjXXZmeVmx/68t8sM0ed7X3hIpVmYpVT7Pj/lJ82AbWMuLujVdt8dX95WHtUz8GxajS0WH8pDfQ1QvPeT47Lj1U/pWp8ZfuC5ovHi9s7UsTirQSSYA36nyHU0KfiageJPaNTQe7dNxxJCA+uVQTrt+k08cQjnfYlxeNN07Qo2H5nzq6mEsjDC4L5OILwbPdmAmvjNyYJ8h1puH4u+FN+3YdHS6pts/djxp/KLi5k+ug6ChYerpeCYVxPG3e2tt2YovwgkwvoOVDyBO9eNGhmev4frSujURrIkdef6UUqOZI6EAFYgg6n1/wCKfYsk22JmSw869v2wy2wD8KagfxZmY+WxHWruDRUQ962WC0KJLHQQSNPPfTTauclWgUVMBhDnUsBAYaeczE7Ltz18qOPYg94+W2HztOoO/I/Gw12GUUsLet3LLNYlLi3IWSCwAQQY2AJMe1ZnEqzXBnJmdST89TUvvy8D9EHMWBbt2LtuGkPAYeEQwUkKOcgnWhDYm7c0LGOQ9egovg7QOGJz58jhVgGAGBYxO4n61b4HwUsCQSq5uQAbbUZt49KCaRz6WCuDYVxeW3sL3gYHpv8AgRTLNiXycwxyzoJB1B9QK0OE4atvF2SpBhzOsn4G389PxoIt/u7neaHKZ1Ejny570eVvRy6WdX+zLFk2LlpivhfMoUAAAgBgMvmAf81bFzpXHbPF72HNq+CS8IQkAKylYIMamRI1mPauo8J45bxVlbto6MJKn4lPMMPXnsapjdonJUSkio386cxodjuKhdF8TfMD9TTSaW2JFN6RU4zitO7G5+LyHT3oQMNVkCSSdSdyaeKwZMjbs2wjSKn3amHD1fNeZRScmPQONimG3RRrQqM2BQ5HcQay14DV9sLVe5hqZSBxKxuxThiyKjurFDMfjckAbkj5TrT6Edm+wHwCiS7UBwuIJtzPyA8vWiltZGxNeE0+VvybOxgcHhD/AGhiECkhjiV0H8SOVHzipOH9ksVoTaKA/wAZCf8Aca6DhWYSAco8oHzI1NNxFoRuTrW9+s8Ih7X1MsvYq5zu2R5ZifoK9rUrbHSlUftcvA3so+dLeJddiV9DH0NEsN2jxK/Dfu+hYkfjRRfs5xTDNbts6ciANomfpRThvYsYZWvYu0zlY7u0RFu4TIIdtCABqAN69yUsTXYyx5g/D8HfETicY+W1bCEhiEuXbZaCLAIhueu3nQPjTWe+f7srrZLeAOZYCBuR5zWh7QDFXlVr6XWFtcqAqVCoNhrrHtrG9AXwKgrmt3VkwCSI/EbV0GgyTBwGxMxPKvEHxeX6iiBwtvuzBcZWlmKgjWABo39TUAwyT/erBPMMOfoaryJNMiW3KgDUydAPSrllFaFLahTsJgKpOp9vPepLdspcUqyEToC0b6agxOhpPhyLy5YyM2uvmJpE7OadDcDicrKzQFUgkASSBGk+g9NaPdosM11O8K5XAkjqp/4rOXbAO/8AXrW14vc3GuiR/tpMjpppD41aaZmuytkftiREIoB9X3+QpnE8MpvDQsxEwNjvVjs9bi3eOurWxrv+8atcPtO2KHdrnfIfDyiNTNdyqTYf4aJu7K4QAoLc3dAOcJuZ9ans8KdsG7qzfvZRmhZmNR19atcct3RYTvgATcaANgAoGnvNFuyvZ5HsJceCCWgMTlBDQCAdJqSl3DxuNArh+FRWw+QqYBL5eTZDvHP9aC4Hh3e3lSAcxM5toAJMxygV0XtBwcWMRaUADwOdOsGaxPBrR+8IQJInSY/dadTsAAST0FCLd2PxpFrtFhsiWkdjLKB/d5cigBUMkSQSAIn+Ki3Yzhq9yXylboJJ3BAnkemh2qr26w5fCWcRlbPcILTqVXa2FgCFjxERu5p3AMA72LLObrMQSFDQsK5zBgSNYAb2pv4RKon4txW6HYC40aaEyNuhoLj+2F1LqBBbKMF0KmQYUMJ0nWdRprptRbiOEa5dyIMzsQAANSYrWYX7MbDMtzE5ndQsKGIQEAbxq2o6xU8G/vD5XxqjO4rjIQKSu/Q+VTYfiKuobKRPoa2mJ7H4ZgJtjToW/Wmf9FWSsK1wD1B/KqOMUTUpUZK5iVAzEwOpBqMY9CdHSTyzD860eN+z4shVL0SZ1SfoaA3/ALNMSmtt7TnzZknfnlNRS3Ra9Hve1539VrnYfHlo7u0o08QcHWBPMHfyojh/s6xTGWxCoOkluXkAPxo8PqDmQC+Kju3hWkw32df+ZiWPkqKB8zJolh+wmHXfO/8Aib8hXe2w+4jnpw7XD4VYjyE/Ks/xjhdxbjko4AOmZSNOXKu8cO4RasCLSBAek9SefqahxXxmn40JysxHDcO729FdtOSnpWgw/C7pHwNtzIH1NaG1dFSd5Wf7JDq2P7jAdjgFwEklR7k/lVk8CkQzkf4V/WaJ95TDdNOvT4l2BzkURwG31f5j9KVWjcPWlXcMf8qByl5MnwPiiKrILl8RoFCoVBA5EiTy36VYP7S6lx7rzaJ7sNZUqJABY5Y8WhjpNRWMNas2wZINxi0kySCsgfKKB8V7QXbWIyDL3RgAnctkVjGstudhAiqrBJukL7sUrZp+P8RmzdUuhU2yNbTyZkMBB0059TXIOPcH7gqVcXO+EoEOZMqwDqfPT2re4ftD3ySMjKZE6+h3rP4ns2twKHuscoIExpJn8KuvSZU7oR58fSzH4zhaXLTXLLElsua0wgqdCSoGmU8udV+Gdlb95QQsDlm0JGu3l5+dbH/o9Rmy3PEY8euYECAfijbTamcQwVzKlvMZJM3FOVGkQFZRsdeXM0JRywXQCcJMB47sdcQBne0uUggBpbkNNhP6UOtYJUuqCSY1HPXl7RWrsdnnuW7hVgQFPIjxKAGEnWRt0mhNrsscuZwozKRG7Ahtz6g/IUISdbYXEGPgNUgrqy6ep1+laLGWy90qgzMTAXqYiNas9meyV2+f2Nx7SqQGZgRMNIAG5kTr0jrWixv2W3mLFb1qG6hunpSSb7jql0M52c7D4ruTae0LbvczeIiQgWJfKTAmYG5mtZwj7Mr9m495MRbzm3kQZDAkjOWn+UECOvlWj7N8IbDWBbuMGeTJExA0UCQNlA95rQ22gCquNqyfJ2c4439nuLuW0UOl1gWJJbLvGijLAG/zqxwLsTcsoveWQziZJYMBqYgTpXQ+8pC4KilaHto57xbhOIe6rG1cbKriYkfDptWMwfZvEviUt9zcVTOdmV0TLBzgvGkg5eupruucUNxl7M0chTYopvQJzaRluK9l7uJw72mayrHJlaHyiGBadZMxFMwf2f3EsLba6rFSSIkJJYnQR51p3dQoZiFmAJIGvTXc1SxYJIKMddDDGJ5c6OWPFXE7HLl1FwHs13DvdchnbRSJhRGsTzPXyo5TLlxbajMwAECSee3uTVM9oMMDBv2p6F1keWp3poR4qhZStl5qVtoNIuCAQQQdiNiOtNFM1YC3FKKYj6V7mrLRQ9y0slLNXmahQTzJXjW5607NSzVxxSw3CbdtzcRQrsIJk6iZ5kjeprljMdTrU2avJrthIrdsjSpQKRNe1SLsA0immpDVfD/Cv9c4rmcmKlUdxoJpUtDaOcdqeOXkyjvCY+JMqAAgqGUFfigkif5aBcdQENevXMpugRLKX8KGUAmYLHpG3SnnMtzvrr6lotKuzAGWUg+oMjc+VR8U7t8K1y6qsyELbA1d2csWDkclQGB/NWtutmGKb6lTguOLfs7C4hmy5yltbT6QJJiPKelFDir6/FZxXvhSf+1qXYLF28PduhbeV7lom4zKQbepKoDsAd48h0rYJx4dfxqM88odGzVHHGS2jFNxRuaXR64a6PoaqcQvJdAViRDA/wB3eWSARB8J60exH2kBMULTMAguRoGJKZAeXMvp6UE4h2vxyqgW+oTMVXwHMQzFgZIiYga60fcyy02xWscQxwCyb1xLQyqpDEwjgkDVmBZQJ1j1IrXf9DYVVC5roCjc3CT1kkjpXLcdxDGNez95LoDlZVKhpWCI3269a94bfxt43UTFOWthoMNDAR4QpPMnfoKX25NUBTgno6rhcZg8JkQXkCliBLgksQTrHp+FFf7ZtE+G4h9GH0rheD4Hi7+ICOj27kSrsCFDw2rETAhidOYAqPifZx8Pje4uXmd2tIXZV0XN8WWTrlAMTE6bVWWJtJWKsijbO1cR7WYa02W5ciHC7aFicoA660Vs8Yst8NxD/mHT1rga8Buh/id7SXA9vPlzMFJIUgGASI8hFDMbgMUoD3DlAkaEEzyGh2J58qNbpNCxnHud7x3aq1YYB232jUH0oTwz7U8Pdu3kyXB3TZQQubMYM7HTY/KuWYPFnD2F+8h7knOsR4Qqzl1bb5b1Hd4VeUsbE/tbhuHULlkGFMHWMzSfShGFJo55U2dgbtxh82mIt5c0fEJG5gg7GBQrjHbnJbz2jacFipyt8LQWAkHmARmrjGL4Xdt3Atxjrr4YOm3WJonb7N3VkhtCZGYiY849TSwxqCe+o08ilRe7cdsruLGFyzaQTGVidcwBJPUaj0FFsb9ohsoqIio9tll0kO8D94tKnUydOVZ/BcEuBcrBLgBlZk5TJMgBfTQ9Kp8U4QbYGeHa60AktoeZiBrrVJKM9MRT4u0adPtWxLZ7hIYKD3YcA5SdCRljXlJ5E9TQjj/az72Rcyqj5IbLsxB0bXnGlQ9k+ANi7psIqSVY+MkL4eWgOtFcd9kuOUMVW0Rv4H5DYAFQZp0ktBu9m0+yDjb3MM6sSQjws9CJgeQM10RLgrm32fcMOFw+RvjJLP67Rr0Aj51s7dzQUj6jrYZD173lDRi69+9Vma2WXQI95XveUN+91597paCE+8rzvKG/e68++V1BCfe03vaG/fPOmNjfOuo7QVN6h/EGxh1w33bLH/i95mnn8GkVXON86KcPvA2txz502PUhJ9NGcTF8S73LcuYMeFyFWQ7QuhUNqQGZJrJdqeO8VwgUteRVZsoyLbPiABfdJAk6Vd+0G5iPv2CNmyWUMrG6isXAgq6MRtbykMRsefKn/aXa7ywuU94wvsSF1IBVdYGoEitiUbXQzXKjJjtRxRtRiLhB8rX/APNKlhiQoBBETyPX0pVTjDwiXuTDd3hzXbVsRaNxHaTmAAlQFA6aAewoT2mstZwgQ5FfvgR3bA+HIQDodNSRQewESzAtv8TEaKY8AA1nrVHGKSihEPxkkMoAIyDz11k1nadUaE09ibiN+18OZ1dVLHkzDPl130zn51b4Xxq/cYqyZBE5iTAA3J8gJPnFX+F97kVQtoCP39PppRHEYXEeD9nZ1bTKT4oBYgwNoWfaoOfzqUVX4lUqhpgvimFsq3fpbY3R4vEdW05jYaRoKE3+OvcK57ZQIcw13Mbf11pdn+I4jGYoqAjFVYiZAG3i566/jWg7VXbxu2Ldy3aDFpUKWJMlQM8gQNI+dafUTgskYwXbeyMYPg+QIHaK8dBh3PIxrEamNN4oh2Uxp+8XGAIlWJB1I8SwD5jWimI4Njm+G1hl6Q7/AKUA4Hw2899sihmtk54MR4iDE76zWTFkck7SX/ZTJDi01/4dA4TfLXC+yhSWM7aj8gflWGxXF/vOOe7MKZy7DQQF39fxqOzwbG2ldAGRXMuBmht4nU9eVB8fbYXGT4SSB5AeEjltzrTCSapEcuNvqdi7Y8LTD4VDaUZssFjux8Ik+epPvWZbAO9ku9vNbCzJAiR/zRTC8WGJ4Xbsu47+0VTfV12RhO+gAPpTO1fFbdqyuFtsCVA7wg894nqTqfQU2OCkLk+PQwHaa6Yt6z4bmhC6HwiBptBolfxptAktmhRoQu52Gg/qRQLjd0Fl1kZW/wC5KlFw3EDtpmk/MmB5wNPaq8LdEUqple7xm4xBfI2XUSg/rlW7XIyZxGUgEe40O1Yg8P55GPsYrddgOP27SNYvowBIyOULKBOqNpp6+1dkxKikZLwA0uPG4mTso09qDcbZs1oFg3i0lRpt03rp/He0GCTPl7u84Ji3bCsxPRoEIOpNcv4neuXHRrqZSbhIAELBjwqOgFDikDuHPs2Vzicytlyi5MACdI3M82HyroHFMa8RncejGsf9k2MtLfuWrwALgBCds2Y+EnkTpHpXSOO8CRrZKLDLrpOo5is01btGiFKJn+H6efruaN2bmmuwFBsHaiKg4rxoL+zUif3j/wC39aolaBdbChx9NPEKy7cVqJuK13ti+4zVniPnTTxHzrJHi3nTW4xR9tHe4zWniXn+NMPE6yLcYplzih613toPNmubio61E/FfOskMex2DH0B/KosdxJrSZ7isqyBJB3Ow9dDQ4oPKRr04mWYKNSdhVy7bcDVM4/lLg+4NZHsZxbvu8cKQVICnUkAgknRGAOlaz75d5GPRW/8AhqGTTpGrDF1Y/wC5o66IVO+qtv8AKosJiAsggIwMHRt+sE617h8bcLiWc+Ub+pNoRRS7hFcSAQ2moUT+NvX0rpZY1T/X9h1B/r9yiMeg3tE+YZgD5gHalVO5g74JyspHIlFB9xFKo/H9fsPT/X7mYv4HIFUDYTHqf+KqcUwwi37n+vlWj4nhfGdTyG3l5UOx+EBya7D8619dnmPWgSbJjf2prF1AIaIzbTOqMPoaP4fAgoJ5k+tRYjh4iNNjSUrDejK9h7JsX3YHUiM0TC6SMs9fpRNbpfHrfvHMiXVOWCGKKdAB1gddyam4TwpQze3WpL3DALy766000uTYeUuKN12g45hreCuXk0fLFsZobOw8PhmdJzH/AA1mvscwCXPvTPOndjfrnJJ+VVeKAm3B5R0/Oh2E2MMV11ggfQUkYRUWhpZXyVnS7+Iw1touSvQwddYnT865NiOOWLnFxeKxhxdmDrKqmUEj+YqGj+YUYxvC3Wy7JdWSIOZisA6EydJ1086ymB4UVuhne0FU6w6nkYAHypseOCTo6eVyZ1Xh2J4fiQzJbtwpg5lC6xOk76U3jfAcHes5IRBIIZCoIP0PpWHL2y2VXDHfQafpSxSDKAQdxyH60vseGP767oHdsez6YN7aJc7xWtM2seGbg00PPerXFOF3P7Mw5ITJ4CCHltmIlTEaHr0rO8b4j3t1m1yzlWeSLp+Jk1r712cBhlInRPbw/wDNX4tUStbZc4FwnELhkV7UrBhi2uWSRK6+lLBILNwG4cuvMH9K0q439mB0UDQ+lU7Os+In1PnUZW1sqox7HPrdt1x1y6Acj3rmvVWYwfoaJ9qGU9xlIPjOxnktW+EYA3cbczDwq7NB23Mf15VL27wYT7toBLtt/lqlbJtJqwX2btzcfbYb+poxjvtOxeDuC0O7upkUgXAZGpGjKQeXOdqo9l8Jne6FYqco1ESPFymqHaXgjLcBY954R4mAkCTpAYefLnU4v5UUUdGjvdo7t5AyxbVxMIDseUkkx6VSXD+vziqeD4cy20/aZQQDlCjTykg0SVRVUpEZpeSS/wAMUDQmco586z3aUNZsF0eCGUbzoTrWoxF5VtlmDlVUTlEn2ArEdpOI27loohIJZSMwK7HXcVODlq2NKKu0iXs3da8jZrhDKefQ7R8jR6xw1TvdGnWsdwSUJJZcpEfGJmek+tarhdwOYVgSPX6kVSm3piT1sLWeFJqMwMjpV+7gQLe+nLwz+HsKiweHbqKIcUUjDg+Y+ldKEqexcc481oz6YmDDC4P/AMQP/toX2vg4Yxm0Zd0C8zzyiiy3DNDu1ZJwrz1X/uH61KL3tG6Um0C+xRY5kWJOXknLN/GK2KYR2MfCBzdRM+X7MTXPuy2KyXknZpXYEeW/mK27WbZ+K2h/yr+Qqea+XQpgl8TR4FFQQASeZ7s6/wC06VdtYtVMmf8A0yP/ANdZGzwmww0tqPSR9KVzs6n7uZfS4w/OsnGN7L2bK5xfCzq6TznNP0FKsb/YrDQXr3/rP+tKjwgC5G37TYNc5g8vlWdXA5tdopUq2J0jBKKctnlxsgA3iqt69m5copUq0xSezNN1aIMMYbQedLE3P2qtGwpUq6a2CL0Nx1zMIjSqWBsggwK8pUiWgN3InuocpA26UIwl0G4BEb/Q15SqsVoElsJGwCeXyqfE8DV0Zbd1luEQMw0/CvKVDsK5UzK3+xd1TBe2FXSfFy8gtaHBqj2rdo3ra92q+Ii7EACdkmlSrO8suptWNPqXl4srAhDnAJXMJgxpIDQY9RTrGNI/d+lKlVuyJdCtwLHZb10mfF+tAe0vFO+xp6WhA9t/97fhSpV0uoYPQU7IYnI9zzUfWmdpL+e8ug2A/GlSqWJXIpN/Et3sV4RpTBidaVKtSMkmHeGYLPbJJg8qzPaXCkWmMncb+tKlWdL5Gr+EAcMzSdBp6VqOFW3IECfeKVKr8UZ5SYdwuFeYIj0j8zVziVv9iAZmdP6mlSrmtHY9yRnMVgbjAd3cCHqVze2+lD+L8Mv9y/ePadYEgd4h0OkakTNKlWPoegtma4bZQMPCZBkQ51M6br18619oX41CASdyWP5UqVHIgYi7aeDV37xSpVGSRZMjOMH9TXtKlScUHkz/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9704" name="Picture 8" descr="http://www.tender-indonesia.com/tender_home/images/NEWS_FOTO/78081.jpg"/>
          <p:cNvPicPr>
            <a:picLocks noChangeAspect="1" noChangeArrowheads="1"/>
          </p:cNvPicPr>
          <p:nvPr/>
        </p:nvPicPr>
        <p:blipFill>
          <a:blip r:embed="rId4"/>
          <a:srcRect/>
          <a:stretch>
            <a:fillRect/>
          </a:stretch>
        </p:blipFill>
        <p:spPr bwMode="auto">
          <a:xfrm>
            <a:off x="1295400" y="3657600"/>
            <a:ext cx="3124200" cy="2082800"/>
          </a:xfrm>
          <a:prstGeom prst="rect">
            <a:avLst/>
          </a:prstGeom>
          <a:noFill/>
        </p:spPr>
      </p:pic>
      <p:pic>
        <p:nvPicPr>
          <p:cNvPr id="29706" name="Picture 10" descr="http://jatim.tribunnews.com/foto/bank/images/dialog-warga-pabean.jpg"/>
          <p:cNvPicPr>
            <a:picLocks noChangeAspect="1" noChangeArrowheads="1"/>
          </p:cNvPicPr>
          <p:nvPr/>
        </p:nvPicPr>
        <p:blipFill>
          <a:blip r:embed="rId5"/>
          <a:srcRect/>
          <a:stretch>
            <a:fillRect/>
          </a:stretch>
        </p:blipFill>
        <p:spPr bwMode="auto">
          <a:xfrm>
            <a:off x="4724400" y="3657600"/>
            <a:ext cx="2971800" cy="2098834"/>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smartgeneration.files.wordpress.com/2012/04/36negosiasi1.jpg"/>
          <p:cNvPicPr>
            <a:picLocks noChangeAspect="1" noChangeArrowheads="1"/>
          </p:cNvPicPr>
          <p:nvPr/>
        </p:nvPicPr>
        <p:blipFill>
          <a:blip r:embed="rId2"/>
          <a:srcRect/>
          <a:stretch>
            <a:fillRect/>
          </a:stretch>
        </p:blipFill>
        <p:spPr bwMode="auto">
          <a:xfrm>
            <a:off x="990600" y="838199"/>
            <a:ext cx="3124200" cy="2072387"/>
          </a:xfrm>
          <a:prstGeom prst="rect">
            <a:avLst/>
          </a:prstGeom>
          <a:noFill/>
        </p:spPr>
      </p:pic>
      <p:pic>
        <p:nvPicPr>
          <p:cNvPr id="30724" name="Picture 4" descr="http://pusaka.or.id/wp-content/uploads/Gambar-Semiloka-Penerapan-FPIC-dan-Pengembangan-Negosiasi-di-Calang-Nop-2011.jpg"/>
          <p:cNvPicPr>
            <a:picLocks noChangeAspect="1" noChangeArrowheads="1"/>
          </p:cNvPicPr>
          <p:nvPr/>
        </p:nvPicPr>
        <p:blipFill>
          <a:blip r:embed="rId3" cstate="print"/>
          <a:srcRect/>
          <a:stretch>
            <a:fillRect/>
          </a:stretch>
        </p:blipFill>
        <p:spPr bwMode="auto">
          <a:xfrm>
            <a:off x="4267200" y="838200"/>
            <a:ext cx="3200400" cy="2067022"/>
          </a:xfrm>
          <a:prstGeom prst="rect">
            <a:avLst/>
          </a:prstGeom>
          <a:noFill/>
        </p:spPr>
      </p:pic>
      <p:pic>
        <p:nvPicPr>
          <p:cNvPr id="30726" name="Picture 6" descr="http://3adv3.files.wordpress.com/2010/05/new-picture.png?w=640"/>
          <p:cNvPicPr>
            <a:picLocks noChangeAspect="1" noChangeArrowheads="1"/>
          </p:cNvPicPr>
          <p:nvPr/>
        </p:nvPicPr>
        <p:blipFill>
          <a:blip r:embed="rId4"/>
          <a:srcRect/>
          <a:stretch>
            <a:fillRect/>
          </a:stretch>
        </p:blipFill>
        <p:spPr bwMode="auto">
          <a:xfrm>
            <a:off x="2895600" y="3657600"/>
            <a:ext cx="2771775" cy="2771776"/>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www.elanguages.org/images/58094?1237950767.47853"/>
          <p:cNvPicPr>
            <a:picLocks noChangeAspect="1" noChangeArrowheads="1"/>
          </p:cNvPicPr>
          <p:nvPr/>
        </p:nvPicPr>
        <p:blipFill>
          <a:blip r:embed="rId2"/>
          <a:srcRect/>
          <a:stretch>
            <a:fillRect/>
          </a:stretch>
        </p:blipFill>
        <p:spPr bwMode="auto">
          <a:xfrm>
            <a:off x="762000" y="838200"/>
            <a:ext cx="3124200" cy="2085864"/>
          </a:xfrm>
          <a:prstGeom prst="rect">
            <a:avLst/>
          </a:prstGeom>
          <a:noFill/>
        </p:spPr>
      </p:pic>
      <p:pic>
        <p:nvPicPr>
          <p:cNvPr id="31748" name="Picture 4" descr="http://budidwipramono.files.wordpress.com/2010/03/pasar-modern-1.jpg"/>
          <p:cNvPicPr>
            <a:picLocks noChangeAspect="1" noChangeArrowheads="1"/>
          </p:cNvPicPr>
          <p:nvPr/>
        </p:nvPicPr>
        <p:blipFill>
          <a:blip r:embed="rId3"/>
          <a:srcRect/>
          <a:stretch>
            <a:fillRect/>
          </a:stretch>
        </p:blipFill>
        <p:spPr bwMode="auto">
          <a:xfrm>
            <a:off x="4648200" y="800268"/>
            <a:ext cx="2789640" cy="2095331"/>
          </a:xfrm>
          <a:prstGeom prst="rect">
            <a:avLst/>
          </a:prstGeom>
          <a:noFill/>
        </p:spPr>
      </p:pic>
      <p:pic>
        <p:nvPicPr>
          <p:cNvPr id="31754" name="Picture 10" descr="http://4.bp.blogspot.com/_al18GuD1d8w/S9EyretTc5I/AAAAAAAAAA8/tJUYcdlILBc/s1600/pasar.jpg"/>
          <p:cNvPicPr>
            <a:picLocks noChangeAspect="1" noChangeArrowheads="1"/>
          </p:cNvPicPr>
          <p:nvPr/>
        </p:nvPicPr>
        <p:blipFill>
          <a:blip r:embed="rId4"/>
          <a:srcRect/>
          <a:stretch>
            <a:fillRect/>
          </a:stretch>
        </p:blipFill>
        <p:spPr bwMode="auto">
          <a:xfrm>
            <a:off x="762000" y="3276600"/>
            <a:ext cx="3276600" cy="2175663"/>
          </a:xfrm>
          <a:prstGeom prst="rect">
            <a:avLst/>
          </a:prstGeom>
          <a:noFill/>
        </p:spPr>
      </p:pic>
      <p:pic>
        <p:nvPicPr>
          <p:cNvPr id="31756" name="Picture 12" descr="http://3.bp.blogspot.com/_ZIRv1IkZbCA/S8XQ5_oIjLI/AAAAAAAAAC8/b3T-PJkqiVw/s1600/They_Risk_their_own_life_on_Jakarta_s_traditional_market__1.jpg"/>
          <p:cNvPicPr>
            <a:picLocks noChangeAspect="1" noChangeArrowheads="1"/>
          </p:cNvPicPr>
          <p:nvPr/>
        </p:nvPicPr>
        <p:blipFill>
          <a:blip r:embed="rId5"/>
          <a:srcRect/>
          <a:stretch>
            <a:fillRect/>
          </a:stretch>
        </p:blipFill>
        <p:spPr bwMode="auto">
          <a:xfrm>
            <a:off x="4648200" y="3352800"/>
            <a:ext cx="2971800" cy="208026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descr="http://banjarbarutransport.com/wp-content/uploads/2010/11/pasar-terapung.jpg"/>
          <p:cNvSpPr>
            <a:spLocks noChangeAspect="1" noChangeArrowheads="1"/>
          </p:cNvSpPr>
          <p:nvPr/>
        </p:nvSpPr>
        <p:spPr bwMode="auto">
          <a:xfrm>
            <a:off x="155575" y="-1233488"/>
            <a:ext cx="3429000" cy="25717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2772" name="Picture 4" descr="http://banjarbarutransport.com/wp-content/uploads/2010/11/pasar-terapung.jpg"/>
          <p:cNvPicPr>
            <a:picLocks noChangeAspect="1" noChangeArrowheads="1"/>
          </p:cNvPicPr>
          <p:nvPr/>
        </p:nvPicPr>
        <p:blipFill>
          <a:blip r:embed="rId2"/>
          <a:srcRect/>
          <a:stretch>
            <a:fillRect/>
          </a:stretch>
        </p:blipFill>
        <p:spPr bwMode="auto">
          <a:xfrm>
            <a:off x="762000" y="609600"/>
            <a:ext cx="3429000" cy="2571751"/>
          </a:xfrm>
          <a:prstGeom prst="rect">
            <a:avLst/>
          </a:prstGeom>
          <a:noFill/>
        </p:spPr>
      </p:pic>
      <p:pic>
        <p:nvPicPr>
          <p:cNvPr id="32774" name="Picture 6" descr="http://suarapengusaha.com/wp-content/uploads/2012/12/kegiatan-impor.jpg"/>
          <p:cNvPicPr>
            <a:picLocks noChangeAspect="1" noChangeArrowheads="1"/>
          </p:cNvPicPr>
          <p:nvPr/>
        </p:nvPicPr>
        <p:blipFill>
          <a:blip r:embed="rId3"/>
          <a:srcRect/>
          <a:stretch>
            <a:fillRect/>
          </a:stretch>
        </p:blipFill>
        <p:spPr bwMode="auto">
          <a:xfrm>
            <a:off x="4343400" y="609600"/>
            <a:ext cx="3549752" cy="2514600"/>
          </a:xfrm>
          <a:prstGeom prst="rect">
            <a:avLst/>
          </a:prstGeom>
          <a:noFill/>
        </p:spPr>
      </p:pic>
      <p:pic>
        <p:nvPicPr>
          <p:cNvPr id="32776" name="Picture 8" descr="http://t2.gstatic.com/images?q=tbn:ANd9GcSn0EGwxBtuZkNJl72bJ6AQcr3OUFsEpw2s79KmPzuvnyaXXHgYOtgLQQIo"/>
          <p:cNvPicPr>
            <a:picLocks noChangeAspect="1" noChangeArrowheads="1"/>
          </p:cNvPicPr>
          <p:nvPr/>
        </p:nvPicPr>
        <p:blipFill>
          <a:blip r:embed="rId4"/>
          <a:srcRect/>
          <a:stretch>
            <a:fillRect/>
          </a:stretch>
        </p:blipFill>
        <p:spPr bwMode="auto">
          <a:xfrm>
            <a:off x="762000" y="3657600"/>
            <a:ext cx="3352800" cy="2123441"/>
          </a:xfrm>
          <a:prstGeom prst="rect">
            <a:avLst/>
          </a:prstGeom>
          <a:noFill/>
        </p:spPr>
      </p:pic>
      <p:pic>
        <p:nvPicPr>
          <p:cNvPr id="6" name="Picture 4" descr="http://www.gemari.or.id/file/edisi84/lpmunm2.jpg"/>
          <p:cNvPicPr>
            <a:picLocks noChangeAspect="1" noChangeArrowheads="1"/>
          </p:cNvPicPr>
          <p:nvPr/>
        </p:nvPicPr>
        <p:blipFill>
          <a:blip r:embed="rId5"/>
          <a:srcRect/>
          <a:stretch>
            <a:fillRect/>
          </a:stretch>
        </p:blipFill>
        <p:spPr bwMode="auto">
          <a:xfrm>
            <a:off x="4419600" y="3657600"/>
            <a:ext cx="2837688" cy="21336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t2.gstatic.com/images?q=tbn:ANd9GcRrvCXYjLV26Q9K3bDr3HEHH6cCrRI8Oy_CIHVUtY1jO7dRolCiHMStdohaMQ"/>
          <p:cNvPicPr>
            <a:picLocks noChangeAspect="1" noChangeArrowheads="1"/>
          </p:cNvPicPr>
          <p:nvPr/>
        </p:nvPicPr>
        <p:blipFill>
          <a:blip r:embed="rId2"/>
          <a:srcRect/>
          <a:stretch>
            <a:fillRect/>
          </a:stretch>
        </p:blipFill>
        <p:spPr bwMode="auto">
          <a:xfrm>
            <a:off x="609600" y="457200"/>
            <a:ext cx="3143250" cy="1457326"/>
          </a:xfrm>
          <a:prstGeom prst="rect">
            <a:avLst/>
          </a:prstGeom>
          <a:noFill/>
        </p:spPr>
      </p:pic>
      <p:pic>
        <p:nvPicPr>
          <p:cNvPr id="33796" name="Picture 4" descr="http://bogatika.files.wordpress.com/2011/03/2-rupiah-seri-sukarno-1964-et-753465-front1.jpg?w=648"/>
          <p:cNvPicPr>
            <a:picLocks noChangeAspect="1" noChangeArrowheads="1"/>
          </p:cNvPicPr>
          <p:nvPr/>
        </p:nvPicPr>
        <p:blipFill>
          <a:blip r:embed="rId3"/>
          <a:srcRect/>
          <a:stretch>
            <a:fillRect/>
          </a:stretch>
        </p:blipFill>
        <p:spPr bwMode="auto">
          <a:xfrm>
            <a:off x="4114800" y="457200"/>
            <a:ext cx="3048000" cy="1453444"/>
          </a:xfrm>
          <a:prstGeom prst="rect">
            <a:avLst/>
          </a:prstGeom>
          <a:noFill/>
        </p:spPr>
      </p:pic>
      <p:pic>
        <p:nvPicPr>
          <p:cNvPr id="33798" name="Picture 6" descr="http://bogatika.files.wordpress.com/2011/03/5000-rupiah-pengasah-intan-1986-aau-075926-front.jpg?w=648"/>
          <p:cNvPicPr>
            <a:picLocks noChangeAspect="1" noChangeArrowheads="1"/>
          </p:cNvPicPr>
          <p:nvPr/>
        </p:nvPicPr>
        <p:blipFill>
          <a:blip r:embed="rId4"/>
          <a:srcRect/>
          <a:stretch>
            <a:fillRect/>
          </a:stretch>
        </p:blipFill>
        <p:spPr bwMode="auto">
          <a:xfrm>
            <a:off x="685800" y="1981200"/>
            <a:ext cx="3200400" cy="1649589"/>
          </a:xfrm>
          <a:prstGeom prst="rect">
            <a:avLst/>
          </a:prstGeom>
          <a:noFill/>
        </p:spPr>
      </p:pic>
      <p:pic>
        <p:nvPicPr>
          <p:cNvPr id="33800" name="Picture 8" descr="http://2.bp.blogspot.com/-p2dLt2MWMv0/TtzbAaAIcgI/AAAAAAAABC0/zYLhgx5o6Ek/s1600/21961.jpg"/>
          <p:cNvPicPr>
            <a:picLocks noChangeAspect="1" noChangeArrowheads="1"/>
          </p:cNvPicPr>
          <p:nvPr/>
        </p:nvPicPr>
        <p:blipFill>
          <a:blip r:embed="rId5"/>
          <a:srcRect/>
          <a:stretch>
            <a:fillRect/>
          </a:stretch>
        </p:blipFill>
        <p:spPr bwMode="auto">
          <a:xfrm>
            <a:off x="4038600" y="1981200"/>
            <a:ext cx="3124200" cy="1562100"/>
          </a:xfrm>
          <a:prstGeom prst="rect">
            <a:avLst/>
          </a:prstGeom>
          <a:noFill/>
        </p:spPr>
      </p:pic>
      <p:pic>
        <p:nvPicPr>
          <p:cNvPr id="33802" name="Picture 10" descr="http://suciptoardi.files.wordpress.com/2010/07/indonesiap17-1rupiah-1945_f.jpg"/>
          <p:cNvPicPr>
            <a:picLocks noChangeAspect="1" noChangeArrowheads="1"/>
          </p:cNvPicPr>
          <p:nvPr/>
        </p:nvPicPr>
        <p:blipFill>
          <a:blip r:embed="rId6"/>
          <a:srcRect/>
          <a:stretch>
            <a:fillRect/>
          </a:stretch>
        </p:blipFill>
        <p:spPr bwMode="auto">
          <a:xfrm>
            <a:off x="685800" y="3657600"/>
            <a:ext cx="3276600" cy="1483832"/>
          </a:xfrm>
          <a:prstGeom prst="rect">
            <a:avLst/>
          </a:prstGeom>
          <a:noFill/>
        </p:spPr>
      </p:pic>
      <p:pic>
        <p:nvPicPr>
          <p:cNvPr id="33804" name="Picture 12" descr="http://butikmewah.com/wp-content/uploads/2012/03/Uang-kertas-rupiah-004-300x166.jpg"/>
          <p:cNvPicPr>
            <a:picLocks noChangeAspect="1" noChangeArrowheads="1"/>
          </p:cNvPicPr>
          <p:nvPr/>
        </p:nvPicPr>
        <p:blipFill>
          <a:blip r:embed="rId7"/>
          <a:srcRect/>
          <a:stretch>
            <a:fillRect/>
          </a:stretch>
        </p:blipFill>
        <p:spPr bwMode="auto">
          <a:xfrm>
            <a:off x="4038600" y="3657600"/>
            <a:ext cx="2667000" cy="1475741"/>
          </a:xfrm>
          <a:prstGeom prst="rect">
            <a:avLst/>
          </a:prstGeom>
          <a:noFill/>
        </p:spPr>
      </p:pic>
      <p:pic>
        <p:nvPicPr>
          <p:cNvPr id="33806" name="Picture 14" descr="http://t2.gstatic.com/images?q=tbn:ANd9GcSQu46JfCGq7os0XhKM4tdm0FOY7qKaammHhcAj_H8BPz7zL3WW"/>
          <p:cNvPicPr>
            <a:picLocks noChangeAspect="1" noChangeArrowheads="1"/>
          </p:cNvPicPr>
          <p:nvPr/>
        </p:nvPicPr>
        <p:blipFill>
          <a:blip r:embed="rId8"/>
          <a:srcRect/>
          <a:stretch>
            <a:fillRect/>
          </a:stretch>
        </p:blipFill>
        <p:spPr bwMode="auto">
          <a:xfrm>
            <a:off x="1981200" y="5257799"/>
            <a:ext cx="2286000" cy="1375173"/>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590800" y="1905000"/>
            <a:ext cx="4038600" cy="609600"/>
          </a:xfrm>
          <a:prstGeom prst="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FF0000"/>
                </a:solidFill>
              </a:rPr>
              <a:t>KEWIRAUSAHAAN</a:t>
            </a:r>
            <a:endParaRPr lang="en-US" sz="3200" b="1" dirty="0">
              <a:solidFill>
                <a:srgbClr val="FF0000"/>
              </a:solidFill>
            </a:endParaRPr>
          </a:p>
        </p:txBody>
      </p:sp>
      <p:sp>
        <p:nvSpPr>
          <p:cNvPr id="7" name="TextBox 6"/>
          <p:cNvSpPr txBox="1"/>
          <p:nvPr/>
        </p:nvSpPr>
        <p:spPr>
          <a:xfrm>
            <a:off x="3200400" y="5257800"/>
            <a:ext cx="3505200" cy="369332"/>
          </a:xfrm>
          <a:prstGeom prst="rect">
            <a:avLst/>
          </a:prstGeom>
          <a:noFill/>
        </p:spPr>
        <p:txBody>
          <a:bodyPr wrap="square" rtlCol="0">
            <a:spAutoFit/>
          </a:bodyPr>
          <a:lstStyle/>
          <a:p>
            <a:r>
              <a:rPr lang="en-US" i="1" dirty="0" smtClean="0"/>
              <a:t>Ir. H. </a:t>
            </a:r>
            <a:r>
              <a:rPr lang="en-US" i="1" dirty="0" err="1" smtClean="0"/>
              <a:t>Fauzi</a:t>
            </a:r>
            <a:r>
              <a:rPr lang="en-US" i="1" dirty="0" smtClean="0"/>
              <a:t> </a:t>
            </a:r>
            <a:r>
              <a:rPr lang="en-US" i="1" dirty="0" err="1" smtClean="0"/>
              <a:t>Fachruddin</a:t>
            </a:r>
            <a:r>
              <a:rPr lang="en-US" i="1" dirty="0" smtClean="0"/>
              <a:t>, MM </a:t>
            </a:r>
            <a:endParaRPr lang="en-US" i="1" dirty="0"/>
          </a:p>
        </p:txBody>
      </p:sp>
      <p:sp>
        <p:nvSpPr>
          <p:cNvPr id="14338" name="AutoShape 2" descr="data:image/jpeg;base64,/9j/4AAQSkZJRgABAQAAAQABAAD/2wCEAAkGBhQPEBQUEhQUFBUVGRUUFxQUFRQXFBcVFRYYFBcVFRQXHSceGBwkGRYUHy8gIycpLiwsFR4xNTAqNSYrLCkBCQoKDgwOGg8PGiwdHyUpKSwsLCkpLCksLCwpLCkpLCwpKSkpKSwpKSwpKSkpKSkpKSwsLCkpLCksLCksLCwsNf/AABEIAKQA8AMBIgACEQEDEQH/xAAcAAABBQEBAQAAAAAAAAAAAAAAAwQFBgcBAgj/xABLEAABAwEFBAcFBAYIAwkAAAABAAIDEQQSEyExBQYUQQciUWFxgZEyQqGxwVJicrIIIzOSovAVJTREgsLR4SRUc0NTY4OTo8PS8f/EABoBAAIDAQEAAAAAAAAAAAAAAAIEAAMFAQb/xAApEQACAgICAgAFBAMAAAAAAAAAAQIRAxIEIRMxMkFRYXEUIiNCBTPw/9oADAMBAAIRAxEAPwCoYaMNOcNGEvR0ZVjbDRhpzhIwl0lja4jDTnDRhrlEsbXEYac4aMJdOWNsNGGnOEjDUo7Y2w0Yac4S9SxBgBeboOnNx8GrhE7GmGi4nuy7RDK9sd115+QJIug/7DPyU5HZmhpLWUqCRkajqFw5HnJFz5d6qlkSLFBsq4hJ5LlxXCSZkRLnuDWtcKmmjRPd+TFnW0t5WSvFDdADW0FaEtF29pzoEPmXz6C8T+RK4aMNRsNsNKtdUeqdw7Q+0PMK5NMrcWhe4jDS0ZDhlmveEug2NsNGGnOEjCUoljbDRhpzhIw1KJY2w0Yac4aMJdo5Y2w0Yac4SMJSiWNriMNOcJGGpR2x5hIwU+wEYCKhfYY4KMFPsBGApRNhjgowUvbp2QML5CGtHP6AdqY7O3ggtD7jHdbkHC7XwQOcU6b7DSk1aQvgowk+wEYCMDYY4S6ICdE03o2kbJDeaBecboroMia056fFVfY+99pEzReD7xDKOa33jdBFKU1SuXkQxy1YzjwymrL22x3G3jm7VrPefQVuhutcu/L1Xu228wwBzwXvLeQN0OcACHFpq2t5wrUVuZdq8WLYZZOZJHhwdeAvC7k4tF7rED2XuyB5a806tULbS10ZN40Dy1pdUEirCQGuyvzaVFaUyOaCUrfZdFUirbFtLGTlzupVsgYBWgc9pa0VOgF7UnLtUjvBtyjrsLqFr5A5zQ0tIqy5ddecCOoNKeahbfZMKV8da3HOZWhFbppWhzGiQortE3sDsR+3bUS0kmrnnM8yTmSq8pfeB3sDxPyUQsrlO8lDmL4SR2NaSH3eTvmtRsWxGWdpc0GZ/wBprb59oNFxg0P6yM5uObfJZtu9sd0lthhkvRlzm1q2jg0i8CGvLRmKakarT7DsvDs5jF51Q8g3SCMWAvFLt4ZPj1yOXJW4JtwqyvIuxpPYMdt9rQ2XSjXghudaOAHIPbkRWrSCRRJMsbwDeBqCRUeyRyc09h+h7FLWGx4UYY4trmC4gtDnVoH9ctNaSxmprp2JxXnoDnnpQ5+1QA0BaKa5nuCajkcWUygpEBhIwk/2kGRNMjjdaParyPh9FXGb6Wcvu9cDS+W5fOqYeWCq3QrpP5IlMFGCnoirmF3AVpVsMcJGEnr4w0EmgAzJOgCjYNvWeR9xsrS45DWhPYCRQoXJL2wlb7QrhIwk+wEYCKgdhjgowk+wEYClE2JHh0cOpLh0cOuWLbEbw6OHUlw6i94NtxWGMPlJ6xo1rRVziMz/APveuOairYUbk6RQukq2UdHCOQMh8T1R8AfVVTY0hbaIiPts/MAldv7XNrnfKcq+y37LRkAmVmmuPa4atId6GqwsmTfJsb2OGuNRNy4dHDpfZVrZaomyxmrXeoPMHvBVQ373wkskohhug3Q5zyKkXswADlotmeaMI7MxYY5TnovYtvzsR09kc6Npc6H9aQ0VIj9lziOwVGaoW6djMtsiA91wfrSl3MfGifbub9T2S3R2pznSXeq9rjk+J3tsppmPiAtEtFgsFmkt1qsLZSRFZ7Uxpa5sGC+QGVsbwRXOmR0LSBplj5MqyZNvSNnFjeOGvsX2haGwMLyS0G81po/N1yQtFWtYNHM5nWuYVS2ltZ05rdYw5kll+rgaUDnOcS4ANFK6Jm7bQtZvjKgaLorldFK0JOZpqi6tfFBVfsUnJp0eCF5caAk6DNK3VD7ftl0XBqcz4diLLNY4uTJBbuix7rdHFo26RJGWRQNJY6Vzg417BG03q+NBmrj0cdDLBaX2m1AuhjkcLPHIADIGOIbNK37OVQ3nrprG9GjP6D2dNtW0F1JhhWezhxAlNahzh3kGhpk0OPMLNdvb2Wm3TumnlcXOOgJDGjk1jQaABYE5OTtmikkqRfOk3eGFm8bZWZiARMkLSBV7AbwBIIyBA0OifbM3gikfGy44FxjF53DXKAye85goLrwKk6jOuVMfLqrVN2Nns4OzyNDGS3A5sjnSmjxaA0OLCwsPVIy0oO3JNcaS7iynKvmT8LzcBZT2AeqW1yhDj7Eo96EH2eVTyCQZtWAnqysOZPNpIq/W+0HRsfv+92nKvWt5dOBaKuYwuYXQsa0uAc7NvVAPWOpGmSebMtrJi/HjhDWNvlwiAoA5gJNHtoA2py7T21DvjpWxfbshukPbAMYhbX283ZXXYeoy7yDWpGZVACsm+28MdtkYYw7qNIL3E9apB0OYob2pOqrSy80rl0OQVI1TcO0OmsgvZ3HFgPcKEfP4Kx8OqR0V7SJfJZzShGI3tqKBwHlT0Wk8Otjjz2xoxeStMjRT9+LOeBkpyLCfC8KrKonUcD2EFblti3WeMCKeRgxS2O7UF1HkMLi2ugrWvcqlsbonlG2JLK6aIMs12Z8tQaxVq2kf2jlUHT0qjzGt07HuE28bTRbGQVAyXrh1E7N3+sk2TnGJ3ZIMv3xl60VmiYHtDmkOaRUEGoIPMELShkjJdOzMnGUH+5UR/Do4dSXDo4dWWV7EnwyOGUzwq5wqS8o3+nIfhVkvTDa62mKEe4y8fGQ/6Natz4VfPHSRPi7XnFcmuZHU6ANa1p+qo5GW4UM8bDrOyqyxFri0ihBII7CMl4U7vzEGbRtQbQtEjqEaUNDkoILPfs0V6NT6HNo32TWc6tIlb4Oo11POn7yp3SFNe2laPuuDf3WgKX3ZI2XttkbXYkbnNjvNzvMnDS0jtoXN9FX986/0haq5HGkH8RV8sjeNRKI40srn9SGU3sXeiSB8Yc4uibHJZ3M7YJr2I3vzcXDsICg0JcYJndt/6xw7W/Ij/dWO6q1uy0unoASS12QzVpdHTUU8Vt8LvEZ3I6mN55QxpcdAKqm2mcyOLjqVbdr2cvhcGipyNPBU5zaapfnt2l8i7jJU2a7032i5Y9kwNyYIb93llHExvp1vUrIE5te0ZZruLI+S6Lrb7nOut7G10HcmyzBsc7PsZmlZGNXODa0JoCaE0GeWvktuihbCy4whrWCVrQJLU0ANniIABb508zmAs66N7Kx0s73FtWR9Sr3tN5z2ioug1NKih7VptotI/WfrG/3j+8T85IjzGdaedKnQJ7BDqxbLLug4mj/2nvE/2mTlaq++z7xPqdclX975jwElxzT1Wg3nxP6ly6bouB1eoM6/E1Vjda+sf1vvP/vMv/MxnUt8691eSh96pS+wzC/e6laY7naY3ulmeQ+PflbL4WVRfZixK4urizB4fbG2m6yzslZqxwPiObT4ioWvb97bMezBNC4txsMNcDQ0eLxoeRoCFmVq2OBsyC0AZunmice0XWOb6Uf6qT2xb3P2HYmnMCadvkwCg/8AcKYx5HCLQvkxRnKMn8ioOmJNSSTrUmp9Vo2yulctt08z20ZNZRAW0GUscNGP85L2fZIs2Qlxg7Vbp0a/rNmwnsvt9HFYUt86G2X9lt7pJB8QfqmeNLWQtyYbwLBwyOGUzwqOFT/mM39OSmAuYCkMNcuLP3NTQYcOsy6QehkWx77TZHXZndZ8Tz1HnmWu9wnvy8FrmGh0eSFyv2dUa9HxXK0gkHUZHxGS8p1tSzPjme2RjmOvElrwWuFTUVBzTRUlxfuhnYZte02PObbO0ymvaOowepr/AIVN9OW5YgkbbY6BspuSN/8AEpUPHiAa9470p+jo93FWpt0lhiaS6mQc14ugnlUF/opv9Iy03bPZI/tSSv8A/TY0f/Ij/qB/YwddXF0IAy09G5pb2GtKNfnecylWke00EjX4rQtq2BtoF4OYJKNq50r3dVlnDrtC3Wop45d6hui7Z7WQiYVa97w28DO3qtdSgdG2gFSK+A8FbY7Sbo/Waga2iQa2Yt0c3up/DotLj3CKaEczTlRQzERqCPEKs71e2wdxPqf9lr1ta2dt2R94Xr1DaGaiyihzZ2in8Ouao29+7Ub5W4ZLepGfaD/aaHHMU5k5ck1mbzQ1S7KcTWOdt9GelcXqRtCR2EheVhmoTW6u3DZJ7wLrrxhvDXFtWkg5kdhDT5LWbNt8Wgy0xG9WV3XtDs8SSPLIZnLMc/JYhBEXuDRqTQea1Hde1GDqvvVexsRLX3RUuaauNDVuS0eJHaMuvQnyWk0W19r6x6/vPP8AaZTraIzqG56Vrz11ASUj77CK1BaQRjWg5FloyoG9/wAe8p0LSS79oT1jpPM7W019xv3a/HVeWNc5o9t2Q/5o6x99B/2nx7CraKbMD2jZcGWSM+49zOY9lxbocxpzTcKX3taBbrTTTFeefNxPOp9SVDrLkqbRop2iZO8ROz+Dc2obMJmO7Ktc17T21q0jzVl29sR0O71hkcCC+eVwB+zI03T5iOvmqJFqPEL6O6ZthmbYwMTMoHRy3WjSNrSw0HYA4eQURGfNyEIQnQX0P0G2b+qq9sspHldH0Xz3FGXEACpJAA7ScgF9abg7tnZ+zoIHUvtbefT7bzecK91aeSODpgyVokuHRw6fXEXFbuVaHcRGIo7iUcSp4zm5I4iMRR3Eo4lTxndzEf0hNiCO2Q2luk7Cx344sgfNhb+6smX0L042dsuy751ilY5vfeqwj0PwXz2qZRplsXaN+/R3sNyxWiU6yShg8I2A/N59Ey/SOs5MdjkqLrXTMu86vDHV9GUU30LuubIi+8+U/wAVPoqd+kDtO/NZYa+yySQjve4NHwYfUonGo2CpXKjI10LrWEmgFSuAKssNh6OI6WCM0zvPOQkr+1icM2PB0ry+OlmivNp7TaGMe3aW/wDfR+8000p8BzUDuhBdstyg6oacw05ujI5tPvAcx9VYmAB3VoOsCLuWkwI/ZydknIeHatnx6KjIeTZtiEE1bgv0/Z6zAa2cs96PLs7tO9U212l8zg55qQGtrQDJooBkOxWnau0JIAwNLw4tY4OvSi6Yy+P2Xkg5ZZZDkq1hJ3jYnWzFsuVXRme1Y7s8g+874mqaKX3phu2p/fQ+oUQvPZo65JL7m7je0E/sSGw2XrRGO/5Cq0fZMf8AxEX42cyPeB1aCR5Kgbqsramf4j8CtJ2S4Rzsc40DTUnrcvwkHXsK1+BH+GTMzmyrIkWhjnVB6xFQ6t61H355eVByr8ftJnbZ2WeMySDKMAkXW1N0RClHyE8jy+BydiEEAUbW60ZhhNTEBze4+1J2fHJVjfu1l0EjIjUFpvAXdQ9x5Nbo3+eSFQbugd1aMktdoMj3POriXHzNUilbPA6R7WMBc5xDWtGpJNAB5p9tjdu02K7xEL4r9bt8UrSlaeoWM7fZr+uiOjGYX2LbrM6SxviYQHvhdG0u0DnR3QT3VK+U91t3prZMzDifIxskYkLWkhrXOFS6mmQPovqziUcI2BOSR8dyRlriDkQSD4jJKmwuwhL7peY6/eDQ75FTfSDsrhdpWmPkZDI38MnXH5kvBZr2w5HfZtkfoYHN+bggoOyI3asHEWyzxXi3EljZeAqRecBUBfYgevk7o3hv7Vsg7JA790F30X1DxKshGwJyokcRGIo7iUcSj8YG5D8WjjFC8Wji1p+EyvOTXGI4tQvFo4tTwk85XumW3f1aG/aljHoHO+iwxbR0mw42z3Gv7NzZPSrSP4llW7mxDbbQ2EOu1qS6laACpNOazuRjayUjS4+RPHszcei+a7sqzj8Z9XuWXdLdvxtqSZ1EbY4/RtT8SVqG79hFjs7IWuLgyvWIoTU10WIb0yF1ttBOZxX/AJirM8HDGkyvj5FPJJomujbYvE2iVxHVihld/jc0saPiT5Kr2WK/Ixva5rfUgLUOiSK5ZZn09uS75NaPq4rPt3iG26CuglZ+cfVUvHqoP6lyyXKa+hruwepIR2j8pDvkCPNSdvtwibTV1KUrWmQbU1vc2NNMtexJz2QB4fHkQa05JG1wCV4c2ja0qHEAgjKvfkAcl6HSM5KXyPO+SUYtERMS9xcdSScshmamgGQzXjDTx0NP5yXMJPJKuhR5HZnO/kF2dh+0weoJH+irCvHSPBQQu/GPylUheV50dc8j1XCltgiya3O/tbPB35StHESzncv+2x/4vylajhLW/wAX/qf5Mn/KSrKvwOrVt17wQ0XK1zDnVFXB2VKD3QNOSr22crPMfuO+Ip9VNRWUuOQSm27E1lhtI1cYn5+ArkmsumLG1H6CmGUsmSLf1M36MNnY204SR1Y6yn/CMv4iFbOnSa9wv/m/5FX+iSQttj+zCdX95qkOmKa86zeEnzavOqH8Lkehc/51Emug112C0ntkYPRh/wDstN4tZr0Wx4VgB5yPe7yFGj5K4cWm8OL9iE82aptGU9NDf6xa77UTPgXN+gXjZMV7d2191oY70EY+pXvpfNbRA7tjI9Hn/VI7BtI/oO2sr77T64dPylJyhWSS/I7Gd44v8DbooH9awnsEh/gK3/jF899GTqbSjP3ZPyFbVxav4uPaFlHKy6zr7E1xaOMULxaOLTXhFPOQ/Eo4lRmOjHTZRoSfEo4lRmOjHUO6DLfvaQbYZAdX0YPGtfkCqr0YvaLRIT7WHl4XhVSW/FifPHHczuuJp21FFH7G2AY52PY+6QBeAGRyAcK9hzWfkUnnTS6VD+NRWBxv3ZpHErFd4z/xc/8A1H/NavjrJduvvWqYjm93zU5/wr8k4UakzSej51yws73PPxp9FmJlMc94atfXza6v0Wm7uwmCyxsdqAScwcySdVTdt7tuM8hju3SSQKkUrnTRBnxy8cKXoPDKPknfzNVhtwe0OGjgCPAiqHyg6rOdgbyTwXYZYnPaOqHAG8B46EK7CZPYcu6texHLg1dMfAN8EuyyNdo4KLEi9CdNeWQo+NFle6VLDcghdUftCMu9pP0WZrQukaW9Z4/+p/lcs9WDzW3mbZu8KOuFJfcnNyKcfDXSp/KVrnVWPboupbYfxH8pWqYqd4E2sbS+onz8alkTf0JBs9NE22tJfs8re2N49WlNsdeJrQLrq6UNfCmfwTcu0xaMKaKn0Wij53fdY31JP+Vd6UZbz4Pwv+bVF7j7UwrQY/dly8C2pH1XreO3GbaDGu9ljmMA7iQSfisrZfp9fuaej8+32NF2FHgWaKPS6xtfEip+JKfcUozHRxC1YqkkZklbbKn0puqbOe6QfkP+qqtgtRbZbSzk7CJ8n/7q479RCSBpuOc8Oo0tr1a+0SBroFWtm7Ie6yz1bQm5dByPVdU/ArJzwl5nX0NXBJLEk/8AuxXo9ku29h+6/wDKVrHFLLtxILs5Lo3VDTdeQQG8iDyzB+Cv2Om+EqxivMW0yT4lHEqMx0Y6cE9CPx0Y6Z4iMRcsZ1HmOjHTLFXcVSyai1skqwprs6Wjj4Lzapeqmkct01Cqk/3BqPRO46om2thOxHOj61S4kcxU181bI7RUVTKZ3WPigzwWRdh4m4Po9br22Yx3JWkXaBrjqR2eXauyyVcT3lOYJeqExccyprUUrs57k2TNgyY3vTwzUTCyOyHgEs91VenRS1YtjIxkzL6IxEVg6kPv2+sDPxj8pVGV03wdWAfjHyKpaxeZ/tNTjdYyT3adS1xH730K0rGWY7CNLTF+ILQsVNcH4H+Rflq5IeYqiN55JOHcIwSXENNNbp1/nvT9wSMjqggp2a2i0LR/a0ysbubILHse7JwdWn3bpHzI9ElatmSOtpdTqmQOrXlUFTVib1q9n1RaMpAe0gpPwR0S+415Hs2TmOjHTPFRip6xXUNpTmgFe36JoyTqu8vmi2yZheIz1HeSpfcixKkOLBMQ/XtUljqEsj+t6p/iosfoGS7HmOjHTPFRiqywdRpiIxE3vovobLqHGIjETe+i+oShSd1Qm9V6e/JJ1VcvYSQ8ifkEg85lcY/JccV1+jlDmzuyTeq9RPSdVCUS0L6D+exK3/58+4dybRGgp8q9o7AvQf8AT7XeV2waFJKn+TzqU2klIBpmc6A9velQe7s5fd8U1fUa+K7ZKK5tazTyZyFoA0FeqFBFWfbFifKfbozk0Dn39qjo9igHN1R2UWVmwyc+h2E0o9jXZH7eP8QV9jdUgKAscTWPBDQDpWnJS8b+sPEJzjQ0i0L5nux/ifz5eHckbSaAkdh+q6Hfz1u8JG0v6jvD/TuTFlWo0sD9QuW12YSVkOZ8F22O0Qf1DrsdxzVAXrETOCTJKX1Yn0DR20OzXGv6hSMjqlF7JB8wqFYHdb1TnETFjs0tfXYnGhxiIxE3vovo7OUI1RVdQhDOVRVdQoQ8OK4hC4zp6aUEoQocOgryuoUIP7+nlzPb4pMT9w+PYhChw9iTuHp91Iyuz8ghC6iMbWo9XzTSq4hVT9hxFIfaCkWHNCEUPRx+xVs2eg+Pb4okdVjvDtPYhCJnCNs7s17tJ0QhCvhOv2chOSUquoRL0RiRKK5IQuEBpSlV1C6iM5VFV1C6cP/Z"/>
          <p:cNvSpPr>
            <a:spLocks noChangeAspect="1" noChangeArrowheads="1"/>
          </p:cNvSpPr>
          <p:nvPr/>
        </p:nvSpPr>
        <p:spPr bwMode="auto">
          <a:xfrm>
            <a:off x="155575" y="-746125"/>
            <a:ext cx="2286000" cy="15621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340" name="AutoShape 4" descr="data:image/jpeg;base64,/9j/4AAQSkZJRgABAQAAAQABAAD/2wCEAAkGBhQPEBQUEhQUFBUVGRUUFxQUFRQXFBcVFRYYFBcVFRQXHSceGBwkGRYUHy8gIycpLiwsFR4xNTAqNSYrLCkBCQoKDgwOGg8PGiwdHyUpKSwsLCkpLCksLCwpLCkpLCwpKSkpKSwpKSwpKSkpKSkpKSwsLCkpLCksLCksLCwsNf/AABEIAKQA8AMBIgACEQEDEQH/xAAcAAABBQEBAQAAAAAAAAAAAAAAAwQFBgcBAgj/xABLEAABAwEFBAcFBAYIAwkAAAABAAIDEQQSEyExBQYUQQciUWFxgZEyQqGxwVJicrIIIzOSovAVJTREgsLR4SRUc0NTY4OTo8PS8f/EABoBAAIDAQEAAAAAAAAAAAAAAAIEAAMFAQb/xAApEQACAgICAgAFBAMAAAAAAAAAAQIRAxIEIRMxMkFRYXEUIiNCBTPw/9oADAMBAAIRAxEAPwCoYaMNOcNGEvR0ZVjbDRhpzhIwl0lja4jDTnDRhrlEsbXEYac4aMJdOWNsNGGnOEjDUo7Y2w0Yac4S9SxBgBeboOnNx8GrhE7GmGi4nuy7RDK9sd115+QJIug/7DPyU5HZmhpLWUqCRkajqFw5HnJFz5d6qlkSLFBsq4hJ5LlxXCSZkRLnuDWtcKmmjRPd+TFnW0t5WSvFDdADW0FaEtF29pzoEPmXz6C8T+RK4aMNRsNsNKtdUeqdw7Q+0PMK5NMrcWhe4jDS0ZDhlmveEug2NsNGGnOEjCUoljbDRhpzhIw1KJY2w0Yac4aMJdo5Y2w0Yac4SMJSiWNriMNOcJGGpR2x5hIwU+wEYCKhfYY4KMFPsBGApRNhjgowUvbp2QML5CGtHP6AdqY7O3ggtD7jHdbkHC7XwQOcU6b7DSk1aQvgowk+wEYCMDYY4S6ICdE03o2kbJDeaBecboroMia056fFVfY+99pEzReD7xDKOa33jdBFKU1SuXkQxy1YzjwymrL22x3G3jm7VrPefQVuhutcu/L1Xu228wwBzwXvLeQN0OcACHFpq2t5wrUVuZdq8WLYZZOZJHhwdeAvC7k4tF7rED2XuyB5a806tULbS10ZN40Dy1pdUEirCQGuyvzaVFaUyOaCUrfZdFUirbFtLGTlzupVsgYBWgc9pa0VOgF7UnLtUjvBtyjrsLqFr5A5zQ0tIqy5ddecCOoNKeahbfZMKV8da3HOZWhFbppWhzGiQortE3sDsR+3bUS0kmrnnM8yTmSq8pfeB3sDxPyUQsrlO8lDmL4SR2NaSH3eTvmtRsWxGWdpc0GZ/wBprb59oNFxg0P6yM5uObfJZtu9sd0lthhkvRlzm1q2jg0i8CGvLRmKakarT7DsvDs5jF51Q8g3SCMWAvFLt4ZPj1yOXJW4JtwqyvIuxpPYMdt9rQ2XSjXghudaOAHIPbkRWrSCRRJMsbwDeBqCRUeyRyc09h+h7FLWGx4UYY4trmC4gtDnVoH9ctNaSxmprp2JxXnoDnnpQ5+1QA0BaKa5nuCajkcWUygpEBhIwk/2kGRNMjjdaParyPh9FXGb6Wcvu9cDS+W5fOqYeWCq3QrpP5IlMFGCnoirmF3AVpVsMcJGEnr4w0EmgAzJOgCjYNvWeR9xsrS45DWhPYCRQoXJL2wlb7QrhIwk+wEYCKgdhjgowk+wEYClE2JHh0cOpLh0cOuWLbEbw6OHUlw6i94NtxWGMPlJ6xo1rRVziMz/APveuOairYUbk6RQukq2UdHCOQMh8T1R8AfVVTY0hbaIiPts/MAldv7XNrnfKcq+y37LRkAmVmmuPa4atId6GqwsmTfJsb2OGuNRNy4dHDpfZVrZaomyxmrXeoPMHvBVQ373wkskohhug3Q5zyKkXswADlotmeaMI7MxYY5TnovYtvzsR09kc6Npc6H9aQ0VIj9lziOwVGaoW6djMtsiA91wfrSl3MfGifbub9T2S3R2pznSXeq9rjk+J3tsppmPiAtEtFgsFmkt1qsLZSRFZ7Uxpa5sGC+QGVsbwRXOmR0LSBplj5MqyZNvSNnFjeOGvsX2haGwMLyS0G81po/N1yQtFWtYNHM5nWuYVS2ltZ05rdYw5kll+rgaUDnOcS4ANFK6Jm7bQtZvjKgaLorldFK0JOZpqi6tfFBVfsUnJp0eCF5caAk6DNK3VD7ftl0XBqcz4diLLNY4uTJBbuix7rdHFo26RJGWRQNJY6Vzg417BG03q+NBmrj0cdDLBaX2m1AuhjkcLPHIADIGOIbNK37OVQ3nrprG9GjP6D2dNtW0F1JhhWezhxAlNahzh3kGhpk0OPMLNdvb2Wm3TumnlcXOOgJDGjk1jQaABYE5OTtmikkqRfOk3eGFm8bZWZiARMkLSBV7AbwBIIyBA0OifbM3gikfGy44FxjF53DXKAye85goLrwKk6jOuVMfLqrVN2Nns4OzyNDGS3A5sjnSmjxaA0OLCwsPVIy0oO3JNcaS7iynKvmT8LzcBZT2AeqW1yhDj7Eo96EH2eVTyCQZtWAnqysOZPNpIq/W+0HRsfv+92nKvWt5dOBaKuYwuYXQsa0uAc7NvVAPWOpGmSebMtrJi/HjhDWNvlwiAoA5gJNHtoA2py7T21DvjpWxfbshukPbAMYhbX283ZXXYeoy7yDWpGZVACsm+28MdtkYYw7qNIL3E9apB0OYob2pOqrSy80rl0OQVI1TcO0OmsgvZ3HFgPcKEfP4Kx8OqR0V7SJfJZzShGI3tqKBwHlT0Wk8Otjjz2xoxeStMjRT9+LOeBkpyLCfC8KrKonUcD2EFblti3WeMCKeRgxS2O7UF1HkMLi2ugrWvcqlsbonlG2JLK6aIMs12Z8tQaxVq2kf2jlUHT0qjzGt07HuE28bTRbGQVAyXrh1E7N3+sk2TnGJ3ZIMv3xl60VmiYHtDmkOaRUEGoIPMELShkjJdOzMnGUH+5UR/Do4dSXDo4dWWV7EnwyOGUzwq5wqS8o3+nIfhVkvTDa62mKEe4y8fGQ/6Natz4VfPHSRPi7XnFcmuZHU6ANa1p+qo5GW4UM8bDrOyqyxFri0ihBII7CMl4U7vzEGbRtQbQtEjqEaUNDkoILPfs0V6NT6HNo32TWc6tIlb4Oo11POn7yp3SFNe2laPuuDf3WgKX3ZI2XttkbXYkbnNjvNzvMnDS0jtoXN9FX986/0haq5HGkH8RV8sjeNRKI40srn9SGU3sXeiSB8Yc4uibHJZ3M7YJr2I3vzcXDsICg0JcYJndt/6xw7W/Ij/dWO6q1uy0unoASS12QzVpdHTUU8Vt8LvEZ3I6mN55QxpcdAKqm2mcyOLjqVbdr2cvhcGipyNPBU5zaapfnt2l8i7jJU2a7032i5Y9kwNyYIb93llHExvp1vUrIE5te0ZZruLI+S6Lrb7nOut7G10HcmyzBsc7PsZmlZGNXODa0JoCaE0GeWvktuihbCy4whrWCVrQJLU0ANniIABb508zmAs66N7Kx0s73FtWR9Sr3tN5z2ioug1NKih7VptotI/WfrG/3j+8T85IjzGdaedKnQJ7BDqxbLLug4mj/2nvE/2mTlaq++z7xPqdclX975jwElxzT1Wg3nxP6ly6bouB1eoM6/E1Vjda+sf1vvP/vMv/MxnUt8691eSh96pS+wzC/e6laY7naY3ulmeQ+PflbL4WVRfZixK4urizB4fbG2m6yzslZqxwPiObT4ioWvb97bMezBNC4txsMNcDQ0eLxoeRoCFmVq2OBsyC0AZunmice0XWOb6Uf6qT2xb3P2HYmnMCadvkwCg/8AcKYx5HCLQvkxRnKMn8ioOmJNSSTrUmp9Vo2yulctt08z20ZNZRAW0GUscNGP85L2fZIs2Qlxg7Vbp0a/rNmwnsvt9HFYUt86G2X9lt7pJB8QfqmeNLWQtyYbwLBwyOGUzwqOFT/mM39OSmAuYCkMNcuLP3NTQYcOsy6QehkWx77TZHXZndZ8Tz1HnmWu9wnvy8FrmGh0eSFyv2dUa9HxXK0gkHUZHxGS8p1tSzPjme2RjmOvElrwWuFTUVBzTRUlxfuhnYZte02PObbO0ymvaOowepr/AIVN9OW5YgkbbY6BspuSN/8AEpUPHiAa9470p+jo93FWpt0lhiaS6mQc14ugnlUF/opv9Iy03bPZI/tSSv8A/TY0f/Ij/qB/YwddXF0IAy09G5pb2GtKNfnecylWke00EjX4rQtq2BtoF4OYJKNq50r3dVlnDrtC3Wop45d6hui7Z7WQiYVa97w28DO3qtdSgdG2gFSK+A8FbY7Sbo/Waga2iQa2Yt0c3up/DotLj3CKaEczTlRQzERqCPEKs71e2wdxPqf9lr1ta2dt2R94Xr1DaGaiyihzZ2in8Ouao29+7Ub5W4ZLepGfaD/aaHHMU5k5ck1mbzQ1S7KcTWOdt9GelcXqRtCR2EheVhmoTW6u3DZJ7wLrrxhvDXFtWkg5kdhDT5LWbNt8Wgy0xG9WV3XtDs8SSPLIZnLMc/JYhBEXuDRqTQea1Hde1GDqvvVexsRLX3RUuaauNDVuS0eJHaMuvQnyWk0W19r6x6/vPP8AaZTraIzqG56Vrz11ASUj77CK1BaQRjWg5FloyoG9/wAe8p0LSS79oT1jpPM7W019xv3a/HVeWNc5o9t2Q/5o6x99B/2nx7CraKbMD2jZcGWSM+49zOY9lxbocxpzTcKX3taBbrTTTFeefNxPOp9SVDrLkqbRop2iZO8ROz+Dc2obMJmO7Ktc17T21q0jzVl29sR0O71hkcCC+eVwB+zI03T5iOvmqJFqPEL6O6ZthmbYwMTMoHRy3WjSNrSw0HYA4eQURGfNyEIQnQX0P0G2b+qq9sspHldH0Xz3FGXEACpJAA7ScgF9abg7tnZ+zoIHUvtbefT7bzecK91aeSODpgyVokuHRw6fXEXFbuVaHcRGIo7iUcSp4zm5I4iMRR3Eo4lTxndzEf0hNiCO2Q2luk7Cx344sgfNhb+6smX0L042dsuy751ilY5vfeqwj0PwXz2qZRplsXaN+/R3sNyxWiU6yShg8I2A/N59Ey/SOs5MdjkqLrXTMu86vDHV9GUU30LuubIi+8+U/wAVPoqd+kDtO/NZYa+yySQjve4NHwYfUonGo2CpXKjI10LrWEmgFSuAKssNh6OI6WCM0zvPOQkr+1icM2PB0ry+OlmivNp7TaGMe3aW/wDfR+8000p8BzUDuhBdstyg6oacw05ujI5tPvAcx9VYmAB3VoOsCLuWkwI/ZydknIeHatnx6KjIeTZtiEE1bgv0/Z6zAa2cs96PLs7tO9U212l8zg55qQGtrQDJooBkOxWnau0JIAwNLw4tY4OvSi6Yy+P2Xkg5ZZZDkq1hJ3jYnWzFsuVXRme1Y7s8g+874mqaKX3phu2p/fQ+oUQvPZo65JL7m7je0E/sSGw2XrRGO/5Cq0fZMf8AxEX42cyPeB1aCR5Kgbqsramf4j8CtJ2S4Rzsc40DTUnrcvwkHXsK1+BH+GTMzmyrIkWhjnVB6xFQ6t61H355eVByr8ftJnbZ2WeMySDKMAkXW1N0RClHyE8jy+BydiEEAUbW60ZhhNTEBze4+1J2fHJVjfu1l0EjIjUFpvAXdQ9x5Nbo3+eSFQbugd1aMktdoMj3POriXHzNUilbPA6R7WMBc5xDWtGpJNAB5p9tjdu02K7xEL4r9bt8UrSlaeoWM7fZr+uiOjGYX2LbrM6SxviYQHvhdG0u0DnR3QT3VK+U91t3prZMzDifIxskYkLWkhrXOFS6mmQPovqziUcI2BOSR8dyRlriDkQSD4jJKmwuwhL7peY6/eDQ75FTfSDsrhdpWmPkZDI38MnXH5kvBZr2w5HfZtkfoYHN+bggoOyI3asHEWyzxXi3EljZeAqRecBUBfYgevk7o3hv7Vsg7JA790F30X1DxKshGwJyokcRGIo7iUcSj8YG5D8WjjFC8Wji1p+EyvOTXGI4tQvFo4tTwk85XumW3f1aG/aljHoHO+iwxbR0mw42z3Gv7NzZPSrSP4llW7mxDbbQ2EOu1qS6laACpNOazuRjayUjS4+RPHszcei+a7sqzj8Z9XuWXdLdvxtqSZ1EbY4/RtT8SVqG79hFjs7IWuLgyvWIoTU10WIb0yF1ttBOZxX/AJirM8HDGkyvj5FPJJomujbYvE2iVxHVihld/jc0saPiT5Kr2WK/Ixva5rfUgLUOiSK5ZZn09uS75NaPq4rPt3iG26CuglZ+cfVUvHqoP6lyyXKa+hruwepIR2j8pDvkCPNSdvtwibTV1KUrWmQbU1vc2NNMtexJz2QB4fHkQa05JG1wCV4c2ja0qHEAgjKvfkAcl6HSM5KXyPO+SUYtERMS9xcdSScshmamgGQzXjDTx0NP5yXMJPJKuhR5HZnO/kF2dh+0weoJH+irCvHSPBQQu/GPylUheV50dc8j1XCltgiya3O/tbPB35StHESzncv+2x/4vylajhLW/wAX/qf5Mn/KSrKvwOrVt17wQ0XK1zDnVFXB2VKD3QNOSr22crPMfuO+Ip9VNRWUuOQSm27E1lhtI1cYn5+ArkmsumLG1H6CmGUsmSLf1M36MNnY204SR1Y6yn/CMv4iFbOnSa9wv/m/5FX+iSQttj+zCdX95qkOmKa86zeEnzavOqH8Lkehc/51Emug112C0ntkYPRh/wDstN4tZr0Wx4VgB5yPe7yFGj5K4cWm8OL9iE82aptGU9NDf6xa77UTPgXN+gXjZMV7d2191oY70EY+pXvpfNbRA7tjI9Hn/VI7BtI/oO2sr77T64dPylJyhWSS/I7Gd44v8DbooH9awnsEh/gK3/jF899GTqbSjP3ZPyFbVxav4uPaFlHKy6zr7E1xaOMULxaOLTXhFPOQ/Eo4lRmOjHTZRoSfEo4lRmOjHUO6DLfvaQbYZAdX0YPGtfkCqr0YvaLRIT7WHl4XhVSW/FifPHHczuuJp21FFH7G2AY52PY+6QBeAGRyAcK9hzWfkUnnTS6VD+NRWBxv3ZpHErFd4z/xc/8A1H/NavjrJduvvWqYjm93zU5/wr8k4UakzSej51yws73PPxp9FmJlMc94atfXza6v0Wm7uwmCyxsdqAScwcySdVTdt7tuM8hju3SSQKkUrnTRBnxy8cKXoPDKPknfzNVhtwe0OGjgCPAiqHyg6rOdgbyTwXYZYnPaOqHAG8B46EK7CZPYcu6texHLg1dMfAN8EuyyNdo4KLEi9CdNeWQo+NFle6VLDcghdUftCMu9pP0WZrQukaW9Z4/+p/lcs9WDzW3mbZu8KOuFJfcnNyKcfDXSp/KVrnVWPboupbYfxH8pWqYqd4E2sbS+onz8alkTf0JBs9NE22tJfs8re2N49WlNsdeJrQLrq6UNfCmfwTcu0xaMKaKn0Wij53fdY31JP+Vd6UZbz4Pwv+bVF7j7UwrQY/dly8C2pH1XreO3GbaDGu9ljmMA7iQSfisrZfp9fuaej8+32NF2FHgWaKPS6xtfEip+JKfcUozHRxC1YqkkZklbbKn0puqbOe6QfkP+qqtgtRbZbSzk7CJ8n/7q479RCSBpuOc8Oo0tr1a+0SBroFWtm7Ie6yz1bQm5dByPVdU/ArJzwl5nX0NXBJLEk/8AuxXo9ku29h+6/wDKVrHFLLtxILs5Lo3VDTdeQQG8iDyzB+Cv2Om+EqxivMW0yT4lHEqMx0Y6cE9CPx0Y6Z4iMRcsZ1HmOjHTLFXcVSyai1skqwprs6Wjj4Lzapeqmkct01Cqk/3BqPRO46om2thOxHOj61S4kcxU181bI7RUVTKZ3WPigzwWRdh4m4Po9br22Yx3JWkXaBrjqR2eXauyyVcT3lOYJeqExccyprUUrs57k2TNgyY3vTwzUTCyOyHgEs91VenRS1YtjIxkzL6IxEVg6kPv2+sDPxj8pVGV03wdWAfjHyKpaxeZ/tNTjdYyT3adS1xH730K0rGWY7CNLTF+ILQsVNcH4H+Rflq5IeYqiN55JOHcIwSXENNNbp1/nvT9wSMjqggp2a2i0LR/a0ysbubILHse7JwdWn3bpHzI9ElatmSOtpdTqmQOrXlUFTVib1q9n1RaMpAe0gpPwR0S+415Hs2TmOjHTPFRip6xXUNpTmgFe36JoyTqu8vmi2yZheIz1HeSpfcixKkOLBMQ/XtUljqEsj+t6p/iosfoGS7HmOjHTPFRiqywdRpiIxE3vovobLqHGIjETe+i+oShSd1Qm9V6e/JJ1VcvYSQ8ifkEg85lcY/JccV1+jlDmzuyTeq9RPSdVCUS0L6D+exK3/58+4dybRGgp8q9o7AvQf8AT7XeV2waFJKn+TzqU2klIBpmc6A9velQe7s5fd8U1fUa+K7ZKK5tazTyZyFoA0FeqFBFWfbFifKfbozk0Dn39qjo9igHN1R2UWVmwyc+h2E0o9jXZH7eP8QV9jdUgKAscTWPBDQDpWnJS8b+sPEJzjQ0i0L5nux/ifz5eHckbSaAkdh+q6Hfz1u8JG0v6jvD/TuTFlWo0sD9QuW12YSVkOZ8F22O0Qf1DrsdxzVAXrETOCTJKX1Yn0DR20OzXGv6hSMjqlF7JB8wqFYHdb1TnETFjs0tfXYnGhxiIxE3vovo7OUI1RVdQhDOVRVdQoQ8OK4hC4zp6aUEoQocOgryuoUIP7+nlzPb4pMT9w+PYhChw9iTuHp91Iyuz8ghC6iMbWo9XzTSq4hVT9hxFIfaCkWHNCEUPRx+xVs2eg+Pb4okdVjvDtPYhCJnCNs7s17tJ0QhCvhOv2chOSUquoRL0RiRKK5IQuEBpSlV1C6iM5VFV1C6cP/Z"/>
          <p:cNvSpPr>
            <a:spLocks noChangeAspect="1" noChangeArrowheads="1"/>
          </p:cNvSpPr>
          <p:nvPr/>
        </p:nvSpPr>
        <p:spPr bwMode="auto">
          <a:xfrm>
            <a:off x="155575" y="-746125"/>
            <a:ext cx="2286000" cy="15621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4342" name="Picture 6" descr="http://revolsirait.com/wp-content/uploads/2009/10/kewirausahaan-300x206.jpg"/>
          <p:cNvPicPr>
            <a:picLocks noChangeAspect="1" noChangeArrowheads="1"/>
          </p:cNvPicPr>
          <p:nvPr/>
        </p:nvPicPr>
        <p:blipFill>
          <a:blip r:embed="rId2"/>
          <a:srcRect/>
          <a:stretch>
            <a:fillRect/>
          </a:stretch>
        </p:blipFill>
        <p:spPr bwMode="auto">
          <a:xfrm>
            <a:off x="3200400" y="2895600"/>
            <a:ext cx="2857500" cy="196215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iwandahnial.files.wordpress.com/2009/02/ori-3a-25-sen.jpg?w=510"/>
          <p:cNvPicPr>
            <a:picLocks noChangeAspect="1" noChangeArrowheads="1"/>
          </p:cNvPicPr>
          <p:nvPr/>
        </p:nvPicPr>
        <p:blipFill>
          <a:blip r:embed="rId2"/>
          <a:srcRect/>
          <a:stretch>
            <a:fillRect/>
          </a:stretch>
        </p:blipFill>
        <p:spPr bwMode="auto">
          <a:xfrm>
            <a:off x="685800" y="2057400"/>
            <a:ext cx="3124200" cy="1887538"/>
          </a:xfrm>
          <a:prstGeom prst="rect">
            <a:avLst/>
          </a:prstGeom>
          <a:noFill/>
        </p:spPr>
      </p:pic>
      <p:pic>
        <p:nvPicPr>
          <p:cNvPr id="34820" name="Picture 4" descr="http://rumahuangkuno.files.wordpress.com/2010/10/images.jpeg"/>
          <p:cNvPicPr>
            <a:picLocks noChangeAspect="1" noChangeArrowheads="1"/>
          </p:cNvPicPr>
          <p:nvPr/>
        </p:nvPicPr>
        <p:blipFill>
          <a:blip r:embed="rId3"/>
          <a:srcRect/>
          <a:stretch>
            <a:fillRect/>
          </a:stretch>
        </p:blipFill>
        <p:spPr bwMode="auto">
          <a:xfrm>
            <a:off x="3962400" y="4191000"/>
            <a:ext cx="3549894" cy="1714500"/>
          </a:xfrm>
          <a:prstGeom prst="rect">
            <a:avLst/>
          </a:prstGeom>
          <a:noFill/>
        </p:spPr>
      </p:pic>
      <p:pic>
        <p:nvPicPr>
          <p:cNvPr id="34822" name="Picture 6" descr="http://1.bp.blogspot.com/-zRKS7dA0820/UMtGnWkBJKI/AAAAAAAALas/prxz3JiEoW4/s1600/wilhelmina+muda+2.5+G+variasi+%281%29.JPG"/>
          <p:cNvPicPr>
            <a:picLocks noChangeAspect="1" noChangeArrowheads="1"/>
          </p:cNvPicPr>
          <p:nvPr/>
        </p:nvPicPr>
        <p:blipFill>
          <a:blip r:embed="rId4" cstate="print"/>
          <a:srcRect/>
          <a:stretch>
            <a:fillRect/>
          </a:stretch>
        </p:blipFill>
        <p:spPr bwMode="auto">
          <a:xfrm>
            <a:off x="762000" y="4114801"/>
            <a:ext cx="2819400" cy="1739630"/>
          </a:xfrm>
          <a:prstGeom prst="rect">
            <a:avLst/>
          </a:prstGeom>
          <a:noFill/>
        </p:spPr>
      </p:pic>
      <p:pic>
        <p:nvPicPr>
          <p:cNvPr id="34824" name="Picture 8" descr="http://files.myopera.com/lareompong/albums/2758361/ino072_f.jpg"/>
          <p:cNvPicPr>
            <a:picLocks noChangeAspect="1" noChangeArrowheads="1"/>
          </p:cNvPicPr>
          <p:nvPr/>
        </p:nvPicPr>
        <p:blipFill>
          <a:blip r:embed="rId5"/>
          <a:srcRect/>
          <a:stretch>
            <a:fillRect/>
          </a:stretch>
        </p:blipFill>
        <p:spPr bwMode="auto">
          <a:xfrm>
            <a:off x="762000" y="457200"/>
            <a:ext cx="3086100" cy="1413110"/>
          </a:xfrm>
          <a:prstGeom prst="rect">
            <a:avLst/>
          </a:prstGeom>
          <a:noFill/>
        </p:spPr>
      </p:pic>
      <p:pic>
        <p:nvPicPr>
          <p:cNvPr id="34826" name="Picture 10" descr="http://iwandahnial.files.wordpress.com/2009/02/jepang-13-1000-rp.jpg?w=510&amp;h=244"/>
          <p:cNvPicPr>
            <a:picLocks noChangeAspect="1" noChangeArrowheads="1"/>
          </p:cNvPicPr>
          <p:nvPr/>
        </p:nvPicPr>
        <p:blipFill>
          <a:blip r:embed="rId6"/>
          <a:srcRect/>
          <a:stretch>
            <a:fillRect/>
          </a:stretch>
        </p:blipFill>
        <p:spPr bwMode="auto">
          <a:xfrm>
            <a:off x="4114800" y="2280173"/>
            <a:ext cx="3276600" cy="1567629"/>
          </a:xfrm>
          <a:prstGeom prst="rect">
            <a:avLst/>
          </a:prstGeom>
          <a:noFill/>
        </p:spPr>
      </p:pic>
      <p:pic>
        <p:nvPicPr>
          <p:cNvPr id="34828" name="Picture 12" descr="http://iwandahnial.files.wordpress.com/2009/02/2arp10-ris-1950.jpg"/>
          <p:cNvPicPr>
            <a:picLocks noChangeAspect="1" noChangeArrowheads="1"/>
          </p:cNvPicPr>
          <p:nvPr/>
        </p:nvPicPr>
        <p:blipFill>
          <a:blip r:embed="rId7"/>
          <a:srcRect/>
          <a:stretch>
            <a:fillRect/>
          </a:stretch>
        </p:blipFill>
        <p:spPr bwMode="auto">
          <a:xfrm>
            <a:off x="4495800" y="533400"/>
            <a:ext cx="2819400" cy="1311022"/>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MCj02919420000[1]"/>
          <p:cNvPicPr>
            <a:picLocks noChangeAspect="1" noChangeArrowheads="1"/>
          </p:cNvPicPr>
          <p:nvPr/>
        </p:nvPicPr>
        <p:blipFill>
          <a:blip r:embed="rId2"/>
          <a:srcRect/>
          <a:stretch>
            <a:fillRect/>
          </a:stretch>
        </p:blipFill>
        <p:spPr bwMode="auto">
          <a:xfrm>
            <a:off x="685800" y="457200"/>
            <a:ext cx="1905000" cy="1905000"/>
          </a:xfrm>
          <a:prstGeom prst="rect">
            <a:avLst/>
          </a:prstGeom>
          <a:noFill/>
        </p:spPr>
      </p:pic>
      <p:pic>
        <p:nvPicPr>
          <p:cNvPr id="3" name="Picture 4" descr="j0151841"/>
          <p:cNvPicPr>
            <a:picLocks noChangeAspect="1" noChangeArrowheads="1"/>
          </p:cNvPicPr>
          <p:nvPr/>
        </p:nvPicPr>
        <p:blipFill>
          <a:blip r:embed="rId3"/>
          <a:srcRect/>
          <a:stretch>
            <a:fillRect/>
          </a:stretch>
        </p:blipFill>
        <p:spPr bwMode="auto">
          <a:xfrm>
            <a:off x="2743200" y="381000"/>
            <a:ext cx="1477513" cy="2133599"/>
          </a:xfrm>
          <a:prstGeom prst="rect">
            <a:avLst/>
          </a:prstGeom>
          <a:noFill/>
        </p:spPr>
      </p:pic>
      <p:pic>
        <p:nvPicPr>
          <p:cNvPr id="4" name="Picture 8" descr="MCj01558230000[1]"/>
          <p:cNvPicPr>
            <a:picLocks noChangeAspect="1" noChangeArrowheads="1"/>
          </p:cNvPicPr>
          <p:nvPr/>
        </p:nvPicPr>
        <p:blipFill>
          <a:blip r:embed="rId4"/>
          <a:srcRect/>
          <a:stretch>
            <a:fillRect/>
          </a:stretch>
        </p:blipFill>
        <p:spPr bwMode="auto">
          <a:xfrm>
            <a:off x="4495800" y="533400"/>
            <a:ext cx="1447799" cy="1762211"/>
          </a:xfrm>
          <a:prstGeom prst="rect">
            <a:avLst/>
          </a:prstGeom>
          <a:noFill/>
        </p:spPr>
      </p:pic>
      <p:pic>
        <p:nvPicPr>
          <p:cNvPr id="5" name="Picture 5" descr="j0291984"/>
          <p:cNvPicPr>
            <a:picLocks noChangeAspect="1" noChangeArrowheads="1"/>
          </p:cNvPicPr>
          <p:nvPr/>
        </p:nvPicPr>
        <p:blipFill>
          <a:blip r:embed="rId5"/>
          <a:srcRect/>
          <a:stretch>
            <a:fillRect/>
          </a:stretch>
        </p:blipFill>
        <p:spPr bwMode="auto">
          <a:xfrm>
            <a:off x="6553200" y="457200"/>
            <a:ext cx="1879600" cy="1990165"/>
          </a:xfrm>
          <a:prstGeom prst="rect">
            <a:avLst/>
          </a:prstGeom>
          <a:noFill/>
        </p:spPr>
      </p:pic>
      <p:pic>
        <p:nvPicPr>
          <p:cNvPr id="6" name="Picture 6" descr="MCBD07158_0000[1]"/>
          <p:cNvPicPr>
            <a:picLocks noChangeAspect="1" noChangeArrowheads="1"/>
          </p:cNvPicPr>
          <p:nvPr/>
        </p:nvPicPr>
        <p:blipFill>
          <a:blip r:embed="rId6"/>
          <a:srcRect/>
          <a:stretch>
            <a:fillRect/>
          </a:stretch>
        </p:blipFill>
        <p:spPr bwMode="auto">
          <a:xfrm>
            <a:off x="685800" y="2895600"/>
            <a:ext cx="1691877" cy="1828800"/>
          </a:xfrm>
          <a:prstGeom prst="rect">
            <a:avLst/>
          </a:prstGeom>
          <a:noFill/>
        </p:spPr>
      </p:pic>
      <p:pic>
        <p:nvPicPr>
          <p:cNvPr id="7" name="Picture 8" descr="MCj04125680000[1]"/>
          <p:cNvPicPr>
            <a:picLocks noChangeAspect="1" noChangeArrowheads="1"/>
          </p:cNvPicPr>
          <p:nvPr/>
        </p:nvPicPr>
        <p:blipFill>
          <a:blip r:embed="rId7"/>
          <a:srcRect/>
          <a:stretch>
            <a:fillRect/>
          </a:stretch>
        </p:blipFill>
        <p:spPr bwMode="auto">
          <a:xfrm>
            <a:off x="2819400" y="3124200"/>
            <a:ext cx="1327991" cy="1524000"/>
          </a:xfrm>
          <a:prstGeom prst="rect">
            <a:avLst/>
          </a:prstGeom>
          <a:noFill/>
        </p:spPr>
      </p:pic>
      <p:pic>
        <p:nvPicPr>
          <p:cNvPr id="8" name="Picture 4" descr="MCj04099130000[1]"/>
          <p:cNvPicPr>
            <a:picLocks noChangeAspect="1" noChangeArrowheads="1"/>
          </p:cNvPicPr>
          <p:nvPr/>
        </p:nvPicPr>
        <p:blipFill>
          <a:blip r:embed="rId8"/>
          <a:srcRect/>
          <a:stretch>
            <a:fillRect/>
          </a:stretch>
        </p:blipFill>
        <p:spPr bwMode="auto">
          <a:xfrm>
            <a:off x="4495800" y="2743200"/>
            <a:ext cx="1612900" cy="1841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4"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anim to="" calcmode="lin" valueType="num">
                                      <p:cBhvr>
                                        <p:cTn id="11" dur="1" fill="hold"/>
                                        <p:tgtEl>
                                          <p:spTgt spid="3"/>
                                        </p:tgtEl>
                                        <p:attrNameLst>
                                          <p:attrName/>
                                        </p:attrNameLst>
                                      </p:cBhvr>
                                    </p:anim>
                                  </p:childTnLst>
                                </p:cTn>
                              </p:par>
                            </p:childTnLst>
                          </p:cTn>
                        </p:par>
                      </p:childTnLst>
                    </p:cTn>
                  </p:par>
                  <p:par>
                    <p:cTn id="12" fill="hold">
                      <p:stCondLst>
                        <p:cond delay="indefinite"/>
                      </p:stCondLst>
                      <p:childTnLst>
                        <p:par>
                          <p:cTn id="13" fill="hold">
                            <p:stCondLst>
                              <p:cond delay="0"/>
                            </p:stCondLst>
                            <p:childTnLst>
                              <p:par>
                                <p:cTn id="14" presetID="24"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to="" calcmode="lin" valueType="num">
                                      <p:cBhvr>
                                        <p:cTn id="16" dur="1" fill="hold"/>
                                        <p:tgtEl>
                                          <p:spTgt spid="4"/>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to="" calcmode="lin" valueType="num">
                                      <p:cBhvr>
                                        <p:cTn id="21" dur="1" fill="hold"/>
                                        <p:tgtEl>
                                          <p:spTgt spid="5"/>
                                        </p:tgtEl>
                                        <p:attrNameLst>
                                          <p:attrName/>
                                        </p:attrNameLst>
                                      </p:cBhvr>
                                    </p:anim>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to="" calcmode="lin" valueType="num">
                                      <p:cBhvr>
                                        <p:cTn id="26"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304800"/>
            <a:ext cx="6705600" cy="2460674"/>
          </a:xfrm>
          <a:prstGeom prst="rect">
            <a:avLst/>
          </a:prstGeom>
        </p:spPr>
        <p:txBody>
          <a:bodyPr wrap="square">
            <a:spAutoFit/>
          </a:bodyPr>
          <a:lstStyle/>
          <a:p>
            <a:pPr algn="ctr">
              <a:lnSpc>
                <a:spcPct val="90000"/>
              </a:lnSpc>
              <a:defRPr/>
            </a:pPr>
            <a:r>
              <a:rPr lang="en-US" sz="2000" b="1" dirty="0" smtClean="0"/>
              <a:t> </a:t>
            </a:r>
            <a:r>
              <a:rPr lang="en-US" sz="3200" b="1" dirty="0" smtClean="0">
                <a:solidFill>
                  <a:srgbClr val="0070C0"/>
                </a:solidFill>
              </a:rPr>
              <a:t>2. PENGERTIAN </a:t>
            </a:r>
          </a:p>
          <a:p>
            <a:pPr algn="ctr">
              <a:lnSpc>
                <a:spcPct val="90000"/>
              </a:lnSpc>
              <a:defRPr/>
            </a:pPr>
            <a:r>
              <a:rPr lang="en-US" sz="3200" b="1" dirty="0" smtClean="0">
                <a:solidFill>
                  <a:srgbClr val="0070C0"/>
                </a:solidFill>
              </a:rPr>
              <a:t>ENTREPRENEUR (WIRAUSAHA)</a:t>
            </a:r>
          </a:p>
          <a:p>
            <a:pPr algn="just">
              <a:lnSpc>
                <a:spcPct val="90000"/>
              </a:lnSpc>
              <a:defRPr/>
            </a:pPr>
            <a:endParaRPr lang="en-US" sz="900" b="1" dirty="0" smtClean="0">
              <a:solidFill>
                <a:srgbClr val="FF0000"/>
              </a:solidFill>
            </a:endParaRPr>
          </a:p>
          <a:p>
            <a:pPr algn="just">
              <a:lnSpc>
                <a:spcPct val="90000"/>
              </a:lnSpc>
              <a:defRPr/>
            </a:pPr>
            <a:endParaRPr lang="en-US" sz="900" b="1" dirty="0" smtClean="0">
              <a:solidFill>
                <a:srgbClr val="FF0000"/>
              </a:solidFill>
            </a:endParaRPr>
          </a:p>
          <a:p>
            <a:pPr algn="just">
              <a:lnSpc>
                <a:spcPct val="90000"/>
              </a:lnSpc>
              <a:defRPr/>
            </a:pPr>
            <a:endParaRPr lang="en-US" sz="900" b="1" dirty="0" smtClean="0">
              <a:solidFill>
                <a:srgbClr val="FF0000"/>
              </a:solidFill>
            </a:endParaRPr>
          </a:p>
          <a:p>
            <a:pPr>
              <a:lnSpc>
                <a:spcPct val="90000"/>
              </a:lnSpc>
              <a:defRPr/>
            </a:pPr>
            <a:r>
              <a:rPr lang="en-US" b="1" dirty="0" smtClean="0"/>
              <a:t>ENTREPRENEUR </a:t>
            </a:r>
            <a:r>
              <a:rPr lang="en-US" b="1" dirty="0" err="1" smtClean="0"/>
              <a:t>vs</a:t>
            </a:r>
            <a:r>
              <a:rPr lang="en-US" b="1" dirty="0" smtClean="0"/>
              <a:t>  INTRAPRENEURSHIP </a:t>
            </a:r>
            <a:r>
              <a:rPr lang="en-US" sz="1600" b="1" dirty="0" smtClean="0"/>
              <a:t>( John Adair, 1996) :</a:t>
            </a:r>
          </a:p>
          <a:p>
            <a:pPr>
              <a:lnSpc>
                <a:spcPct val="90000"/>
              </a:lnSpc>
              <a:defRPr/>
            </a:pPr>
            <a:endParaRPr lang="en-US" sz="800" b="1" dirty="0" smtClean="0">
              <a:solidFill>
                <a:schemeClr val="hlink"/>
              </a:solidFill>
            </a:endParaRPr>
          </a:p>
          <a:p>
            <a:pPr algn="just">
              <a:lnSpc>
                <a:spcPct val="90000"/>
              </a:lnSpc>
              <a:defRPr/>
            </a:pPr>
            <a:r>
              <a:rPr lang="en-US" b="1" dirty="0" smtClean="0">
                <a:solidFill>
                  <a:schemeClr val="hlink"/>
                </a:solidFill>
              </a:rPr>
              <a:t>ENTREPRENEUR </a:t>
            </a:r>
          </a:p>
          <a:p>
            <a:pPr algn="just">
              <a:lnSpc>
                <a:spcPct val="90000"/>
              </a:lnSpc>
              <a:defRPr/>
            </a:pPr>
            <a:r>
              <a:rPr lang="en-US" dirty="0" smtClean="0"/>
              <a:t>Someone who fills  the role of an entrepreneur outside the organization</a:t>
            </a:r>
            <a:endParaRPr lang="en-US" b="1" dirty="0" smtClean="0"/>
          </a:p>
        </p:txBody>
      </p:sp>
      <p:sp>
        <p:nvSpPr>
          <p:cNvPr id="4" name="Rectangle 3"/>
          <p:cNvSpPr/>
          <p:nvPr/>
        </p:nvSpPr>
        <p:spPr>
          <a:xfrm>
            <a:off x="1676400" y="2819400"/>
            <a:ext cx="6629400" cy="1338828"/>
          </a:xfrm>
          <a:prstGeom prst="rect">
            <a:avLst/>
          </a:prstGeom>
        </p:spPr>
        <p:txBody>
          <a:bodyPr wrap="square">
            <a:spAutoFit/>
          </a:bodyPr>
          <a:lstStyle/>
          <a:p>
            <a:pPr>
              <a:lnSpc>
                <a:spcPct val="90000"/>
              </a:lnSpc>
              <a:defRPr/>
            </a:pPr>
            <a:r>
              <a:rPr lang="en-US" b="1" dirty="0" smtClean="0">
                <a:solidFill>
                  <a:schemeClr val="hlink"/>
                </a:solidFill>
              </a:rPr>
              <a:t>INTRAPRENEUR</a:t>
            </a:r>
            <a:r>
              <a:rPr lang="en-US" b="1" dirty="0" smtClean="0"/>
              <a:t> </a:t>
            </a:r>
          </a:p>
          <a:p>
            <a:pPr algn="just">
              <a:lnSpc>
                <a:spcPct val="90000"/>
              </a:lnSpc>
              <a:defRPr/>
            </a:pPr>
            <a:r>
              <a:rPr lang="en-US" dirty="0" smtClean="0"/>
              <a:t>Any of “dreamers who do” those who take hands-on responsibility for creating innovation of any kind within an organization. The </a:t>
            </a:r>
            <a:r>
              <a:rPr lang="en-US" dirty="0" err="1" smtClean="0"/>
              <a:t>intrapreneur</a:t>
            </a:r>
            <a:r>
              <a:rPr lang="en-US" dirty="0" smtClean="0"/>
              <a:t> may be the creator or inventor but is always the dreamer who figures out how to turn idea into a profitable reality.</a:t>
            </a:r>
          </a:p>
        </p:txBody>
      </p:sp>
      <p:sp>
        <p:nvSpPr>
          <p:cNvPr id="5" name="Rectangle 4"/>
          <p:cNvSpPr/>
          <p:nvPr/>
        </p:nvSpPr>
        <p:spPr>
          <a:xfrm>
            <a:off x="1676400" y="5257800"/>
            <a:ext cx="6324600" cy="840230"/>
          </a:xfrm>
          <a:prstGeom prst="rect">
            <a:avLst/>
          </a:prstGeom>
        </p:spPr>
        <p:txBody>
          <a:bodyPr wrap="square">
            <a:spAutoFit/>
          </a:bodyPr>
          <a:lstStyle/>
          <a:p>
            <a:pPr algn="just">
              <a:lnSpc>
                <a:spcPct val="90000"/>
              </a:lnSpc>
              <a:defRPr/>
            </a:pPr>
            <a:r>
              <a:rPr lang="en-US" b="1" dirty="0" smtClean="0"/>
              <a:t>Entrepreneur </a:t>
            </a:r>
            <a:r>
              <a:rPr lang="en-US" b="1" dirty="0" err="1" smtClean="0"/>
              <a:t>menurut</a:t>
            </a:r>
            <a:r>
              <a:rPr lang="en-US" b="1" dirty="0" smtClean="0"/>
              <a:t> </a:t>
            </a:r>
            <a:r>
              <a:rPr lang="en-US" b="1" dirty="0" err="1" smtClean="0"/>
              <a:t>Edvarson</a:t>
            </a:r>
            <a:r>
              <a:rPr lang="en-US" b="1" dirty="0" smtClean="0"/>
              <a:t> 1944 </a:t>
            </a:r>
            <a:r>
              <a:rPr lang="en-US" dirty="0" err="1" smtClean="0"/>
              <a:t>adalah</a:t>
            </a:r>
            <a:r>
              <a:rPr lang="en-US" dirty="0" smtClean="0"/>
              <a:t>:</a:t>
            </a:r>
          </a:p>
          <a:p>
            <a:pPr algn="just">
              <a:lnSpc>
                <a:spcPct val="90000"/>
              </a:lnSpc>
              <a:defRPr/>
            </a:pPr>
            <a:r>
              <a:rPr lang="en-US" dirty="0" err="1" smtClean="0"/>
              <a:t>Perilaku-perilaku</a:t>
            </a:r>
            <a:r>
              <a:rPr lang="en-US" dirty="0" smtClean="0"/>
              <a:t> </a:t>
            </a:r>
            <a:r>
              <a:rPr lang="en-US" dirty="0" err="1" smtClean="0"/>
              <a:t>pemikiran</a:t>
            </a:r>
            <a:r>
              <a:rPr lang="en-US" dirty="0" smtClean="0"/>
              <a:t> </a:t>
            </a:r>
            <a:r>
              <a:rPr lang="en-US" dirty="0" err="1" smtClean="0"/>
              <a:t>strategis</a:t>
            </a:r>
            <a:r>
              <a:rPr lang="en-US" dirty="0" smtClean="0"/>
              <a:t> &amp; </a:t>
            </a:r>
            <a:r>
              <a:rPr lang="en-US" dirty="0" err="1" smtClean="0"/>
              <a:t>berani</a:t>
            </a:r>
            <a:r>
              <a:rPr lang="en-US" dirty="0" smtClean="0"/>
              <a:t> </a:t>
            </a:r>
            <a:r>
              <a:rPr lang="en-US" dirty="0" err="1" smtClean="0"/>
              <a:t>mengambil</a:t>
            </a:r>
            <a:r>
              <a:rPr lang="en-US" dirty="0" smtClean="0"/>
              <a:t> </a:t>
            </a:r>
            <a:r>
              <a:rPr lang="en-US" dirty="0" err="1" smtClean="0"/>
              <a:t>resiko</a:t>
            </a:r>
            <a:r>
              <a:rPr lang="en-US" dirty="0" smtClean="0"/>
              <a:t> yang </a:t>
            </a:r>
            <a:r>
              <a:rPr lang="en-US" dirty="0" err="1" smtClean="0"/>
              <a:t>akan</a:t>
            </a:r>
            <a:r>
              <a:rPr lang="en-US" dirty="0" smtClean="0"/>
              <a:t> </a:t>
            </a:r>
            <a:r>
              <a:rPr lang="en-US" dirty="0" err="1" smtClean="0"/>
              <a:t>memberikan</a:t>
            </a:r>
            <a:r>
              <a:rPr lang="en-US" dirty="0" smtClean="0"/>
              <a:t> </a:t>
            </a:r>
            <a:r>
              <a:rPr lang="en-US" dirty="0" err="1" smtClean="0"/>
              <a:t>hasil</a:t>
            </a:r>
            <a:r>
              <a:rPr lang="en-US" dirty="0" smtClean="0"/>
              <a:t> </a:t>
            </a:r>
            <a:r>
              <a:rPr lang="en-US" dirty="0" err="1" smtClean="0"/>
              <a:t>peluang</a:t>
            </a:r>
            <a:r>
              <a:rPr lang="en-US" dirty="0" smtClean="0"/>
              <a:t>  &amp; </a:t>
            </a:r>
            <a:r>
              <a:rPr lang="en-US" dirty="0" err="1" smtClean="0"/>
              <a:t>organisasi</a:t>
            </a:r>
            <a:r>
              <a:rPr lang="en-US" dirty="0" smtClean="0"/>
              <a:t>.</a:t>
            </a:r>
          </a:p>
        </p:txBody>
      </p:sp>
      <p:sp>
        <p:nvSpPr>
          <p:cNvPr id="6" name="Rectangle 5"/>
          <p:cNvSpPr/>
          <p:nvPr/>
        </p:nvSpPr>
        <p:spPr>
          <a:xfrm>
            <a:off x="1676400" y="4267200"/>
            <a:ext cx="6477000" cy="923330"/>
          </a:xfrm>
          <a:prstGeom prst="rect">
            <a:avLst/>
          </a:prstGeom>
        </p:spPr>
        <p:txBody>
          <a:bodyPr wrap="square">
            <a:spAutoFit/>
          </a:bodyPr>
          <a:lstStyle/>
          <a:p>
            <a:r>
              <a:rPr lang="en-US" b="1" dirty="0" err="1" smtClean="0"/>
              <a:t>Kewirausahaan</a:t>
            </a:r>
            <a:r>
              <a:rPr lang="en-US" b="1" dirty="0" smtClean="0"/>
              <a:t> </a:t>
            </a:r>
            <a:r>
              <a:rPr lang="en-US" b="1" dirty="0" err="1" smtClean="0"/>
              <a:t>adalah</a:t>
            </a:r>
            <a:r>
              <a:rPr lang="en-US" b="1" dirty="0" smtClean="0"/>
              <a:t> </a:t>
            </a:r>
            <a:r>
              <a:rPr lang="en-US" b="1" dirty="0" err="1" smtClean="0"/>
              <a:t>kemampuan</a:t>
            </a:r>
            <a:r>
              <a:rPr lang="en-US" b="1" dirty="0" smtClean="0"/>
              <a:t> </a:t>
            </a:r>
            <a:r>
              <a:rPr lang="en-US" b="1" dirty="0" err="1" smtClean="0"/>
              <a:t>menciptakan</a:t>
            </a:r>
            <a:r>
              <a:rPr lang="en-US" b="1" dirty="0" smtClean="0"/>
              <a:t> </a:t>
            </a:r>
            <a:r>
              <a:rPr lang="en-US" b="1" dirty="0" err="1" smtClean="0"/>
              <a:t>sesuatu</a:t>
            </a:r>
            <a:r>
              <a:rPr lang="en-US" b="1" dirty="0" smtClean="0"/>
              <a:t> yang </a:t>
            </a:r>
            <a:r>
              <a:rPr lang="en-US" b="1" dirty="0" err="1" smtClean="0"/>
              <a:t>baru</a:t>
            </a:r>
            <a:r>
              <a:rPr lang="en-US" b="1" dirty="0" smtClean="0"/>
              <a:t> </a:t>
            </a:r>
            <a:r>
              <a:rPr lang="en-US" b="1" dirty="0" err="1" smtClean="0"/>
              <a:t>secara</a:t>
            </a:r>
            <a:r>
              <a:rPr lang="en-US" b="1" dirty="0" smtClean="0"/>
              <a:t> </a:t>
            </a:r>
            <a:r>
              <a:rPr lang="en-US" b="1" dirty="0" err="1" smtClean="0"/>
              <a:t>kreatif</a:t>
            </a:r>
            <a:r>
              <a:rPr lang="en-US" b="1" dirty="0" smtClean="0"/>
              <a:t> </a:t>
            </a:r>
            <a:r>
              <a:rPr lang="en-US" b="1" dirty="0" err="1" smtClean="0"/>
              <a:t>dan</a:t>
            </a:r>
            <a:r>
              <a:rPr lang="en-US" b="1" dirty="0" smtClean="0"/>
              <a:t> </a:t>
            </a:r>
            <a:r>
              <a:rPr lang="en-US" b="1" dirty="0" err="1" smtClean="0"/>
              <a:t>inovatif</a:t>
            </a:r>
            <a:r>
              <a:rPr lang="en-US" b="1" dirty="0" smtClean="0"/>
              <a:t> </a:t>
            </a:r>
            <a:r>
              <a:rPr lang="en-US" b="1" dirty="0" err="1" smtClean="0"/>
              <a:t>untuk</a:t>
            </a:r>
            <a:r>
              <a:rPr lang="en-US" b="1" dirty="0" smtClean="0"/>
              <a:t> </a:t>
            </a:r>
            <a:r>
              <a:rPr lang="en-US" b="1" dirty="0" err="1" smtClean="0"/>
              <a:t>mewujudkan</a:t>
            </a:r>
            <a:r>
              <a:rPr lang="en-US" b="1" dirty="0" smtClean="0"/>
              <a:t> </a:t>
            </a:r>
            <a:r>
              <a:rPr lang="en-US" b="1" dirty="0" err="1" smtClean="0"/>
              <a:t>nilai</a:t>
            </a:r>
            <a:r>
              <a:rPr lang="en-US" b="1" dirty="0" smtClean="0"/>
              <a:t> </a:t>
            </a:r>
            <a:r>
              <a:rPr lang="en-US" b="1" dirty="0" err="1" smtClean="0"/>
              <a:t>tambah</a:t>
            </a:r>
            <a:r>
              <a:rPr lang="en-US" b="1" dirty="0" smtClean="0"/>
              <a:t> (Overton, 2002).</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0" y="3962400"/>
            <a:ext cx="6553200" cy="2154436"/>
          </a:xfrm>
          <a:prstGeom prst="rect">
            <a:avLst/>
          </a:prstGeom>
        </p:spPr>
        <p:txBody>
          <a:bodyPr wrap="square">
            <a:spAutoFit/>
          </a:bodyPr>
          <a:lstStyle/>
          <a:p>
            <a:pPr marL="57150" indent="-57150">
              <a:defRPr/>
            </a:pPr>
            <a:r>
              <a:rPr lang="en-US" b="1" dirty="0" smtClean="0">
                <a:solidFill>
                  <a:schemeClr val="hlink"/>
                </a:solidFill>
                <a:latin typeface="Arial" pitchFamily="34" charset="0"/>
                <a:cs typeface="Arial" pitchFamily="34" charset="0"/>
              </a:rPr>
              <a:t>ENTREPRENEUR</a:t>
            </a:r>
          </a:p>
          <a:p>
            <a:pPr marL="57150" indent="-57150">
              <a:defRPr/>
            </a:pPr>
            <a:r>
              <a:rPr lang="en-US" dirty="0" smtClean="0">
                <a:solidFill>
                  <a:schemeClr val="hlink"/>
                </a:solidFill>
                <a:latin typeface="Algerian" pitchFamily="82" charset="0"/>
              </a:rPr>
              <a:t>      </a:t>
            </a:r>
            <a:r>
              <a:rPr lang="en-US" sz="2000" dirty="0" err="1" smtClean="0"/>
              <a:t>Orang</a:t>
            </a:r>
            <a:r>
              <a:rPr lang="en-US" sz="2000" dirty="0" smtClean="0"/>
              <a:t> yang </a:t>
            </a:r>
            <a:r>
              <a:rPr lang="en-US" sz="2000" dirty="0" err="1" smtClean="0"/>
              <a:t>mempunyai</a:t>
            </a:r>
            <a:r>
              <a:rPr lang="en-US" sz="2000" dirty="0" smtClean="0"/>
              <a:t> / </a:t>
            </a:r>
            <a:r>
              <a:rPr lang="en-US" sz="2000" dirty="0" err="1" smtClean="0"/>
              <a:t>menerima</a:t>
            </a:r>
            <a:r>
              <a:rPr lang="en-US" sz="2000" dirty="0" smtClean="0"/>
              <a:t> </a:t>
            </a:r>
            <a:r>
              <a:rPr lang="en-US" sz="2000" dirty="0" err="1" smtClean="0"/>
              <a:t>ide-idenya</a:t>
            </a:r>
            <a:r>
              <a:rPr lang="en-US" sz="2000" dirty="0" smtClean="0"/>
              <a:t> yang </a:t>
            </a:r>
          </a:p>
          <a:p>
            <a:pPr marL="57150" indent="-57150">
              <a:defRPr/>
            </a:pPr>
            <a:r>
              <a:rPr lang="en-US" sz="2000" dirty="0" smtClean="0"/>
              <a:t>       </a:t>
            </a:r>
            <a:r>
              <a:rPr lang="en-US" sz="2000" dirty="0" err="1" smtClean="0"/>
              <a:t>memilihnya</a:t>
            </a:r>
            <a:r>
              <a:rPr lang="en-US" sz="2000" dirty="0" smtClean="0"/>
              <a:t> </a:t>
            </a:r>
            <a:r>
              <a:rPr lang="en-US" sz="2000" dirty="0" err="1" smtClean="0"/>
              <a:t>untuk</a:t>
            </a:r>
            <a:r>
              <a:rPr lang="en-US" sz="2000" dirty="0" smtClean="0"/>
              <a:t> </a:t>
            </a:r>
            <a:r>
              <a:rPr lang="en-US" sz="2000" dirty="0" err="1" smtClean="0"/>
              <a:t>direalisasikan</a:t>
            </a:r>
            <a:r>
              <a:rPr lang="en-US" sz="2000" dirty="0" smtClean="0"/>
              <a:t> </a:t>
            </a:r>
            <a:r>
              <a:rPr lang="en-US" sz="2000" dirty="0" err="1" smtClean="0"/>
              <a:t>dalam</a:t>
            </a:r>
            <a:r>
              <a:rPr lang="en-US" sz="2000" dirty="0" smtClean="0"/>
              <a:t> </a:t>
            </a:r>
            <a:r>
              <a:rPr lang="en-US" sz="2000" dirty="0" err="1" smtClean="0"/>
              <a:t>realitas</a:t>
            </a:r>
            <a:r>
              <a:rPr lang="en-US" sz="2000" dirty="0" smtClean="0"/>
              <a:t> </a:t>
            </a:r>
            <a:r>
              <a:rPr lang="en-US" sz="2000" dirty="0" err="1" smtClean="0"/>
              <a:t>bisnis</a:t>
            </a:r>
            <a:r>
              <a:rPr lang="en-US" sz="2000" dirty="0" smtClean="0"/>
              <a:t> </a:t>
            </a:r>
          </a:p>
          <a:p>
            <a:pPr marL="57150" indent="-57150" algn="r">
              <a:defRPr/>
            </a:pPr>
            <a:endParaRPr lang="en-US" dirty="0" smtClean="0"/>
          </a:p>
          <a:p>
            <a:pPr marL="57150" indent="-57150">
              <a:defRPr/>
            </a:pPr>
            <a:r>
              <a:rPr lang="en-US" b="1" dirty="0" smtClean="0">
                <a:solidFill>
                  <a:schemeClr val="hlink"/>
                </a:solidFill>
                <a:latin typeface="Arial" pitchFamily="34" charset="0"/>
                <a:cs typeface="Arial" pitchFamily="34" charset="0"/>
              </a:rPr>
              <a:t>INTRAPRENEUR </a:t>
            </a:r>
          </a:p>
          <a:p>
            <a:pPr marL="57150" indent="-57150">
              <a:defRPr/>
            </a:pPr>
            <a:r>
              <a:rPr lang="en-US" dirty="0" smtClean="0">
                <a:solidFill>
                  <a:schemeClr val="hlink"/>
                </a:solidFill>
                <a:latin typeface="Algerian" pitchFamily="82" charset="0"/>
              </a:rPr>
              <a:t>      </a:t>
            </a:r>
            <a:r>
              <a:rPr lang="en-US" sz="2000" dirty="0" err="1" smtClean="0"/>
              <a:t>Orang</a:t>
            </a:r>
            <a:r>
              <a:rPr lang="en-US" sz="2000" dirty="0" smtClean="0"/>
              <a:t> yang </a:t>
            </a:r>
            <a:r>
              <a:rPr lang="en-US" sz="2000" dirty="0" err="1" smtClean="0"/>
              <a:t>mengambil</a:t>
            </a:r>
            <a:r>
              <a:rPr lang="en-US" sz="2000" dirty="0" smtClean="0"/>
              <a:t> </a:t>
            </a:r>
            <a:r>
              <a:rPr lang="en-US" sz="2000" dirty="0" err="1" smtClean="0"/>
              <a:t>tanggungjawab</a:t>
            </a:r>
            <a:r>
              <a:rPr lang="en-US" sz="2000" dirty="0" smtClean="0"/>
              <a:t> </a:t>
            </a:r>
            <a:r>
              <a:rPr lang="en-US" sz="2000" dirty="0" err="1" smtClean="0"/>
              <a:t>untuk</a:t>
            </a:r>
            <a:endParaRPr lang="en-US" sz="2000" dirty="0" smtClean="0"/>
          </a:p>
          <a:p>
            <a:pPr marL="57150" indent="-57150">
              <a:defRPr/>
            </a:pPr>
            <a:r>
              <a:rPr lang="en-US" sz="2000" dirty="0" smtClean="0"/>
              <a:t>      </a:t>
            </a:r>
            <a:r>
              <a:rPr lang="en-US" sz="2000" dirty="0" err="1" smtClean="0"/>
              <a:t>menciptakan</a:t>
            </a:r>
            <a:r>
              <a:rPr lang="en-US" sz="2000" dirty="0" smtClean="0"/>
              <a:t> </a:t>
            </a:r>
            <a:r>
              <a:rPr lang="en-US" sz="2000" dirty="0" err="1" smtClean="0"/>
              <a:t>inovasi</a:t>
            </a:r>
            <a:r>
              <a:rPr lang="en-US" sz="2000" dirty="0" smtClean="0"/>
              <a:t> </a:t>
            </a:r>
            <a:r>
              <a:rPr lang="en-US" sz="2000" dirty="0" err="1" smtClean="0"/>
              <a:t>dalam</a:t>
            </a:r>
            <a:r>
              <a:rPr lang="en-US" sz="2000" dirty="0" smtClean="0"/>
              <a:t> </a:t>
            </a:r>
            <a:r>
              <a:rPr lang="en-US" sz="2000" dirty="0" err="1" smtClean="0"/>
              <a:t>organisasi</a:t>
            </a:r>
            <a:endParaRPr lang="en-US" sz="2000" dirty="0"/>
          </a:p>
        </p:txBody>
      </p:sp>
      <p:sp>
        <p:nvSpPr>
          <p:cNvPr id="3" name="TextBox 2"/>
          <p:cNvSpPr txBox="1"/>
          <p:nvPr/>
        </p:nvSpPr>
        <p:spPr>
          <a:xfrm>
            <a:off x="1600200" y="381000"/>
            <a:ext cx="6400800" cy="2708434"/>
          </a:xfrm>
          <a:prstGeom prst="rect">
            <a:avLst/>
          </a:prstGeom>
          <a:noFill/>
        </p:spPr>
        <p:txBody>
          <a:bodyPr wrap="square" rtlCol="0">
            <a:spAutoFit/>
          </a:bodyPr>
          <a:lstStyle/>
          <a:p>
            <a:r>
              <a:rPr lang="en-US" b="1" dirty="0" smtClean="0"/>
              <a:t>ZIMMERER (1996): </a:t>
            </a:r>
          </a:p>
          <a:p>
            <a:endParaRPr lang="en-US" sz="800" b="1" dirty="0" smtClean="0"/>
          </a:p>
          <a:p>
            <a:r>
              <a:rPr lang="en-US" b="1" dirty="0" err="1" smtClean="0"/>
              <a:t>Kewirausahaan</a:t>
            </a:r>
            <a:r>
              <a:rPr lang="en-US" b="1" dirty="0" smtClean="0"/>
              <a:t> </a:t>
            </a:r>
            <a:r>
              <a:rPr lang="en-US" b="1" dirty="0" err="1" smtClean="0"/>
              <a:t>adalah</a:t>
            </a:r>
            <a:r>
              <a:rPr lang="en-US" b="1" dirty="0" smtClean="0"/>
              <a:t> </a:t>
            </a:r>
            <a:r>
              <a:rPr lang="en-US" b="1" dirty="0" err="1" smtClean="0"/>
              <a:t>hasil</a:t>
            </a:r>
            <a:r>
              <a:rPr lang="en-US" b="1" dirty="0" smtClean="0"/>
              <a:t> </a:t>
            </a:r>
            <a:r>
              <a:rPr lang="en-US" b="1" dirty="0" err="1" smtClean="0"/>
              <a:t>dari</a:t>
            </a:r>
            <a:r>
              <a:rPr lang="en-US" b="1" dirty="0" smtClean="0"/>
              <a:t> </a:t>
            </a:r>
            <a:r>
              <a:rPr lang="en-US" b="1" dirty="0" err="1" smtClean="0"/>
              <a:t>suatu</a:t>
            </a:r>
            <a:r>
              <a:rPr lang="en-US" b="1" dirty="0" smtClean="0"/>
              <a:t> </a:t>
            </a:r>
            <a:r>
              <a:rPr lang="en-US" b="1" dirty="0" err="1" smtClean="0"/>
              <a:t>disiplin</a:t>
            </a:r>
            <a:r>
              <a:rPr lang="en-US" b="1" dirty="0" smtClean="0"/>
              <a:t>, </a:t>
            </a:r>
            <a:r>
              <a:rPr lang="en-US" b="1" dirty="0" err="1" smtClean="0"/>
              <a:t>proses</a:t>
            </a:r>
            <a:r>
              <a:rPr lang="en-US" b="1" dirty="0" smtClean="0"/>
              <a:t> </a:t>
            </a:r>
            <a:r>
              <a:rPr lang="en-US" b="1" dirty="0" err="1" smtClean="0"/>
              <a:t>sistematis</a:t>
            </a:r>
            <a:r>
              <a:rPr lang="en-US" b="1" dirty="0" smtClean="0"/>
              <a:t> </a:t>
            </a:r>
            <a:r>
              <a:rPr lang="en-US" b="1" dirty="0" err="1" smtClean="0"/>
              <a:t>penerapan</a:t>
            </a:r>
            <a:r>
              <a:rPr lang="en-US" b="1" dirty="0" smtClean="0"/>
              <a:t> </a:t>
            </a:r>
            <a:r>
              <a:rPr lang="en-US" b="1" dirty="0" err="1" smtClean="0"/>
              <a:t>kreativitas</a:t>
            </a:r>
            <a:r>
              <a:rPr lang="en-US" b="1" dirty="0" smtClean="0"/>
              <a:t> </a:t>
            </a:r>
            <a:r>
              <a:rPr lang="en-US" b="1" dirty="0" err="1" smtClean="0"/>
              <a:t>dan</a:t>
            </a:r>
            <a:r>
              <a:rPr lang="en-US" b="1" dirty="0" smtClean="0"/>
              <a:t> </a:t>
            </a:r>
            <a:r>
              <a:rPr lang="en-US" b="1" dirty="0" err="1" smtClean="0"/>
              <a:t>keinovasian</a:t>
            </a:r>
            <a:r>
              <a:rPr lang="en-US" b="1" dirty="0" smtClean="0"/>
              <a:t> </a:t>
            </a:r>
            <a:r>
              <a:rPr lang="en-US" b="1" dirty="0" err="1" smtClean="0"/>
              <a:t>dalam</a:t>
            </a:r>
            <a:r>
              <a:rPr lang="en-US" b="1" dirty="0" smtClean="0"/>
              <a:t> </a:t>
            </a:r>
            <a:r>
              <a:rPr lang="en-US" b="1" dirty="0" err="1" smtClean="0"/>
              <a:t>memenuhi</a:t>
            </a:r>
            <a:r>
              <a:rPr lang="en-US" b="1" dirty="0" smtClean="0"/>
              <a:t> </a:t>
            </a:r>
            <a:r>
              <a:rPr lang="en-US" b="1" dirty="0" err="1" smtClean="0"/>
              <a:t>kebutuhan</a:t>
            </a:r>
            <a:r>
              <a:rPr lang="en-US" b="1" dirty="0" smtClean="0"/>
              <a:t> </a:t>
            </a:r>
            <a:r>
              <a:rPr lang="en-US" b="1" dirty="0" err="1" smtClean="0"/>
              <a:t>dan</a:t>
            </a:r>
            <a:r>
              <a:rPr lang="en-US" b="1" dirty="0" smtClean="0"/>
              <a:t> </a:t>
            </a:r>
            <a:r>
              <a:rPr lang="en-US" b="1" dirty="0" err="1" smtClean="0"/>
              <a:t>peluang</a:t>
            </a:r>
            <a:r>
              <a:rPr lang="en-US" b="1" dirty="0" smtClean="0"/>
              <a:t> </a:t>
            </a:r>
            <a:r>
              <a:rPr lang="en-US" b="1" dirty="0" err="1" smtClean="0"/>
              <a:t>pasar</a:t>
            </a:r>
            <a:endParaRPr lang="en-US" b="1" dirty="0" smtClean="0"/>
          </a:p>
          <a:p>
            <a:r>
              <a:rPr lang="en-US" i="1" dirty="0" smtClean="0"/>
              <a:t>(Entrepreneurship is the result of a disciplined, systematic process of applying creativity and innovations to need and opportunities in the market place)</a:t>
            </a:r>
          </a:p>
          <a:p>
            <a:endParaRPr lang="en-US" b="1" dirty="0" smtClean="0"/>
          </a:p>
          <a:p>
            <a:endParaRPr lang="en-US" b="1" dirty="0"/>
          </a:p>
        </p:txBody>
      </p:sp>
      <p:sp>
        <p:nvSpPr>
          <p:cNvPr id="4" name="Rectangle 3"/>
          <p:cNvSpPr/>
          <p:nvPr/>
        </p:nvSpPr>
        <p:spPr>
          <a:xfrm>
            <a:off x="1600200" y="2590800"/>
            <a:ext cx="6400800" cy="1200329"/>
          </a:xfrm>
          <a:prstGeom prst="rect">
            <a:avLst/>
          </a:prstGeom>
        </p:spPr>
        <p:txBody>
          <a:bodyPr wrap="square">
            <a:spAutoFit/>
          </a:bodyPr>
          <a:lstStyle/>
          <a:p>
            <a:r>
              <a:rPr lang="en-US" dirty="0" err="1" smtClean="0"/>
              <a:t>Kewirausahaan</a:t>
            </a:r>
            <a:r>
              <a:rPr lang="en-US" dirty="0" smtClean="0"/>
              <a:t> </a:t>
            </a:r>
            <a:r>
              <a:rPr lang="en-US" dirty="0" err="1" smtClean="0"/>
              <a:t>adalah</a:t>
            </a:r>
            <a:r>
              <a:rPr lang="en-US" dirty="0" smtClean="0"/>
              <a:t> </a:t>
            </a:r>
          </a:p>
          <a:p>
            <a:pPr lvl="1"/>
            <a:r>
              <a:rPr lang="en-US" b="1" dirty="0" err="1" smtClean="0"/>
              <a:t>Suatu</a:t>
            </a:r>
            <a:r>
              <a:rPr lang="en-US" b="1" dirty="0" smtClean="0"/>
              <a:t> </a:t>
            </a:r>
            <a:r>
              <a:rPr lang="en-US" b="1" dirty="0" err="1" smtClean="0"/>
              <a:t>kemampuan</a:t>
            </a:r>
            <a:r>
              <a:rPr lang="en-US" b="1" dirty="0" smtClean="0"/>
              <a:t> </a:t>
            </a:r>
            <a:r>
              <a:rPr lang="en-US" b="1" dirty="0" err="1" smtClean="0"/>
              <a:t>untuk</a:t>
            </a:r>
            <a:r>
              <a:rPr lang="en-US" b="1" dirty="0" smtClean="0"/>
              <a:t> </a:t>
            </a:r>
            <a:r>
              <a:rPr lang="en-US" b="1" dirty="0" err="1" smtClean="0"/>
              <a:t>menciptakan</a:t>
            </a:r>
            <a:r>
              <a:rPr lang="en-US" b="1" dirty="0" smtClean="0"/>
              <a:t> </a:t>
            </a:r>
            <a:r>
              <a:rPr lang="en-US" b="1" dirty="0" err="1" smtClean="0"/>
              <a:t>sesuatu</a:t>
            </a:r>
            <a:r>
              <a:rPr lang="en-US" b="1" dirty="0" smtClean="0"/>
              <a:t> </a:t>
            </a:r>
            <a:r>
              <a:rPr lang="en-US" b="1" dirty="0" err="1" smtClean="0"/>
              <a:t>sesuatu</a:t>
            </a:r>
            <a:r>
              <a:rPr lang="en-US" b="1" dirty="0" smtClean="0"/>
              <a:t> yang </a:t>
            </a:r>
            <a:r>
              <a:rPr lang="en-US" b="1" dirty="0" err="1" smtClean="0"/>
              <a:t>baru</a:t>
            </a:r>
            <a:r>
              <a:rPr lang="en-US" b="1" dirty="0" smtClean="0"/>
              <a:t> </a:t>
            </a:r>
            <a:r>
              <a:rPr lang="en-US" b="1" dirty="0" err="1" smtClean="0"/>
              <a:t>dan</a:t>
            </a:r>
            <a:r>
              <a:rPr lang="en-US" b="1" dirty="0" smtClean="0"/>
              <a:t> </a:t>
            </a:r>
            <a:r>
              <a:rPr lang="en-US" b="1" dirty="0" err="1" smtClean="0"/>
              <a:t>berbeda</a:t>
            </a:r>
            <a:r>
              <a:rPr lang="en-US" b="1" dirty="0" smtClean="0"/>
              <a:t> </a:t>
            </a:r>
            <a:r>
              <a:rPr lang="en-US" i="1" dirty="0" smtClean="0"/>
              <a:t>(“ability to create the new and different”) </a:t>
            </a:r>
            <a:r>
              <a:rPr lang="en-US" dirty="0" smtClean="0"/>
              <a:t>(Drucker,1959).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idx="4294967295"/>
          </p:nvPr>
        </p:nvSpPr>
        <p:spPr/>
        <p:txBody>
          <a:bodyPr>
            <a:normAutofit/>
          </a:bodyPr>
          <a:lstStyle/>
          <a:p>
            <a:pPr eaLnBrk="1" hangingPunct="1"/>
            <a:r>
              <a:rPr lang="id-ID" sz="3200" b="1" dirty="0" smtClean="0"/>
              <a:t>Pilihan Entrepreneurship </a:t>
            </a:r>
          </a:p>
        </p:txBody>
      </p:sp>
      <p:sp>
        <p:nvSpPr>
          <p:cNvPr id="3" name="Content Placeholder 2"/>
          <p:cNvSpPr>
            <a:spLocks noGrp="1"/>
          </p:cNvSpPr>
          <p:nvPr>
            <p:ph idx="4294967295"/>
          </p:nvPr>
        </p:nvSpPr>
        <p:spPr>
          <a:xfrm>
            <a:off x="838200" y="1371600"/>
            <a:ext cx="7620000" cy="4525963"/>
          </a:xfrm>
        </p:spPr>
        <p:txBody>
          <a:bodyPr>
            <a:normAutofit/>
          </a:bodyPr>
          <a:lstStyle/>
          <a:p>
            <a:pPr eaLnBrk="1" hangingPunct="1">
              <a:defRPr/>
            </a:pPr>
            <a:r>
              <a:rPr lang="id-ID" sz="2400" b="1" dirty="0" smtClean="0">
                <a:solidFill>
                  <a:srgbClr val="FF0000"/>
                </a:solidFill>
              </a:rPr>
              <a:t>Karyawan</a:t>
            </a:r>
            <a:r>
              <a:rPr lang="id-ID" sz="2400" b="1" dirty="0" smtClean="0"/>
              <a:t>: </a:t>
            </a:r>
            <a:r>
              <a:rPr lang="en-US" sz="2400" b="1" dirty="0" smtClean="0"/>
              <a:t>B</a:t>
            </a:r>
            <a:r>
              <a:rPr lang="id-ID" sz="2400" b="1" dirty="0" smtClean="0"/>
              <a:t>ekerja pada orang lain</a:t>
            </a:r>
            <a:r>
              <a:rPr lang="en-US" sz="2400" b="1" dirty="0" smtClean="0"/>
              <a:t>,</a:t>
            </a:r>
            <a:r>
              <a:rPr lang="id-ID" sz="2400" b="1" dirty="0" smtClean="0"/>
              <a:t> </a:t>
            </a:r>
            <a:r>
              <a:rPr lang="id-ID" sz="2400" b="1" i="1" dirty="0" smtClean="0"/>
              <a:t>professional executive</a:t>
            </a:r>
            <a:r>
              <a:rPr lang="id-ID" sz="2400" b="1" dirty="0" smtClean="0"/>
              <a:t> (</a:t>
            </a:r>
            <a:r>
              <a:rPr lang="id-ID" sz="2400" b="1" i="1" dirty="0" smtClean="0"/>
              <a:t>decision maker</a:t>
            </a:r>
            <a:r>
              <a:rPr lang="id-ID" sz="2400" b="1" dirty="0" smtClean="0"/>
              <a:t>)</a:t>
            </a:r>
          </a:p>
          <a:p>
            <a:pPr eaLnBrk="1" hangingPunct="1">
              <a:defRPr/>
            </a:pPr>
            <a:r>
              <a:rPr lang="id-ID" sz="2400" b="1" i="1" dirty="0" smtClean="0">
                <a:solidFill>
                  <a:srgbClr val="FF0000"/>
                </a:solidFill>
              </a:rPr>
              <a:t>Intrapreneur</a:t>
            </a:r>
            <a:r>
              <a:rPr lang="id-ID" sz="2400" b="1" i="1" dirty="0" smtClean="0"/>
              <a:t>: </a:t>
            </a:r>
            <a:r>
              <a:rPr lang="en-US" sz="2400" b="1" dirty="0" smtClean="0"/>
              <a:t>K</a:t>
            </a:r>
            <a:r>
              <a:rPr lang="id-ID" sz="2400" b="1" dirty="0" smtClean="0"/>
              <a:t>aryawan</a:t>
            </a:r>
            <a:r>
              <a:rPr lang="en-US" sz="2400" b="1" dirty="0" smtClean="0"/>
              <a:t> </a:t>
            </a:r>
            <a:r>
              <a:rPr lang="en-US" sz="2400" b="1" dirty="0" err="1" smtClean="0"/>
              <a:t>dengan</a:t>
            </a:r>
            <a:r>
              <a:rPr lang="en-US" sz="2400" b="1" dirty="0" smtClean="0"/>
              <a:t> </a:t>
            </a:r>
            <a:r>
              <a:rPr lang="en-US" sz="2400" b="1" dirty="0" err="1" smtClean="0"/>
              <a:t>jiwa</a:t>
            </a:r>
            <a:r>
              <a:rPr lang="en-US" sz="2400" b="1" dirty="0" smtClean="0"/>
              <a:t> </a:t>
            </a:r>
            <a:r>
              <a:rPr lang="en-US" sz="2400" b="1" dirty="0" err="1" smtClean="0"/>
              <a:t>kewirausahaan</a:t>
            </a:r>
            <a:r>
              <a:rPr lang="en-US" sz="2400" b="1" dirty="0" smtClean="0"/>
              <a:t> (</a:t>
            </a:r>
            <a:r>
              <a:rPr lang="en-US" sz="2400" b="1" dirty="0" err="1" smtClean="0"/>
              <a:t>inovatif</a:t>
            </a:r>
            <a:r>
              <a:rPr lang="en-US" sz="2400" b="1" dirty="0" smtClean="0"/>
              <a:t> </a:t>
            </a:r>
            <a:r>
              <a:rPr lang="en-US" sz="2400" b="1" dirty="0" err="1" smtClean="0"/>
              <a:t>dan</a:t>
            </a:r>
            <a:r>
              <a:rPr lang="en-US" sz="2400" b="1" dirty="0" smtClean="0"/>
              <a:t> </a:t>
            </a:r>
            <a:r>
              <a:rPr lang="en-US" sz="2400" b="1" dirty="0" err="1" smtClean="0"/>
              <a:t>tajam</a:t>
            </a:r>
            <a:r>
              <a:rPr lang="en-US" sz="2400" b="1" dirty="0" smtClean="0"/>
              <a:t> </a:t>
            </a:r>
            <a:r>
              <a:rPr lang="en-US" sz="2400" b="1" dirty="0" err="1" smtClean="0"/>
              <a:t>dalam</a:t>
            </a:r>
            <a:r>
              <a:rPr lang="en-US" sz="2400" b="1" dirty="0" smtClean="0"/>
              <a:t> </a:t>
            </a:r>
            <a:r>
              <a:rPr lang="en-US" sz="2400" b="1" dirty="0" err="1" smtClean="0"/>
              <a:t>melihat</a:t>
            </a:r>
            <a:r>
              <a:rPr lang="en-US" sz="2400" b="1" dirty="0" smtClean="0"/>
              <a:t> </a:t>
            </a:r>
            <a:r>
              <a:rPr lang="en-US" sz="2400" b="1" dirty="0" err="1" smtClean="0"/>
              <a:t>peluang</a:t>
            </a:r>
            <a:r>
              <a:rPr lang="en-US" sz="2400" b="1" dirty="0" smtClean="0"/>
              <a:t>).</a:t>
            </a:r>
            <a:r>
              <a:rPr lang="id-ID" sz="2400" b="1" dirty="0" smtClean="0"/>
              <a:t> </a:t>
            </a:r>
            <a:r>
              <a:rPr lang="en-US" sz="2400" b="1" dirty="0" smtClean="0"/>
              <a:t>Y</a:t>
            </a:r>
            <a:r>
              <a:rPr lang="id-ID" sz="2400" b="1" dirty="0" smtClean="0"/>
              <a:t>ang </a:t>
            </a:r>
            <a:r>
              <a:rPr lang="en-US" sz="2400" b="1" dirty="0" err="1" smtClean="0"/>
              <a:t>di</a:t>
            </a:r>
            <a:r>
              <a:rPr lang="id-ID" sz="2400" b="1" dirty="0" smtClean="0"/>
              <a:t>cari adalah kemerdekaan dan akses terhadap </a:t>
            </a:r>
            <a:r>
              <a:rPr lang="id-ID" sz="2400" b="1" i="1" dirty="0" smtClean="0"/>
              <a:t>resources </a:t>
            </a:r>
            <a:endParaRPr lang="id-ID" sz="2400" b="1" dirty="0" smtClean="0"/>
          </a:p>
          <a:p>
            <a:pPr eaLnBrk="1" hangingPunct="1">
              <a:defRPr/>
            </a:pPr>
            <a:r>
              <a:rPr lang="id-ID" sz="2400" b="1" i="1" dirty="0" smtClean="0">
                <a:solidFill>
                  <a:srgbClr val="FF0000"/>
                </a:solidFill>
              </a:rPr>
              <a:t>Entrepreneur</a:t>
            </a:r>
            <a:r>
              <a:rPr lang="id-ID" sz="2400" b="1" i="1" dirty="0" smtClean="0"/>
              <a:t>: </a:t>
            </a:r>
            <a:r>
              <a:rPr lang="en-US" sz="2400" b="1" i="1" dirty="0" smtClean="0"/>
              <a:t>M</a:t>
            </a:r>
            <a:r>
              <a:rPr lang="id-ID" sz="2400" b="1" dirty="0" smtClean="0"/>
              <a:t>emiliki usaha yang dikembangkan sendiri</a:t>
            </a:r>
            <a:r>
              <a:rPr lang="en-US" sz="2400" b="1" dirty="0" smtClean="0"/>
              <a:t>, </a:t>
            </a:r>
            <a:r>
              <a:rPr lang="en-US" sz="2400" b="1" dirty="0" err="1" smtClean="0"/>
              <a:t>pengambil</a:t>
            </a:r>
            <a:r>
              <a:rPr lang="en-US" sz="2400" b="1" dirty="0" smtClean="0"/>
              <a:t> </a:t>
            </a:r>
            <a:r>
              <a:rPr lang="en-US" sz="2400" b="1" dirty="0" err="1" smtClean="0"/>
              <a:t>resiko</a:t>
            </a:r>
            <a:endParaRPr lang="id-ID" sz="2400" b="1" dirty="0" smtClean="0"/>
          </a:p>
          <a:p>
            <a:pPr eaLnBrk="1" hangingPunct="1">
              <a:defRPr/>
            </a:pPr>
            <a:r>
              <a:rPr lang="id-ID" sz="2400" b="1" i="1" dirty="0" smtClean="0">
                <a:solidFill>
                  <a:srgbClr val="FF0000"/>
                </a:solidFill>
              </a:rPr>
              <a:t>Social entrepreneur</a:t>
            </a:r>
            <a:r>
              <a:rPr lang="id-ID" sz="2400" b="1" dirty="0" smtClean="0"/>
              <a:t>: </a:t>
            </a:r>
            <a:r>
              <a:rPr lang="en-US" sz="2400" b="1" dirty="0" smtClean="0"/>
              <a:t>P</a:t>
            </a:r>
            <a:r>
              <a:rPr lang="id-ID" sz="2400" b="1" dirty="0" smtClean="0"/>
              <a:t>elaku kegiatan sosial berwatak </a:t>
            </a:r>
            <a:r>
              <a:rPr lang="id-ID" sz="2400" b="1" i="1" dirty="0" smtClean="0"/>
              <a:t>entrepreneur</a:t>
            </a:r>
            <a:endParaRPr lang="en-US" sz="2400" b="1" i="1" dirty="0" smtClean="0"/>
          </a:p>
          <a:p>
            <a:pPr eaLnBrk="1" hangingPunct="1">
              <a:defRPr/>
            </a:pPr>
            <a:r>
              <a:rPr lang="en-US" sz="2400" b="1" i="1" dirty="0" smtClean="0">
                <a:solidFill>
                  <a:srgbClr val="FF0000"/>
                </a:solidFill>
              </a:rPr>
              <a:t>Eco-</a:t>
            </a:r>
            <a:r>
              <a:rPr lang="en-US" sz="2400" b="1" i="1" dirty="0" err="1" smtClean="0">
                <a:solidFill>
                  <a:srgbClr val="FF0000"/>
                </a:solidFill>
              </a:rPr>
              <a:t>Preneur</a:t>
            </a:r>
            <a:r>
              <a:rPr lang="en-US" sz="2400" b="1" dirty="0" smtClean="0"/>
              <a:t>: </a:t>
            </a:r>
            <a:r>
              <a:rPr lang="en-US" sz="2400" b="1" dirty="0" err="1" smtClean="0"/>
              <a:t>Wirausaha</a:t>
            </a:r>
            <a:r>
              <a:rPr lang="en-US" sz="2400" b="1" dirty="0" smtClean="0"/>
              <a:t> </a:t>
            </a:r>
            <a:r>
              <a:rPr lang="en-US" sz="2400" b="1" dirty="0" err="1" smtClean="0"/>
              <a:t>dalam</a:t>
            </a:r>
            <a:r>
              <a:rPr lang="en-US" sz="2400" b="1" dirty="0" smtClean="0"/>
              <a:t> </a:t>
            </a:r>
            <a:r>
              <a:rPr lang="en-US" sz="2400" b="1" dirty="0" err="1" smtClean="0"/>
              <a:t>bidang</a:t>
            </a:r>
            <a:r>
              <a:rPr lang="en-US" sz="2400" b="1" dirty="0" smtClean="0"/>
              <a:t> </a:t>
            </a:r>
            <a:r>
              <a:rPr lang="en-US" sz="2400" b="1" dirty="0" err="1" smtClean="0"/>
              <a:t>lingkungan</a:t>
            </a:r>
            <a:r>
              <a:rPr lang="en-US" sz="2400" b="1" dirty="0" smtClean="0"/>
              <a:t> </a:t>
            </a:r>
            <a:r>
              <a:rPr lang="en-US" sz="2400" b="1" dirty="0" err="1" smtClean="0"/>
              <a:t>hidup</a:t>
            </a:r>
            <a:endParaRPr lang="id-ID" sz="2400" b="1" i="1"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533400" y="457200"/>
            <a:ext cx="8229600" cy="1143000"/>
          </a:xfrm>
        </p:spPr>
        <p:txBody>
          <a:bodyPr>
            <a:normAutofit fontScale="90000"/>
          </a:bodyPr>
          <a:lstStyle/>
          <a:p>
            <a:pPr eaLnBrk="1" hangingPunct="1">
              <a:defRPr/>
            </a:pPr>
            <a:r>
              <a:rPr lang="en-US" sz="4000" b="1" dirty="0" smtClean="0">
                <a:solidFill>
                  <a:srgbClr val="FF0000"/>
                </a:solidFill>
                <a:latin typeface="Copperplate Gothic Bold" pitchFamily="34" charset="0"/>
              </a:rPr>
              <a:t>INOVASI</a:t>
            </a:r>
            <a:r>
              <a:rPr lang="en-US" sz="4000" b="1" dirty="0" smtClean="0">
                <a:solidFill>
                  <a:srgbClr val="FFFF00"/>
                </a:solidFill>
                <a:latin typeface="Copperplate Gothic Bold" pitchFamily="34" charset="0"/>
              </a:rPr>
              <a:t> </a:t>
            </a:r>
            <a:r>
              <a:rPr lang="en-US" sz="4000" b="1" dirty="0" smtClean="0">
                <a:latin typeface="Times New Roman" pitchFamily="18" charset="0"/>
              </a:rPr>
              <a:t/>
            </a:r>
            <a:br>
              <a:rPr lang="en-US" sz="4000" b="1" dirty="0" smtClean="0">
                <a:latin typeface="Times New Roman" pitchFamily="18" charset="0"/>
              </a:rPr>
            </a:br>
            <a:r>
              <a:rPr lang="en-US" sz="4000" b="1" i="1" dirty="0" smtClean="0">
                <a:latin typeface="Times New Roman" pitchFamily="18" charset="0"/>
              </a:rPr>
              <a:t>(John Adair, 1996)</a:t>
            </a:r>
          </a:p>
        </p:txBody>
      </p:sp>
      <p:sp>
        <p:nvSpPr>
          <p:cNvPr id="33795" name="Rectangle 3"/>
          <p:cNvSpPr>
            <a:spLocks noGrp="1" noChangeArrowheads="1"/>
          </p:cNvSpPr>
          <p:nvPr>
            <p:ph type="body" idx="1"/>
          </p:nvPr>
        </p:nvSpPr>
        <p:spPr>
          <a:xfrm>
            <a:off x="457200" y="1981200"/>
            <a:ext cx="8229600" cy="4530725"/>
          </a:xfrm>
        </p:spPr>
        <p:txBody>
          <a:bodyPr/>
          <a:lstStyle/>
          <a:p>
            <a:pPr marL="0" indent="0" algn="ctr" eaLnBrk="1" hangingPunct="1">
              <a:lnSpc>
                <a:spcPct val="90000"/>
              </a:lnSpc>
              <a:buFont typeface="Wingdings" pitchFamily="2" charset="2"/>
              <a:buNone/>
              <a:defRPr/>
            </a:pPr>
            <a:r>
              <a:rPr lang="en-US" sz="2400" dirty="0" err="1" smtClean="0">
                <a:latin typeface="Arial" pitchFamily="34" charset="0"/>
                <a:cs typeface="Arial" pitchFamily="34" charset="0"/>
              </a:rPr>
              <a:t>Inovasi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adalah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proses</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menemukan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atau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mengimplementasikan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sesuatu</a:t>
            </a:r>
            <a:r>
              <a:rPr lang="en-US" sz="2400" dirty="0" smtClean="0">
                <a:latin typeface="Arial" pitchFamily="34" charset="0"/>
                <a:cs typeface="Arial" pitchFamily="34" charset="0"/>
              </a:rPr>
              <a:t> yang </a:t>
            </a:r>
            <a:r>
              <a:rPr lang="en-US" sz="2400" dirty="0" err="1" smtClean="0">
                <a:latin typeface="Arial" pitchFamily="34" charset="0"/>
                <a:cs typeface="Arial" pitchFamily="34" charset="0"/>
              </a:rPr>
              <a:t>baru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ke</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dalam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situasi</a:t>
            </a:r>
            <a:r>
              <a:rPr lang="en-US" sz="2400" dirty="0" smtClean="0">
                <a:latin typeface="Arial" pitchFamily="34" charset="0"/>
                <a:cs typeface="Arial" pitchFamily="34" charset="0"/>
              </a:rPr>
              <a:t> yang </a:t>
            </a:r>
            <a:r>
              <a:rPr lang="en-US" sz="2400" dirty="0" err="1" smtClean="0">
                <a:latin typeface="Arial" pitchFamily="34" charset="0"/>
                <a:cs typeface="Arial" pitchFamily="34" charset="0"/>
              </a:rPr>
              <a:t>baru</a:t>
            </a:r>
            <a:r>
              <a:rPr lang="en-US" sz="2400" dirty="0" smtClean="0">
                <a:latin typeface="Arial" pitchFamily="34" charset="0"/>
                <a:cs typeface="Arial" pitchFamily="34" charset="0"/>
              </a:rPr>
              <a:t>.</a:t>
            </a:r>
          </a:p>
          <a:p>
            <a:pPr marL="0" indent="0" algn="ctr" eaLnBrk="1" hangingPunct="1">
              <a:lnSpc>
                <a:spcPct val="90000"/>
              </a:lnSpc>
              <a:buFont typeface="Wingdings" pitchFamily="2" charset="2"/>
              <a:buNone/>
              <a:defRPr/>
            </a:pPr>
            <a:endParaRPr lang="en-US" sz="2400" dirty="0" smtClean="0">
              <a:latin typeface="Arial" pitchFamily="34" charset="0"/>
              <a:cs typeface="Arial" pitchFamily="34" charset="0"/>
            </a:endParaRPr>
          </a:p>
          <a:p>
            <a:pPr marL="0" indent="0" algn="ctr" eaLnBrk="1" hangingPunct="1">
              <a:lnSpc>
                <a:spcPct val="90000"/>
              </a:lnSpc>
              <a:buFont typeface="Wingdings" pitchFamily="2" charset="2"/>
              <a:buNone/>
              <a:defRPr/>
            </a:pPr>
            <a:r>
              <a:rPr lang="en-US" sz="2400" dirty="0" err="1" smtClean="0">
                <a:latin typeface="Arial" pitchFamily="34" charset="0"/>
                <a:cs typeface="Arial" pitchFamily="34" charset="0"/>
              </a:rPr>
              <a:t>Konsep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kebaruan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ini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berbeda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bagi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kebanyakan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orang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karena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sifatnya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relatif</a:t>
            </a:r>
            <a:r>
              <a:rPr lang="en-US" sz="2400" dirty="0" smtClean="0">
                <a:latin typeface="Arial" pitchFamily="34" charset="0"/>
                <a:cs typeface="Arial" pitchFamily="34" charset="0"/>
              </a:rPr>
              <a:t> </a:t>
            </a:r>
          </a:p>
          <a:p>
            <a:pPr marL="0" indent="0" algn="ctr" eaLnBrk="1" hangingPunct="1">
              <a:lnSpc>
                <a:spcPct val="90000"/>
              </a:lnSpc>
              <a:buFont typeface="Wingdings" pitchFamily="2" charset="2"/>
              <a:buNone/>
              <a:defRPr/>
            </a:pPr>
            <a:r>
              <a:rPr lang="en-US" sz="2400" dirty="0" smtClean="0">
                <a:latin typeface="Arial" pitchFamily="34" charset="0"/>
                <a:cs typeface="Arial" pitchFamily="34" charset="0"/>
              </a:rPr>
              <a:t>(</a:t>
            </a:r>
            <a:r>
              <a:rPr lang="en-US" sz="2400" dirty="0" err="1" smtClean="0">
                <a:latin typeface="Arial" pitchFamily="34" charset="0"/>
                <a:cs typeface="Arial" pitchFamily="34" charset="0"/>
              </a:rPr>
              <a:t>apa</a:t>
            </a:r>
            <a:r>
              <a:rPr lang="en-US" sz="2400" dirty="0" smtClean="0">
                <a:latin typeface="Arial" pitchFamily="34" charset="0"/>
                <a:cs typeface="Arial" pitchFamily="34" charset="0"/>
              </a:rPr>
              <a:t> yang </a:t>
            </a:r>
            <a:r>
              <a:rPr lang="en-US" sz="2400" dirty="0" err="1" smtClean="0">
                <a:latin typeface="Arial" pitchFamily="34" charset="0"/>
                <a:cs typeface="Arial" pitchFamily="34" charset="0"/>
              </a:rPr>
              <a:t>dianggap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baru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oleh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seseorang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atau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pada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suatu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konteks</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dapat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jadi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merupakan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sesuatu</a:t>
            </a:r>
            <a:r>
              <a:rPr lang="en-US" sz="2400" dirty="0" smtClean="0">
                <a:latin typeface="Arial" pitchFamily="34" charset="0"/>
                <a:cs typeface="Arial" pitchFamily="34" charset="0"/>
              </a:rPr>
              <a:t> yang lama </a:t>
            </a:r>
            <a:r>
              <a:rPr lang="en-US" sz="2400" dirty="0" err="1" smtClean="0">
                <a:latin typeface="Arial" pitchFamily="34" charset="0"/>
                <a:cs typeface="Arial" pitchFamily="34" charset="0"/>
              </a:rPr>
              <a:t>bagi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orang</a:t>
            </a:r>
            <a:r>
              <a:rPr lang="en-US" sz="2400" dirty="0" smtClean="0">
                <a:latin typeface="Arial" pitchFamily="34" charset="0"/>
                <a:cs typeface="Arial" pitchFamily="34" charset="0"/>
              </a:rPr>
              <a:t> lain </a:t>
            </a:r>
            <a:r>
              <a:rPr lang="en-US" sz="2400" dirty="0" err="1" smtClean="0">
                <a:latin typeface="Arial" pitchFamily="34" charset="0"/>
                <a:cs typeface="Arial" pitchFamily="34" charset="0"/>
              </a:rPr>
              <a:t>atau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dalam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konteks</a:t>
            </a:r>
            <a:r>
              <a:rPr lang="en-US" sz="2400" dirty="0" smtClean="0">
                <a:latin typeface="Arial" pitchFamily="34" charset="0"/>
                <a:cs typeface="Arial" pitchFamily="34" charset="0"/>
              </a:rPr>
              <a:t> yang lain)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sz="3600" b="1" dirty="0" smtClean="0">
                <a:solidFill>
                  <a:srgbClr val="C00000"/>
                </a:solidFill>
                <a:latin typeface="Arial" pitchFamily="34" charset="0"/>
                <a:cs typeface="Arial" pitchFamily="34" charset="0"/>
              </a:rPr>
              <a:t>KREATIF</a:t>
            </a:r>
            <a:r>
              <a:rPr lang="en-US" sz="3600" dirty="0" smtClean="0"/>
              <a:t> </a:t>
            </a:r>
            <a:r>
              <a:rPr lang="en-US" dirty="0" smtClean="0"/>
              <a:t>(</a:t>
            </a:r>
            <a:r>
              <a:rPr lang="en-US" sz="3200" i="1" dirty="0" smtClean="0"/>
              <a:t>John Adair, 1996</a:t>
            </a:r>
            <a:r>
              <a:rPr lang="en-US" dirty="0" smtClean="0"/>
              <a:t>) </a:t>
            </a:r>
          </a:p>
        </p:txBody>
      </p:sp>
      <p:sp>
        <p:nvSpPr>
          <p:cNvPr id="62467" name="Rectangle 3"/>
          <p:cNvSpPr>
            <a:spLocks noGrp="1" noChangeArrowheads="1"/>
          </p:cNvSpPr>
          <p:nvPr>
            <p:ph type="body" idx="1"/>
          </p:nvPr>
        </p:nvSpPr>
        <p:spPr>
          <a:xfrm>
            <a:off x="609600" y="1524000"/>
            <a:ext cx="7924800" cy="4114800"/>
          </a:xfrm>
        </p:spPr>
        <p:txBody>
          <a:bodyPr/>
          <a:lstStyle/>
          <a:p>
            <a:pPr eaLnBrk="1" hangingPunct="1"/>
            <a:r>
              <a:rPr lang="en-US" sz="2800" dirty="0" err="1" smtClean="0"/>
              <a:t>Menghadirkan</a:t>
            </a:r>
            <a:r>
              <a:rPr lang="en-US" sz="2800" dirty="0" smtClean="0"/>
              <a:t> </a:t>
            </a:r>
            <a:r>
              <a:rPr lang="en-US" sz="2800" dirty="0" err="1" smtClean="0"/>
              <a:t>suatu</a:t>
            </a:r>
            <a:r>
              <a:rPr lang="en-US" sz="2800" dirty="0" smtClean="0"/>
              <a:t> </a:t>
            </a:r>
            <a:r>
              <a:rPr lang="en-US" sz="2800" dirty="0" err="1" smtClean="0"/>
              <a:t>benda</a:t>
            </a:r>
            <a:r>
              <a:rPr lang="en-US" sz="2800" dirty="0" smtClean="0"/>
              <a:t> / </a:t>
            </a:r>
            <a:r>
              <a:rPr lang="en-US" sz="2800" dirty="0" err="1" smtClean="0"/>
              <a:t>hal</a:t>
            </a:r>
            <a:r>
              <a:rPr lang="en-US" sz="2800" dirty="0" smtClean="0"/>
              <a:t> </a:t>
            </a:r>
            <a:r>
              <a:rPr lang="en-US" sz="2800" dirty="0" err="1" smtClean="0"/>
              <a:t>yg</a:t>
            </a:r>
            <a:r>
              <a:rPr lang="en-US" sz="2800" dirty="0" smtClean="0"/>
              <a:t> </a:t>
            </a:r>
            <a:r>
              <a:rPr lang="en-US" sz="2800" dirty="0" err="1" smtClean="0"/>
              <a:t>sebelumnya</a:t>
            </a:r>
            <a:r>
              <a:rPr lang="en-US" sz="2800" dirty="0" smtClean="0"/>
              <a:t> </a:t>
            </a:r>
            <a:r>
              <a:rPr lang="en-US" sz="2800" dirty="0" err="1" smtClean="0"/>
              <a:t>sama</a:t>
            </a:r>
            <a:r>
              <a:rPr lang="en-US" sz="2800" dirty="0" smtClean="0"/>
              <a:t> </a:t>
            </a:r>
            <a:r>
              <a:rPr lang="en-US" sz="2800" dirty="0" err="1" smtClean="0"/>
              <a:t>sekali</a:t>
            </a:r>
            <a:r>
              <a:rPr lang="en-US" sz="2800" dirty="0" smtClean="0"/>
              <a:t> </a:t>
            </a:r>
            <a:r>
              <a:rPr lang="en-US" sz="2800" dirty="0" err="1" smtClean="0"/>
              <a:t>belum</a:t>
            </a:r>
            <a:r>
              <a:rPr lang="en-US" sz="2800" dirty="0" smtClean="0"/>
              <a:t> </a:t>
            </a:r>
            <a:r>
              <a:rPr lang="en-US" sz="2800" dirty="0" err="1" smtClean="0"/>
              <a:t>ada</a:t>
            </a:r>
            <a:r>
              <a:rPr lang="en-US" sz="2800" dirty="0" smtClean="0"/>
              <a:t> </a:t>
            </a:r>
            <a:r>
              <a:rPr lang="en-US" sz="2800" dirty="0" err="1" smtClean="0"/>
              <a:t>utk</a:t>
            </a:r>
            <a:r>
              <a:rPr lang="en-US" sz="2800" dirty="0" smtClean="0"/>
              <a:t> </a:t>
            </a:r>
            <a:r>
              <a:rPr lang="en-US" sz="2800" dirty="0" err="1" smtClean="0"/>
              <a:t>dipergunakan</a:t>
            </a:r>
            <a:r>
              <a:rPr lang="en-US" sz="2800" dirty="0" smtClean="0"/>
              <a:t>.</a:t>
            </a:r>
          </a:p>
          <a:p>
            <a:pPr eaLnBrk="1" hangingPunct="1">
              <a:buFont typeface="Wingdings" pitchFamily="2" charset="2"/>
              <a:buNone/>
            </a:pPr>
            <a:endParaRPr lang="en-US" sz="1000" dirty="0" smtClean="0"/>
          </a:p>
          <a:p>
            <a:pPr eaLnBrk="1" hangingPunct="1"/>
            <a:r>
              <a:rPr lang="en-US" sz="2800" dirty="0" err="1" smtClean="0"/>
              <a:t>Ide</a:t>
            </a:r>
            <a:r>
              <a:rPr lang="en-US" sz="2800" dirty="0" smtClean="0"/>
              <a:t> </a:t>
            </a:r>
            <a:r>
              <a:rPr lang="en-US" sz="2800" dirty="0" err="1" smtClean="0"/>
              <a:t>yg</a:t>
            </a:r>
            <a:r>
              <a:rPr lang="en-US" sz="2800" dirty="0" smtClean="0"/>
              <a:t> </a:t>
            </a:r>
            <a:r>
              <a:rPr lang="en-US" sz="2800" dirty="0" err="1" smtClean="0"/>
              <a:t>kreatif</a:t>
            </a:r>
            <a:r>
              <a:rPr lang="en-US" sz="2800" dirty="0" smtClean="0"/>
              <a:t> </a:t>
            </a:r>
            <a:r>
              <a:rPr lang="en-US" sz="2800" dirty="0" err="1" smtClean="0"/>
              <a:t>dikaitkan</a:t>
            </a:r>
            <a:r>
              <a:rPr lang="en-US" sz="2800" dirty="0" smtClean="0"/>
              <a:t> dg </a:t>
            </a:r>
            <a:r>
              <a:rPr lang="en-US" sz="2800" dirty="0" err="1" smtClean="0"/>
              <a:t>ide</a:t>
            </a:r>
            <a:r>
              <a:rPr lang="en-US" sz="2800" dirty="0" smtClean="0"/>
              <a:t> </a:t>
            </a:r>
            <a:r>
              <a:rPr lang="en-US" sz="2800" dirty="0" err="1" smtClean="0"/>
              <a:t>yg</a:t>
            </a:r>
            <a:r>
              <a:rPr lang="en-US" sz="2800" dirty="0" smtClean="0"/>
              <a:t> </a:t>
            </a:r>
            <a:r>
              <a:rPr lang="en-US" sz="2800" dirty="0" err="1" smtClean="0"/>
              <a:t>baru</a:t>
            </a:r>
            <a:r>
              <a:rPr lang="en-US" sz="2800" dirty="0" smtClean="0"/>
              <a:t> (paling </a:t>
            </a:r>
            <a:r>
              <a:rPr lang="en-US" sz="2800" dirty="0" err="1" smtClean="0"/>
              <a:t>tdk</a:t>
            </a:r>
            <a:r>
              <a:rPr lang="en-US" sz="2800" dirty="0" smtClean="0"/>
              <a:t> </a:t>
            </a:r>
            <a:r>
              <a:rPr lang="en-US" sz="2800" dirty="0" err="1" smtClean="0"/>
              <a:t>bagi</a:t>
            </a:r>
            <a:r>
              <a:rPr lang="en-US" sz="2800" dirty="0" smtClean="0"/>
              <a:t> org </a:t>
            </a:r>
            <a:r>
              <a:rPr lang="en-US" sz="2800" dirty="0" err="1" smtClean="0"/>
              <a:t>yg</a:t>
            </a:r>
            <a:r>
              <a:rPr lang="en-US" sz="2800" dirty="0" smtClean="0"/>
              <a:t> </a:t>
            </a:r>
            <a:r>
              <a:rPr lang="en-US" sz="2800" dirty="0" err="1" smtClean="0"/>
              <a:t>bersangkutan</a:t>
            </a:r>
            <a:r>
              <a:rPr lang="en-US" sz="2800" dirty="0" smtClean="0"/>
              <a:t>).</a:t>
            </a:r>
          </a:p>
          <a:p>
            <a:pPr eaLnBrk="1" hangingPunct="1">
              <a:buFont typeface="Wingdings" pitchFamily="2" charset="2"/>
              <a:buNone/>
            </a:pPr>
            <a:endParaRPr lang="en-US" sz="1000" dirty="0" smtClean="0"/>
          </a:p>
          <a:p>
            <a:pPr eaLnBrk="1" hangingPunct="1"/>
            <a:r>
              <a:rPr lang="en-US" sz="2800" dirty="0" err="1" smtClean="0"/>
              <a:t>Ide</a:t>
            </a:r>
            <a:r>
              <a:rPr lang="en-US" sz="2800" dirty="0" smtClean="0"/>
              <a:t> </a:t>
            </a:r>
            <a:r>
              <a:rPr lang="en-US" sz="2800" dirty="0" err="1" smtClean="0"/>
              <a:t>kreatif</a:t>
            </a:r>
            <a:r>
              <a:rPr lang="en-US" sz="2800" dirty="0" smtClean="0"/>
              <a:t> </a:t>
            </a:r>
            <a:r>
              <a:rPr lang="en-US" sz="2800" dirty="0" err="1" smtClean="0"/>
              <a:t>ini</a:t>
            </a:r>
            <a:r>
              <a:rPr lang="en-US" sz="2800" dirty="0" smtClean="0"/>
              <a:t> </a:t>
            </a:r>
            <a:r>
              <a:rPr lang="en-US" sz="2800" dirty="0" err="1" smtClean="0"/>
              <a:t>dapat</a:t>
            </a:r>
            <a:r>
              <a:rPr lang="en-US" sz="2800" dirty="0" smtClean="0"/>
              <a:t> </a:t>
            </a:r>
            <a:r>
              <a:rPr lang="en-US" sz="2800" dirty="0" err="1" smtClean="0"/>
              <a:t>melibatkan</a:t>
            </a:r>
            <a:r>
              <a:rPr lang="en-US" sz="2800" dirty="0" smtClean="0"/>
              <a:t> </a:t>
            </a:r>
            <a:r>
              <a:rPr lang="en-US" sz="2800" dirty="0" err="1" smtClean="0"/>
              <a:t>sebuah</a:t>
            </a:r>
            <a:r>
              <a:rPr lang="en-US" sz="2800" dirty="0" smtClean="0"/>
              <a:t> </a:t>
            </a:r>
            <a:r>
              <a:rPr lang="en-US" sz="2800" dirty="0" err="1" smtClean="0"/>
              <a:t>usaha</a:t>
            </a:r>
            <a:r>
              <a:rPr lang="en-US" sz="2800" dirty="0" smtClean="0"/>
              <a:t> </a:t>
            </a:r>
            <a:r>
              <a:rPr lang="en-US" sz="2800" dirty="0" err="1" smtClean="0"/>
              <a:t>penggabungan</a:t>
            </a:r>
            <a:r>
              <a:rPr lang="en-US" sz="2800" dirty="0" smtClean="0"/>
              <a:t> </a:t>
            </a:r>
            <a:r>
              <a:rPr lang="en-US" sz="2800" dirty="0" err="1" smtClean="0"/>
              <a:t>dua</a:t>
            </a:r>
            <a:r>
              <a:rPr lang="en-US" sz="2800" dirty="0" smtClean="0"/>
              <a:t> </a:t>
            </a:r>
            <a:r>
              <a:rPr lang="en-US" sz="2800" dirty="0" err="1" smtClean="0"/>
              <a:t>atau</a:t>
            </a:r>
            <a:r>
              <a:rPr lang="en-US" sz="2800" dirty="0" smtClean="0"/>
              <a:t> </a:t>
            </a:r>
            <a:r>
              <a:rPr lang="en-US" sz="2800" dirty="0" err="1" smtClean="0"/>
              <a:t>lebih</a:t>
            </a:r>
            <a:r>
              <a:rPr lang="en-US" sz="2800" dirty="0" smtClean="0"/>
              <a:t> </a:t>
            </a:r>
            <a:r>
              <a:rPr lang="en-US" sz="2800" dirty="0" err="1" smtClean="0"/>
              <a:t>ide-ide</a:t>
            </a:r>
            <a:r>
              <a:rPr lang="en-US" sz="2800" dirty="0" smtClean="0"/>
              <a:t>/</a:t>
            </a:r>
            <a:r>
              <a:rPr lang="en-US" sz="2800" dirty="0" err="1" smtClean="0"/>
              <a:t>hal-hal</a:t>
            </a:r>
            <a:r>
              <a:rPr lang="en-US" sz="2800" dirty="0" smtClean="0"/>
              <a:t> </a:t>
            </a:r>
            <a:r>
              <a:rPr lang="en-US" sz="2800" dirty="0" err="1" smtClean="0"/>
              <a:t>yg</a:t>
            </a:r>
            <a:r>
              <a:rPr lang="en-US" sz="2800" dirty="0" smtClean="0"/>
              <a:t> </a:t>
            </a:r>
            <a:r>
              <a:rPr lang="en-US" sz="2800" dirty="0" err="1" smtClean="0"/>
              <a:t>berbeda</a:t>
            </a:r>
            <a:r>
              <a:rPr lang="en-US" sz="2800" dirty="0" smtClean="0"/>
              <a:t> </a:t>
            </a:r>
            <a:r>
              <a:rPr lang="en-US" sz="2800" dirty="0" err="1" smtClean="0"/>
              <a:t>scr</a:t>
            </a:r>
            <a:r>
              <a:rPr lang="en-US" sz="2800" dirty="0" smtClean="0"/>
              <a:t> </a:t>
            </a:r>
            <a:r>
              <a:rPr lang="en-US" sz="2800" dirty="0" err="1" smtClean="0"/>
              <a:t>langsung</a:t>
            </a:r>
            <a:r>
              <a:rPr lang="en-US" sz="2800" dirty="0" smtClean="0"/>
              <a: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rmAutofit/>
          </a:bodyPr>
          <a:lstStyle/>
          <a:p>
            <a:pPr eaLnBrk="1" hangingPunct="1"/>
            <a:r>
              <a:rPr lang="en-US" sz="3600" b="1" dirty="0" smtClean="0">
                <a:solidFill>
                  <a:srgbClr val="C00000"/>
                </a:solidFill>
                <a:latin typeface="Arial" pitchFamily="34" charset="0"/>
                <a:cs typeface="Arial" pitchFamily="34" charset="0"/>
              </a:rPr>
              <a:t>KREATIVITAS </a:t>
            </a:r>
          </a:p>
        </p:txBody>
      </p:sp>
      <p:sp>
        <p:nvSpPr>
          <p:cNvPr id="61443" name="Rectangle 3"/>
          <p:cNvSpPr>
            <a:spLocks noGrp="1" noChangeArrowheads="1"/>
          </p:cNvSpPr>
          <p:nvPr>
            <p:ph type="body" idx="1"/>
          </p:nvPr>
        </p:nvSpPr>
        <p:spPr/>
        <p:txBody>
          <a:bodyPr/>
          <a:lstStyle/>
          <a:p>
            <a:pPr eaLnBrk="1" hangingPunct="1"/>
            <a:r>
              <a:rPr lang="en-US" sz="3600" dirty="0" err="1" smtClean="0"/>
              <a:t>Memikirkan</a:t>
            </a:r>
            <a:r>
              <a:rPr lang="en-US" sz="3600" dirty="0" smtClean="0"/>
              <a:t> </a:t>
            </a:r>
            <a:r>
              <a:rPr lang="en-US" sz="3600" dirty="0" err="1" smtClean="0"/>
              <a:t>sesuatu</a:t>
            </a:r>
            <a:r>
              <a:rPr lang="en-US" sz="3600" dirty="0" smtClean="0"/>
              <a:t> </a:t>
            </a:r>
            <a:r>
              <a:rPr lang="en-US" sz="3600" dirty="0" err="1" smtClean="0"/>
              <a:t>yg</a:t>
            </a:r>
            <a:r>
              <a:rPr lang="en-US" sz="3600" dirty="0" smtClean="0"/>
              <a:t> </a:t>
            </a:r>
            <a:r>
              <a:rPr lang="en-US" sz="3600" dirty="0" err="1" smtClean="0"/>
              <a:t>baru</a:t>
            </a:r>
            <a:endParaRPr lang="en-US" sz="3600" dirty="0" smtClean="0"/>
          </a:p>
          <a:p>
            <a:pPr eaLnBrk="1" hangingPunct="1">
              <a:buFont typeface="Wingdings" pitchFamily="2" charset="2"/>
              <a:buNone/>
            </a:pPr>
            <a:endParaRPr lang="en-US" sz="1000" dirty="0" smtClean="0"/>
          </a:p>
          <a:p>
            <a:pPr eaLnBrk="1" hangingPunct="1"/>
            <a:r>
              <a:rPr lang="en-US" sz="3600" dirty="0" err="1" smtClean="0"/>
              <a:t>Kemampuan</a:t>
            </a:r>
            <a:r>
              <a:rPr lang="en-US" sz="3600" dirty="0" smtClean="0"/>
              <a:t> </a:t>
            </a:r>
            <a:r>
              <a:rPr lang="en-US" sz="3600" dirty="0" err="1" smtClean="0"/>
              <a:t>seseorang</a:t>
            </a:r>
            <a:r>
              <a:rPr lang="en-US" sz="3600" dirty="0" smtClean="0"/>
              <a:t> </a:t>
            </a:r>
            <a:r>
              <a:rPr lang="en-US" sz="3600" dirty="0" err="1" smtClean="0"/>
              <a:t>utk</a:t>
            </a:r>
            <a:r>
              <a:rPr lang="en-US" sz="3600" dirty="0" smtClean="0"/>
              <a:t> </a:t>
            </a:r>
            <a:r>
              <a:rPr lang="en-US" sz="3600" dirty="0" err="1" smtClean="0"/>
              <a:t>melahirkan</a:t>
            </a:r>
            <a:r>
              <a:rPr lang="en-US" sz="3600" dirty="0" smtClean="0"/>
              <a:t> </a:t>
            </a:r>
            <a:r>
              <a:rPr lang="en-US" sz="3600" dirty="0" err="1" smtClean="0"/>
              <a:t>sesuatu</a:t>
            </a:r>
            <a:r>
              <a:rPr lang="en-US" sz="3600" dirty="0" smtClean="0"/>
              <a:t> </a:t>
            </a:r>
            <a:r>
              <a:rPr lang="en-US" sz="3600" dirty="0" err="1" smtClean="0"/>
              <a:t>yg</a:t>
            </a:r>
            <a:r>
              <a:rPr lang="en-US" sz="3600" dirty="0" smtClean="0"/>
              <a:t> </a:t>
            </a:r>
            <a:r>
              <a:rPr lang="en-US" sz="3600" dirty="0" err="1" smtClean="0"/>
              <a:t>baru</a:t>
            </a:r>
            <a:r>
              <a:rPr lang="en-US" sz="3600" dirty="0" smtClean="0"/>
              <a:t>, </a:t>
            </a:r>
            <a:r>
              <a:rPr lang="en-US" sz="3600" dirty="0" err="1" smtClean="0"/>
              <a:t>baik</a:t>
            </a:r>
            <a:r>
              <a:rPr lang="en-US" sz="3600" dirty="0" smtClean="0"/>
              <a:t> </a:t>
            </a:r>
            <a:r>
              <a:rPr lang="en-US" sz="3600" dirty="0" err="1" smtClean="0"/>
              <a:t>berupa</a:t>
            </a:r>
            <a:r>
              <a:rPr lang="en-US" sz="3600" dirty="0" smtClean="0"/>
              <a:t> </a:t>
            </a:r>
            <a:r>
              <a:rPr lang="en-US" sz="3600" dirty="0" err="1" smtClean="0"/>
              <a:t>gagasan</a:t>
            </a:r>
            <a:r>
              <a:rPr lang="en-US" sz="3600" dirty="0" smtClean="0"/>
              <a:t> </a:t>
            </a:r>
            <a:r>
              <a:rPr lang="en-US" sz="3600" dirty="0" err="1" smtClean="0"/>
              <a:t>maupun</a:t>
            </a:r>
            <a:r>
              <a:rPr lang="en-US" sz="3600" dirty="0" smtClean="0"/>
              <a:t> </a:t>
            </a:r>
            <a:r>
              <a:rPr lang="en-US" sz="3600" dirty="0" err="1" smtClean="0"/>
              <a:t>karya</a:t>
            </a:r>
            <a:r>
              <a:rPr lang="en-US" sz="3600" dirty="0" smtClean="0"/>
              <a:t> </a:t>
            </a:r>
            <a:r>
              <a:rPr lang="en-US" sz="3600" dirty="0" err="1" smtClean="0"/>
              <a:t>nyata</a:t>
            </a:r>
            <a:r>
              <a:rPr lang="en-US" sz="3600" dirty="0" smtClean="0"/>
              <a:t>, </a:t>
            </a:r>
            <a:r>
              <a:rPr lang="en-US" sz="3600" dirty="0" err="1" smtClean="0"/>
              <a:t>yg</a:t>
            </a:r>
            <a:r>
              <a:rPr lang="en-US" sz="3600" dirty="0" smtClean="0"/>
              <a:t> </a:t>
            </a:r>
            <a:r>
              <a:rPr lang="en-US" sz="3600" dirty="0" err="1" smtClean="0"/>
              <a:t>relatif</a:t>
            </a:r>
            <a:r>
              <a:rPr lang="en-US" sz="3600" dirty="0" smtClean="0"/>
              <a:t> </a:t>
            </a:r>
            <a:r>
              <a:rPr lang="en-US" sz="3600" dirty="0" err="1" smtClean="0"/>
              <a:t>berbeda</a:t>
            </a:r>
            <a:r>
              <a:rPr lang="en-US" sz="3600" dirty="0" smtClean="0"/>
              <a:t> dg </a:t>
            </a:r>
            <a:r>
              <a:rPr lang="en-US" sz="3600" dirty="0" err="1" smtClean="0"/>
              <a:t>apa</a:t>
            </a:r>
            <a:r>
              <a:rPr lang="en-US" sz="3600" dirty="0" smtClean="0"/>
              <a:t> </a:t>
            </a:r>
            <a:r>
              <a:rPr lang="en-US" sz="3600" dirty="0" err="1" smtClean="0"/>
              <a:t>yg</a:t>
            </a:r>
            <a:r>
              <a:rPr lang="en-US" sz="3600" dirty="0" smtClean="0"/>
              <a:t> </a:t>
            </a:r>
            <a:r>
              <a:rPr lang="en-US" sz="3600" dirty="0" err="1" smtClean="0"/>
              <a:t>telah</a:t>
            </a:r>
            <a:r>
              <a:rPr lang="en-US" sz="3600" dirty="0" smtClean="0"/>
              <a:t> </a:t>
            </a:r>
            <a:r>
              <a:rPr lang="en-US" sz="3600" dirty="0" err="1" smtClean="0"/>
              <a:t>ada</a:t>
            </a:r>
            <a:r>
              <a:rPr lang="en-US" sz="3600" dirty="0" smtClean="0"/>
              <a:t> </a:t>
            </a:r>
            <a:r>
              <a:rPr lang="en-US" sz="3600" dirty="0" err="1" smtClean="0"/>
              <a:t>sebelumnya</a:t>
            </a:r>
            <a:r>
              <a:rPr lang="en-US" sz="3600" dirty="0" smtClean="0"/>
              <a: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685800" y="914400"/>
            <a:ext cx="8229600" cy="4572000"/>
          </a:xfrm>
        </p:spPr>
        <p:txBody>
          <a:bodyPr/>
          <a:lstStyle/>
          <a:p>
            <a:pPr marL="57150" indent="-57150" eaLnBrk="1" hangingPunct="1">
              <a:buFont typeface="Wingdings" pitchFamily="2" charset="2"/>
              <a:buNone/>
              <a:defRPr/>
            </a:pPr>
            <a:r>
              <a:rPr lang="en-US" sz="2800" dirty="0" smtClean="0">
                <a:solidFill>
                  <a:schemeClr val="hlink"/>
                </a:solidFill>
                <a:latin typeface="Arial" pitchFamily="34" charset="0"/>
                <a:cs typeface="Arial" pitchFamily="34" charset="0"/>
              </a:rPr>
              <a:t>CREATIVE THINKER </a:t>
            </a:r>
          </a:p>
          <a:p>
            <a:pPr marL="57150" indent="-57150" eaLnBrk="1" hangingPunct="1">
              <a:buFont typeface="Wingdings" pitchFamily="2" charset="2"/>
              <a:buNone/>
              <a:defRPr/>
            </a:pPr>
            <a:r>
              <a:rPr lang="en-US" sz="2000" dirty="0" err="1" smtClean="0"/>
              <a:t>Mempunyai</a:t>
            </a:r>
            <a:r>
              <a:rPr lang="en-US" sz="2000" dirty="0" smtClean="0"/>
              <a:t> power </a:t>
            </a:r>
            <a:r>
              <a:rPr lang="en-US" sz="2000" dirty="0" err="1" smtClean="0"/>
              <a:t>atau</a:t>
            </a:r>
            <a:r>
              <a:rPr lang="en-US" sz="2000" dirty="0" smtClean="0"/>
              <a:t> </a:t>
            </a:r>
            <a:r>
              <a:rPr lang="en-US" sz="2000" dirty="0" err="1" smtClean="0"/>
              <a:t>kualitas</a:t>
            </a:r>
            <a:r>
              <a:rPr lang="en-US" sz="2000" dirty="0" smtClean="0"/>
              <a:t> </a:t>
            </a:r>
            <a:r>
              <a:rPr lang="en-US" sz="2000" dirty="0" err="1" smtClean="0"/>
              <a:t>untuk</a:t>
            </a:r>
            <a:r>
              <a:rPr lang="en-US" sz="2000" dirty="0" smtClean="0"/>
              <a:t> </a:t>
            </a:r>
            <a:r>
              <a:rPr lang="en-US" sz="2000" dirty="0" err="1" smtClean="0"/>
              <a:t>menghasilkan</a:t>
            </a:r>
            <a:r>
              <a:rPr lang="en-US" sz="2000" dirty="0" smtClean="0"/>
              <a:t> </a:t>
            </a:r>
            <a:r>
              <a:rPr lang="en-US" sz="2000" dirty="0" err="1" smtClean="0"/>
              <a:t>ide-ide</a:t>
            </a:r>
            <a:r>
              <a:rPr lang="en-US" sz="2000" dirty="0" smtClean="0"/>
              <a:t>.</a:t>
            </a:r>
          </a:p>
          <a:p>
            <a:pPr marL="57150" indent="-57150" eaLnBrk="1" hangingPunct="1">
              <a:buFont typeface="Wingdings" pitchFamily="2" charset="2"/>
              <a:buNone/>
              <a:defRPr/>
            </a:pPr>
            <a:endParaRPr lang="en-US" sz="900" dirty="0" smtClean="0"/>
          </a:p>
          <a:p>
            <a:pPr marL="57150" indent="-57150" eaLnBrk="1" hangingPunct="1">
              <a:buFont typeface="Wingdings" pitchFamily="2" charset="2"/>
              <a:buNone/>
              <a:defRPr/>
            </a:pPr>
            <a:r>
              <a:rPr lang="en-US" sz="2800" dirty="0" smtClean="0">
                <a:solidFill>
                  <a:schemeClr val="hlink"/>
                </a:solidFill>
                <a:latin typeface="Arial" pitchFamily="34" charset="0"/>
                <a:cs typeface="Arial" pitchFamily="34" charset="0"/>
              </a:rPr>
              <a:t>INOVATOR </a:t>
            </a:r>
          </a:p>
          <a:p>
            <a:pPr marL="57150" indent="-57150" eaLnBrk="1" hangingPunct="1">
              <a:buFont typeface="Wingdings" pitchFamily="2" charset="2"/>
              <a:buNone/>
              <a:defRPr/>
            </a:pPr>
            <a:r>
              <a:rPr lang="en-US" sz="2000" dirty="0" err="1" smtClean="0"/>
              <a:t>Memperkenalkan</a:t>
            </a:r>
            <a:r>
              <a:rPr lang="en-US" sz="2000" dirty="0" smtClean="0"/>
              <a:t> </a:t>
            </a:r>
            <a:r>
              <a:rPr lang="en-US" sz="2000" dirty="0" err="1" smtClean="0"/>
              <a:t>sesuatu</a:t>
            </a:r>
            <a:r>
              <a:rPr lang="en-US" sz="2000" dirty="0" smtClean="0"/>
              <a:t> yang </a:t>
            </a:r>
            <a:r>
              <a:rPr lang="en-US" sz="2000" dirty="0" err="1" smtClean="0"/>
              <a:t>baru</a:t>
            </a:r>
            <a:r>
              <a:rPr lang="en-US" sz="2000" dirty="0" smtClean="0"/>
              <a:t> </a:t>
            </a:r>
            <a:r>
              <a:rPr lang="en-US" sz="2000" dirty="0" err="1" smtClean="0"/>
              <a:t>atau</a:t>
            </a:r>
            <a:r>
              <a:rPr lang="en-US" sz="2000" dirty="0" smtClean="0"/>
              <a:t> </a:t>
            </a:r>
            <a:r>
              <a:rPr lang="en-US" sz="2000" dirty="0" err="1" smtClean="0"/>
              <a:t>sebagai</a:t>
            </a:r>
            <a:r>
              <a:rPr lang="en-US" sz="2000" dirty="0" smtClean="0"/>
              <a:t> </a:t>
            </a:r>
            <a:r>
              <a:rPr lang="en-US" sz="2000" dirty="0" err="1" smtClean="0"/>
              <a:t>seseuatu</a:t>
            </a:r>
            <a:r>
              <a:rPr lang="en-US" sz="2000" dirty="0" smtClean="0"/>
              <a:t> yang </a:t>
            </a:r>
            <a:r>
              <a:rPr lang="en-US" sz="2000" dirty="0" err="1" smtClean="0"/>
              <a:t>baru</a:t>
            </a:r>
            <a:r>
              <a:rPr lang="en-US" sz="2000" dirty="0" smtClean="0"/>
              <a:t> </a:t>
            </a:r>
            <a:r>
              <a:rPr lang="en-US" sz="2000" dirty="0" err="1" smtClean="0"/>
              <a:t>seperti</a:t>
            </a:r>
            <a:r>
              <a:rPr lang="en-US" sz="2000" dirty="0" smtClean="0"/>
              <a:t> </a:t>
            </a:r>
            <a:r>
              <a:rPr lang="en-US" sz="2000" dirty="0" err="1" smtClean="0"/>
              <a:t>produk</a:t>
            </a:r>
            <a:r>
              <a:rPr lang="en-US" sz="2000" dirty="0" smtClean="0"/>
              <a:t> </a:t>
            </a:r>
            <a:r>
              <a:rPr lang="en-US" sz="2000" dirty="0" err="1" smtClean="0"/>
              <a:t>atau</a:t>
            </a:r>
            <a:r>
              <a:rPr lang="en-US" sz="2000" dirty="0" smtClean="0"/>
              <a:t> </a:t>
            </a:r>
            <a:r>
              <a:rPr lang="en-US" sz="2000" dirty="0" err="1" smtClean="0"/>
              <a:t>layanan</a:t>
            </a:r>
            <a:r>
              <a:rPr lang="en-US" sz="2000" dirty="0" smtClean="0"/>
              <a:t> </a:t>
            </a:r>
            <a:r>
              <a:rPr lang="en-US" sz="2000" dirty="0" err="1" smtClean="0"/>
              <a:t>pada</a:t>
            </a:r>
            <a:r>
              <a:rPr lang="en-US" sz="2000" dirty="0" smtClean="0"/>
              <a:t> </a:t>
            </a:r>
            <a:r>
              <a:rPr lang="en-US" sz="2000" dirty="0" err="1" smtClean="0"/>
              <a:t>pasar</a:t>
            </a:r>
            <a:r>
              <a:rPr lang="en-US" sz="2000" dirty="0" smtClean="0"/>
              <a:t>.</a:t>
            </a:r>
          </a:p>
          <a:p>
            <a:pPr marL="57150" indent="-57150" eaLnBrk="1" hangingPunct="1">
              <a:buFont typeface="Wingdings" pitchFamily="2" charset="2"/>
              <a:buNone/>
              <a:defRPr/>
            </a:pPr>
            <a:endParaRPr lang="en-US" sz="800" dirty="0" smtClean="0"/>
          </a:p>
          <a:p>
            <a:pPr marL="57150" indent="-57150" eaLnBrk="1" hangingPunct="1">
              <a:buFont typeface="Wingdings" pitchFamily="2" charset="2"/>
              <a:buNone/>
              <a:defRPr/>
            </a:pPr>
            <a:r>
              <a:rPr lang="en-US" sz="2800" dirty="0" smtClean="0">
                <a:solidFill>
                  <a:schemeClr val="hlink"/>
                </a:solidFill>
                <a:latin typeface="Arial" pitchFamily="34" charset="0"/>
                <a:cs typeface="Arial" pitchFamily="34" charset="0"/>
              </a:rPr>
              <a:t>INVENTOR </a:t>
            </a:r>
          </a:p>
          <a:p>
            <a:pPr marL="57150" indent="-57150" eaLnBrk="1" hangingPunct="1">
              <a:buFont typeface="Wingdings" pitchFamily="2" charset="2"/>
              <a:buNone/>
              <a:defRPr/>
            </a:pPr>
            <a:r>
              <a:rPr lang="en-US" sz="2000" dirty="0" err="1" smtClean="0"/>
              <a:t>Kombinasi</a:t>
            </a:r>
            <a:r>
              <a:rPr lang="en-US" sz="2000" dirty="0" smtClean="0"/>
              <a:t> </a:t>
            </a:r>
            <a:r>
              <a:rPr lang="en-US" sz="2000" dirty="0" err="1" smtClean="0"/>
              <a:t>antara</a:t>
            </a:r>
            <a:r>
              <a:rPr lang="en-US" sz="2000" dirty="0" smtClean="0"/>
              <a:t> creative thinker &amp; </a:t>
            </a:r>
            <a:r>
              <a:rPr lang="en-US" sz="2000" dirty="0" err="1" smtClean="0"/>
              <a:t>inovator</a:t>
            </a:r>
            <a:r>
              <a:rPr lang="en-US" sz="2000" dirty="0" smtClean="0"/>
              <a:t> (</a:t>
            </a:r>
            <a:r>
              <a:rPr lang="en-US" sz="2000" dirty="0" err="1" smtClean="0"/>
              <a:t>orang</a:t>
            </a:r>
            <a:r>
              <a:rPr lang="en-US" sz="2000" dirty="0" smtClean="0"/>
              <a:t> yang </a:t>
            </a:r>
            <a:r>
              <a:rPr lang="en-US" sz="2000" dirty="0" err="1" smtClean="0"/>
              <a:t>berani</a:t>
            </a:r>
            <a:r>
              <a:rPr lang="en-US" sz="2000" dirty="0" smtClean="0"/>
              <a:t>  </a:t>
            </a:r>
            <a:r>
              <a:rPr lang="en-US" sz="2000" dirty="0" err="1" smtClean="0"/>
              <a:t>menginvestasikan</a:t>
            </a:r>
            <a:r>
              <a:rPr lang="en-US" sz="2000" dirty="0" smtClean="0"/>
              <a:t> </a:t>
            </a:r>
            <a:r>
              <a:rPr lang="en-US" sz="2000" dirty="0" err="1" smtClean="0"/>
              <a:t>modalnya</a:t>
            </a:r>
            <a:r>
              <a:rPr lang="en-US" sz="2000" dirty="0" smtClean="0"/>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normAutofit fontScale="90000"/>
          </a:bodyPr>
          <a:lstStyle/>
          <a:p>
            <a:pPr eaLnBrk="1" hangingPunct="1"/>
            <a:r>
              <a:rPr lang="en-US" b="1" dirty="0" smtClean="0">
                <a:solidFill>
                  <a:srgbClr val="FF0000"/>
                </a:solidFill>
              </a:rPr>
              <a:t>KREATIVITAS  </a:t>
            </a:r>
            <a:r>
              <a:rPr lang="en-US" b="1" dirty="0" err="1" smtClean="0">
                <a:solidFill>
                  <a:srgbClr val="FF0000"/>
                </a:solidFill>
              </a:rPr>
              <a:t>vs</a:t>
            </a:r>
            <a:r>
              <a:rPr lang="en-US" b="1" dirty="0" smtClean="0">
                <a:solidFill>
                  <a:srgbClr val="FF0000"/>
                </a:solidFill>
              </a:rPr>
              <a:t>  INOVASI</a:t>
            </a:r>
            <a:r>
              <a:rPr lang="en-US" dirty="0" smtClean="0">
                <a:solidFill>
                  <a:srgbClr val="FF0000"/>
                </a:solidFill>
              </a:rPr>
              <a:t/>
            </a:r>
            <a:br>
              <a:rPr lang="en-US" dirty="0" smtClean="0">
                <a:solidFill>
                  <a:srgbClr val="FF0000"/>
                </a:solidFill>
              </a:rPr>
            </a:br>
            <a:r>
              <a:rPr lang="en-US" sz="2800" i="1" dirty="0" smtClean="0">
                <a:solidFill>
                  <a:srgbClr val="FF0000"/>
                </a:solidFill>
              </a:rPr>
              <a:t>(George JM &amp; Zhou J., 2001)</a:t>
            </a:r>
          </a:p>
        </p:txBody>
      </p:sp>
      <p:sp>
        <p:nvSpPr>
          <p:cNvPr id="63491" name="Rectangle 3"/>
          <p:cNvSpPr>
            <a:spLocks noGrp="1" noChangeArrowheads="1"/>
          </p:cNvSpPr>
          <p:nvPr>
            <p:ph type="body" idx="1"/>
          </p:nvPr>
        </p:nvSpPr>
        <p:spPr>
          <a:xfrm>
            <a:off x="762000" y="1600200"/>
            <a:ext cx="7386638" cy="4572000"/>
          </a:xfrm>
        </p:spPr>
        <p:txBody>
          <a:bodyPr/>
          <a:lstStyle/>
          <a:p>
            <a:pPr eaLnBrk="1" hangingPunct="1">
              <a:lnSpc>
                <a:spcPct val="90000"/>
              </a:lnSpc>
              <a:buClr>
                <a:srgbClr val="FFFF00"/>
              </a:buClr>
              <a:buNone/>
            </a:pPr>
            <a:r>
              <a:rPr lang="en-US" sz="2800" dirty="0" smtClean="0"/>
              <a:t>  - </a:t>
            </a:r>
            <a:r>
              <a:rPr lang="en-US" sz="2800" dirty="0" err="1" smtClean="0"/>
              <a:t>Inovasi</a:t>
            </a:r>
            <a:r>
              <a:rPr lang="en-US" sz="2800" dirty="0" smtClean="0"/>
              <a:t> &amp; </a:t>
            </a:r>
            <a:r>
              <a:rPr lang="en-US" sz="2800" dirty="0" err="1" smtClean="0"/>
              <a:t>kreativitas</a:t>
            </a:r>
            <a:r>
              <a:rPr lang="en-US" sz="2800" dirty="0" smtClean="0"/>
              <a:t> </a:t>
            </a:r>
            <a:r>
              <a:rPr lang="en-US" sz="2800" dirty="0" err="1" smtClean="0"/>
              <a:t>berada</a:t>
            </a:r>
            <a:r>
              <a:rPr lang="en-US" sz="2800" dirty="0" smtClean="0"/>
              <a:t> </a:t>
            </a:r>
            <a:r>
              <a:rPr lang="en-US" sz="2800" dirty="0" err="1" smtClean="0"/>
              <a:t>dalam</a:t>
            </a:r>
            <a:r>
              <a:rPr lang="en-US" sz="2800" dirty="0" smtClean="0"/>
              <a:t> </a:t>
            </a:r>
            <a:r>
              <a:rPr lang="en-US" sz="2800" dirty="0" err="1" smtClean="0"/>
              <a:t>wilayah</a:t>
            </a:r>
            <a:r>
              <a:rPr lang="en-US" sz="2800" dirty="0" smtClean="0"/>
              <a:t> domain </a:t>
            </a:r>
            <a:r>
              <a:rPr lang="en-US" sz="2800" dirty="0" err="1" smtClean="0"/>
              <a:t>yg</a:t>
            </a:r>
            <a:r>
              <a:rPr lang="en-US" sz="2800" dirty="0" smtClean="0"/>
              <a:t> </a:t>
            </a:r>
            <a:r>
              <a:rPr lang="en-US" sz="2800" dirty="0" err="1" smtClean="0"/>
              <a:t>sama</a:t>
            </a:r>
            <a:r>
              <a:rPr lang="en-US" sz="2800" dirty="0" smtClean="0"/>
              <a:t>, </a:t>
            </a:r>
            <a:r>
              <a:rPr lang="en-US" sz="2800" dirty="0" err="1" smtClean="0"/>
              <a:t>tetapi</a:t>
            </a:r>
            <a:r>
              <a:rPr lang="en-US" sz="2800" dirty="0" smtClean="0"/>
              <a:t> </a:t>
            </a:r>
            <a:r>
              <a:rPr lang="en-US" sz="2800" dirty="0" err="1" smtClean="0"/>
              <a:t>memiliki</a:t>
            </a:r>
            <a:r>
              <a:rPr lang="en-US" sz="2800" dirty="0" smtClean="0"/>
              <a:t> </a:t>
            </a:r>
            <a:r>
              <a:rPr lang="en-US" sz="2800" dirty="0" err="1" smtClean="0"/>
              <a:t>batasan</a:t>
            </a:r>
            <a:r>
              <a:rPr lang="en-US" sz="2800" dirty="0" smtClean="0"/>
              <a:t> </a:t>
            </a:r>
            <a:r>
              <a:rPr lang="en-US" sz="2800" dirty="0" err="1" smtClean="0"/>
              <a:t>yg</a:t>
            </a:r>
            <a:r>
              <a:rPr lang="en-US" sz="2800" dirty="0" smtClean="0"/>
              <a:t> </a:t>
            </a:r>
            <a:r>
              <a:rPr lang="en-US" sz="2800" dirty="0" err="1" smtClean="0"/>
              <a:t>tegas</a:t>
            </a:r>
            <a:r>
              <a:rPr lang="en-US" sz="2800" dirty="0" smtClean="0"/>
              <a:t>. </a:t>
            </a:r>
          </a:p>
          <a:p>
            <a:pPr eaLnBrk="1" hangingPunct="1">
              <a:lnSpc>
                <a:spcPct val="90000"/>
              </a:lnSpc>
              <a:buClr>
                <a:srgbClr val="FFFF00"/>
              </a:buClr>
              <a:buNone/>
            </a:pPr>
            <a:r>
              <a:rPr lang="en-US" sz="2800" dirty="0" smtClean="0"/>
              <a:t>  - </a:t>
            </a:r>
            <a:r>
              <a:rPr lang="en-US" sz="2800" dirty="0" err="1" smtClean="0"/>
              <a:t>Kreativitas</a:t>
            </a:r>
            <a:r>
              <a:rPr lang="en-US" sz="2800" dirty="0" smtClean="0"/>
              <a:t> </a:t>
            </a:r>
            <a:r>
              <a:rPr lang="en-US" sz="2800" dirty="0" err="1" smtClean="0"/>
              <a:t>merupakan</a:t>
            </a:r>
            <a:r>
              <a:rPr lang="en-US" sz="2800" dirty="0" smtClean="0"/>
              <a:t> </a:t>
            </a:r>
            <a:r>
              <a:rPr lang="en-US" sz="2800" dirty="0" err="1" smtClean="0"/>
              <a:t>langkah</a:t>
            </a:r>
            <a:r>
              <a:rPr lang="en-US" sz="2800" dirty="0" smtClean="0"/>
              <a:t> </a:t>
            </a:r>
            <a:r>
              <a:rPr lang="en-US" sz="2800" dirty="0" err="1" smtClean="0"/>
              <a:t>pertama</a:t>
            </a:r>
            <a:r>
              <a:rPr lang="en-US" sz="2800" dirty="0" smtClean="0"/>
              <a:t> </a:t>
            </a:r>
            <a:r>
              <a:rPr lang="en-US" sz="2800" dirty="0" err="1" smtClean="0"/>
              <a:t>menuju</a:t>
            </a:r>
            <a:r>
              <a:rPr lang="en-US" sz="2800" dirty="0" smtClean="0"/>
              <a:t> </a:t>
            </a:r>
            <a:r>
              <a:rPr lang="en-US" sz="2800" dirty="0" err="1" smtClean="0"/>
              <a:t>inovasi</a:t>
            </a:r>
            <a:r>
              <a:rPr lang="en-US" sz="2800" dirty="0" smtClean="0"/>
              <a:t> </a:t>
            </a:r>
            <a:r>
              <a:rPr lang="en-US" sz="2800" dirty="0" err="1" smtClean="0"/>
              <a:t>yg</a:t>
            </a:r>
            <a:r>
              <a:rPr lang="en-US" sz="2800" dirty="0" smtClean="0"/>
              <a:t> </a:t>
            </a:r>
            <a:r>
              <a:rPr lang="en-US" sz="2800" dirty="0" err="1" smtClean="0"/>
              <a:t>terdiri</a:t>
            </a:r>
            <a:r>
              <a:rPr lang="en-US" sz="2800" dirty="0" smtClean="0"/>
              <a:t> </a:t>
            </a:r>
            <a:r>
              <a:rPr lang="en-US" sz="2800" dirty="0" err="1" smtClean="0"/>
              <a:t>atas</a:t>
            </a:r>
            <a:r>
              <a:rPr lang="en-US" sz="2800" dirty="0" smtClean="0"/>
              <a:t> </a:t>
            </a:r>
            <a:r>
              <a:rPr lang="en-US" sz="2800" dirty="0" err="1" smtClean="0"/>
              <a:t>berbagai</a:t>
            </a:r>
            <a:r>
              <a:rPr lang="en-US" sz="2800" dirty="0" smtClean="0"/>
              <a:t> </a:t>
            </a:r>
            <a:r>
              <a:rPr lang="en-US" sz="2800" dirty="0" err="1" smtClean="0"/>
              <a:t>tahap</a:t>
            </a:r>
            <a:r>
              <a:rPr lang="en-US" sz="2800" dirty="0" smtClean="0"/>
              <a:t>.</a:t>
            </a:r>
          </a:p>
          <a:p>
            <a:pPr eaLnBrk="1" hangingPunct="1">
              <a:lnSpc>
                <a:spcPct val="90000"/>
              </a:lnSpc>
              <a:buClr>
                <a:srgbClr val="FFFF00"/>
              </a:buClr>
              <a:buNone/>
            </a:pPr>
            <a:r>
              <a:rPr lang="en-US" sz="2800" dirty="0" smtClean="0"/>
              <a:t>  - </a:t>
            </a:r>
            <a:r>
              <a:rPr lang="en-US" sz="2800" dirty="0" err="1" smtClean="0"/>
              <a:t>Kreativitas</a:t>
            </a:r>
            <a:r>
              <a:rPr lang="en-US" sz="2800" dirty="0" smtClean="0"/>
              <a:t> </a:t>
            </a:r>
            <a:r>
              <a:rPr lang="en-US" sz="2800" dirty="0" err="1" smtClean="0"/>
              <a:t>berkaitan</a:t>
            </a:r>
            <a:r>
              <a:rPr lang="en-US" sz="2800" dirty="0" smtClean="0"/>
              <a:t> </a:t>
            </a:r>
            <a:r>
              <a:rPr lang="en-US" sz="2800" dirty="0" err="1" smtClean="0"/>
              <a:t>deng</a:t>
            </a:r>
            <a:r>
              <a:rPr lang="en-US" sz="2800" dirty="0" smtClean="0"/>
              <a:t> an </a:t>
            </a:r>
            <a:r>
              <a:rPr lang="en-US" sz="2800" dirty="0" err="1" smtClean="0"/>
              <a:t>produksi</a:t>
            </a:r>
            <a:r>
              <a:rPr lang="en-US" sz="2800" dirty="0" smtClean="0"/>
              <a:t> </a:t>
            </a:r>
            <a:r>
              <a:rPr lang="en-US" sz="2800" dirty="0" err="1" smtClean="0"/>
              <a:t>kebaruan</a:t>
            </a:r>
            <a:r>
              <a:rPr lang="en-US" sz="2800" dirty="0" smtClean="0"/>
              <a:t> &amp; </a:t>
            </a:r>
            <a:r>
              <a:rPr lang="en-US" sz="2800" dirty="0" err="1" smtClean="0"/>
              <a:t>ide-ide</a:t>
            </a:r>
            <a:r>
              <a:rPr lang="en-US" sz="2800" dirty="0" smtClean="0"/>
              <a:t> </a:t>
            </a:r>
            <a:r>
              <a:rPr lang="en-US" sz="2800" dirty="0" err="1" smtClean="0"/>
              <a:t>yg</a:t>
            </a:r>
            <a:r>
              <a:rPr lang="en-US" sz="2800" dirty="0" smtClean="0"/>
              <a:t> </a:t>
            </a:r>
            <a:r>
              <a:rPr lang="en-US" sz="2800" dirty="0" err="1" smtClean="0"/>
              <a:t>bermanfaat</a:t>
            </a:r>
            <a:r>
              <a:rPr lang="en-US" sz="2800" dirty="0" smtClean="0"/>
              <a:t>.</a:t>
            </a:r>
          </a:p>
          <a:p>
            <a:pPr eaLnBrk="1" hangingPunct="1">
              <a:lnSpc>
                <a:spcPct val="90000"/>
              </a:lnSpc>
              <a:buClr>
                <a:srgbClr val="FFFF00"/>
              </a:buClr>
              <a:buNone/>
            </a:pPr>
            <a:r>
              <a:rPr lang="en-US" sz="2800" dirty="0" smtClean="0"/>
              <a:t>  - </a:t>
            </a:r>
            <a:r>
              <a:rPr lang="en-US" sz="2800" dirty="0" err="1" smtClean="0"/>
              <a:t>Inovasi</a:t>
            </a:r>
            <a:r>
              <a:rPr lang="en-US" sz="2800" dirty="0" smtClean="0"/>
              <a:t> </a:t>
            </a:r>
            <a:r>
              <a:rPr lang="en-US" sz="2800" dirty="0" err="1" smtClean="0"/>
              <a:t>berkaitan</a:t>
            </a:r>
            <a:r>
              <a:rPr lang="en-US" sz="2800" dirty="0" smtClean="0"/>
              <a:t> </a:t>
            </a:r>
            <a:r>
              <a:rPr lang="en-US" sz="2800" dirty="0" err="1" smtClean="0"/>
              <a:t>dengan</a:t>
            </a:r>
            <a:r>
              <a:rPr lang="en-US" sz="2800" dirty="0" smtClean="0"/>
              <a:t> </a:t>
            </a:r>
            <a:r>
              <a:rPr lang="en-US" sz="2800" dirty="0" err="1" smtClean="0"/>
              <a:t>produksi</a:t>
            </a:r>
            <a:r>
              <a:rPr lang="en-US" sz="2800" dirty="0" smtClean="0"/>
              <a:t> / </a:t>
            </a:r>
            <a:r>
              <a:rPr lang="en-US" sz="2800" dirty="0" err="1" smtClean="0"/>
              <a:t>adopsi</a:t>
            </a:r>
            <a:r>
              <a:rPr lang="en-US" sz="2800" dirty="0" smtClean="0"/>
              <a:t> </a:t>
            </a:r>
            <a:r>
              <a:rPr lang="en-US" sz="2800" dirty="0" err="1" smtClean="0"/>
              <a:t>ide-ide</a:t>
            </a:r>
            <a:r>
              <a:rPr lang="en-US" sz="2800" dirty="0" smtClean="0"/>
              <a:t> </a:t>
            </a:r>
            <a:r>
              <a:rPr lang="en-US" sz="2800" dirty="0" err="1" smtClean="0"/>
              <a:t>bermanfaat</a:t>
            </a:r>
            <a:r>
              <a:rPr lang="en-US" sz="2800" dirty="0" smtClean="0"/>
              <a:t> &amp; </a:t>
            </a:r>
            <a:r>
              <a:rPr lang="en-US" sz="2800" dirty="0" err="1" smtClean="0"/>
              <a:t>implementasinya</a:t>
            </a:r>
            <a:r>
              <a:rPr lang="en-US" sz="2800" dirty="0" smtClean="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p:cNvPicPr>
            <a:picLocks noChangeAspect="1" noChangeArrowheads="1"/>
          </p:cNvPicPr>
          <p:nvPr/>
        </p:nvPicPr>
        <p:blipFill>
          <a:blip r:embed="rId2"/>
          <a:srcRect/>
          <a:stretch>
            <a:fillRect/>
          </a:stretch>
        </p:blipFill>
        <p:spPr bwMode="auto">
          <a:xfrm>
            <a:off x="2895600" y="990600"/>
            <a:ext cx="3429000" cy="1694499"/>
          </a:xfrm>
          <a:prstGeom prst="rect">
            <a:avLst/>
          </a:prstGeom>
          <a:noFill/>
          <a:ln w="9525">
            <a:noFill/>
            <a:miter lim="800000"/>
            <a:headEnd/>
            <a:tailEnd/>
          </a:ln>
        </p:spPr>
      </p:pic>
      <p:pic>
        <p:nvPicPr>
          <p:cNvPr id="27654" name="Picture 6" descr="http://2.bp.blogspot.com/_Uym-0Rzsx6E/TPf13ZE9AHI/AAAAAAAAAIg/NLV5SXZmcG8/s1600/11.jpg"/>
          <p:cNvPicPr>
            <a:picLocks noChangeAspect="1" noChangeArrowheads="1"/>
          </p:cNvPicPr>
          <p:nvPr/>
        </p:nvPicPr>
        <p:blipFill>
          <a:blip r:embed="rId3"/>
          <a:srcRect/>
          <a:stretch>
            <a:fillRect/>
          </a:stretch>
        </p:blipFill>
        <p:spPr bwMode="auto">
          <a:xfrm>
            <a:off x="2322441" y="3060192"/>
            <a:ext cx="4611759" cy="2121408"/>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762000" y="228600"/>
            <a:ext cx="7696200" cy="533400"/>
          </a:xfrm>
          <a:solidFill>
            <a:srgbClr val="FFFF00"/>
          </a:solidFill>
        </p:spPr>
        <p:txBody>
          <a:bodyPr>
            <a:noAutofit/>
          </a:bodyPr>
          <a:lstStyle/>
          <a:p>
            <a:pPr eaLnBrk="1" hangingPunct="1">
              <a:defRPr/>
            </a:pPr>
            <a:r>
              <a:rPr lang="en-US" sz="3200" b="1" dirty="0" smtClean="0">
                <a:solidFill>
                  <a:srgbClr val="0070C0"/>
                </a:solidFill>
                <a:effectLst>
                  <a:outerShdw blurRad="38100" dist="38100" dir="2700000" algn="tl">
                    <a:srgbClr val="000000"/>
                  </a:outerShdw>
                </a:effectLst>
              </a:rPr>
              <a:t>3. HAKIKAT KEWIRAUSAHAAN</a:t>
            </a:r>
          </a:p>
        </p:txBody>
      </p:sp>
      <p:sp>
        <p:nvSpPr>
          <p:cNvPr id="23556" name="Rectangle 4"/>
          <p:cNvSpPr>
            <a:spLocks noChangeArrowheads="1"/>
          </p:cNvSpPr>
          <p:nvPr/>
        </p:nvSpPr>
        <p:spPr bwMode="auto">
          <a:xfrm>
            <a:off x="304800" y="685800"/>
            <a:ext cx="8610600" cy="1447800"/>
          </a:xfrm>
          <a:prstGeom prst="rect">
            <a:avLst/>
          </a:prstGeom>
          <a:noFill/>
          <a:ln w="9525">
            <a:noFill/>
            <a:miter lim="800000"/>
            <a:headEnd/>
            <a:tailEnd/>
          </a:ln>
          <a:effectLst/>
        </p:spPr>
        <p:txBody>
          <a:bodyPr anchor="ctr"/>
          <a:lstStyle/>
          <a:p>
            <a:pPr eaLnBrk="1" hangingPunct="1">
              <a:lnSpc>
                <a:spcPct val="90000"/>
              </a:lnSpc>
              <a:defRPr/>
            </a:pPr>
            <a:r>
              <a:rPr lang="en-US" sz="2400" b="1">
                <a:solidFill>
                  <a:srgbClr val="003399"/>
                </a:solidFill>
                <a:effectLst>
                  <a:outerShdw blurRad="38100" dist="38100" dir="2700000" algn="tl">
                    <a:srgbClr val="C0C0C0"/>
                  </a:outerShdw>
                </a:effectLst>
              </a:rPr>
              <a:t>KEWIRAUSAHAAN pada hakikatnya adalah sifat, ciri dan watak seseorang yang memiliki kemauan dalam mewujudkan gagasan inovatif kedalam dunia nyata secara kreatif</a:t>
            </a:r>
            <a:endParaRPr lang="en-US" sz="2400">
              <a:solidFill>
                <a:srgbClr val="003399"/>
              </a:solidFill>
              <a:effectLst>
                <a:outerShdw blurRad="38100" dist="38100" dir="2700000" algn="tl">
                  <a:srgbClr val="C0C0C0"/>
                </a:outerShdw>
              </a:effectLst>
            </a:endParaRPr>
          </a:p>
        </p:txBody>
      </p:sp>
      <p:sp>
        <p:nvSpPr>
          <p:cNvPr id="4100" name="Text Box 6"/>
          <p:cNvSpPr txBox="1">
            <a:spLocks noChangeArrowheads="1"/>
          </p:cNvSpPr>
          <p:nvPr/>
        </p:nvSpPr>
        <p:spPr bwMode="auto">
          <a:xfrm>
            <a:off x="381000" y="2057400"/>
            <a:ext cx="8229600" cy="830997"/>
          </a:xfrm>
          <a:prstGeom prst="rect">
            <a:avLst/>
          </a:prstGeom>
          <a:noFill/>
          <a:ln w="9525">
            <a:noFill/>
            <a:miter lim="800000"/>
            <a:headEnd/>
            <a:tailEnd/>
          </a:ln>
        </p:spPr>
        <p:txBody>
          <a:bodyPr>
            <a:spAutoFit/>
          </a:bodyPr>
          <a:lstStyle/>
          <a:p>
            <a:pPr>
              <a:spcBef>
                <a:spcPct val="50000"/>
              </a:spcBef>
            </a:pPr>
            <a:r>
              <a:rPr lang="en-US" sz="2400" b="1" dirty="0" err="1" smtClean="0">
                <a:solidFill>
                  <a:srgbClr val="0070C0"/>
                </a:solidFill>
                <a:latin typeface="Times New Roman" pitchFamily="18" charset="0"/>
              </a:rPr>
              <a:t>Inti</a:t>
            </a:r>
            <a:r>
              <a:rPr lang="en-US" sz="2400" b="1" dirty="0" smtClean="0">
                <a:solidFill>
                  <a:srgbClr val="0070C0"/>
                </a:solidFill>
                <a:latin typeface="Times New Roman" pitchFamily="18" charset="0"/>
              </a:rPr>
              <a:t> </a:t>
            </a:r>
            <a:r>
              <a:rPr lang="en-US" sz="2400" b="1" dirty="0" err="1" smtClean="0">
                <a:solidFill>
                  <a:srgbClr val="0070C0"/>
                </a:solidFill>
                <a:latin typeface="Times New Roman" pitchFamily="18" charset="0"/>
              </a:rPr>
              <a:t>Kewirausahaan</a:t>
            </a:r>
            <a:r>
              <a:rPr lang="en-US" sz="2400" b="1" dirty="0" smtClean="0">
                <a:solidFill>
                  <a:srgbClr val="0070C0"/>
                </a:solidFill>
                <a:latin typeface="Times New Roman" pitchFamily="18" charset="0"/>
              </a:rPr>
              <a:t> </a:t>
            </a:r>
            <a:r>
              <a:rPr lang="en-US" sz="2400" b="1" dirty="0" err="1">
                <a:solidFill>
                  <a:srgbClr val="0070C0"/>
                </a:solidFill>
                <a:latin typeface="Times New Roman" pitchFamily="18" charset="0"/>
              </a:rPr>
              <a:t>adalah</a:t>
            </a:r>
            <a:r>
              <a:rPr lang="en-US" sz="2400" b="1" dirty="0">
                <a:solidFill>
                  <a:srgbClr val="0070C0"/>
                </a:solidFill>
                <a:latin typeface="Times New Roman" pitchFamily="18" charset="0"/>
              </a:rPr>
              <a:t> </a:t>
            </a:r>
            <a:r>
              <a:rPr lang="en-US" sz="2400" b="1" dirty="0" err="1">
                <a:solidFill>
                  <a:srgbClr val="0070C0"/>
                </a:solidFill>
                <a:latin typeface="Times New Roman" pitchFamily="18" charset="0"/>
              </a:rPr>
              <a:t>kemampuan</a:t>
            </a:r>
            <a:r>
              <a:rPr lang="en-US" sz="2400" b="1" dirty="0">
                <a:solidFill>
                  <a:srgbClr val="0070C0"/>
                </a:solidFill>
                <a:latin typeface="Times New Roman" pitchFamily="18" charset="0"/>
              </a:rPr>
              <a:t> </a:t>
            </a:r>
            <a:r>
              <a:rPr lang="en-US" sz="2400" b="1" dirty="0" err="1">
                <a:solidFill>
                  <a:srgbClr val="0070C0"/>
                </a:solidFill>
                <a:latin typeface="Times New Roman" pitchFamily="18" charset="0"/>
              </a:rPr>
              <a:t>untuk</a:t>
            </a:r>
            <a:r>
              <a:rPr lang="en-US" sz="2400" b="1" dirty="0">
                <a:solidFill>
                  <a:srgbClr val="0070C0"/>
                </a:solidFill>
                <a:latin typeface="Times New Roman" pitchFamily="18" charset="0"/>
              </a:rPr>
              <a:t> </a:t>
            </a:r>
            <a:r>
              <a:rPr lang="en-US" sz="2400" b="1" dirty="0" err="1">
                <a:solidFill>
                  <a:srgbClr val="0070C0"/>
                </a:solidFill>
                <a:latin typeface="Times New Roman" pitchFamily="18" charset="0"/>
              </a:rPr>
              <a:t>menciptakan</a:t>
            </a:r>
            <a:r>
              <a:rPr lang="en-US" sz="2400" b="1" dirty="0">
                <a:solidFill>
                  <a:srgbClr val="0070C0"/>
                </a:solidFill>
                <a:latin typeface="Times New Roman" pitchFamily="18" charset="0"/>
              </a:rPr>
              <a:t> </a:t>
            </a:r>
            <a:r>
              <a:rPr lang="en-US" sz="2400" b="1" dirty="0" err="1">
                <a:solidFill>
                  <a:srgbClr val="0070C0"/>
                </a:solidFill>
                <a:latin typeface="Times New Roman" pitchFamily="18" charset="0"/>
              </a:rPr>
              <a:t>sesuatu</a:t>
            </a:r>
            <a:r>
              <a:rPr lang="en-US" sz="2400" b="1" dirty="0">
                <a:solidFill>
                  <a:srgbClr val="0070C0"/>
                </a:solidFill>
                <a:latin typeface="Times New Roman" pitchFamily="18" charset="0"/>
              </a:rPr>
              <a:t> yang </a:t>
            </a:r>
            <a:r>
              <a:rPr lang="en-US" sz="2400" b="1" dirty="0" err="1">
                <a:solidFill>
                  <a:srgbClr val="0070C0"/>
                </a:solidFill>
                <a:latin typeface="Times New Roman" pitchFamily="18" charset="0"/>
              </a:rPr>
              <a:t>baru</a:t>
            </a:r>
            <a:r>
              <a:rPr lang="en-US" sz="2400" b="1" dirty="0">
                <a:solidFill>
                  <a:srgbClr val="0070C0"/>
                </a:solidFill>
                <a:latin typeface="Times New Roman" pitchFamily="18" charset="0"/>
              </a:rPr>
              <a:t> </a:t>
            </a:r>
            <a:r>
              <a:rPr lang="en-US" sz="2400" b="1" dirty="0" err="1">
                <a:solidFill>
                  <a:srgbClr val="0070C0"/>
                </a:solidFill>
                <a:latin typeface="Times New Roman" pitchFamily="18" charset="0"/>
              </a:rPr>
              <a:t>dan</a:t>
            </a:r>
            <a:r>
              <a:rPr lang="en-US" sz="2400" b="1" dirty="0">
                <a:solidFill>
                  <a:srgbClr val="0070C0"/>
                </a:solidFill>
                <a:latin typeface="Times New Roman" pitchFamily="18" charset="0"/>
              </a:rPr>
              <a:t> </a:t>
            </a:r>
            <a:r>
              <a:rPr lang="en-US" sz="2400" b="1" dirty="0" err="1">
                <a:solidFill>
                  <a:srgbClr val="0070C0"/>
                </a:solidFill>
                <a:latin typeface="Times New Roman" pitchFamily="18" charset="0"/>
              </a:rPr>
              <a:t>berbeda</a:t>
            </a:r>
            <a:r>
              <a:rPr lang="en-US" sz="2400" b="1" dirty="0">
                <a:solidFill>
                  <a:srgbClr val="0070C0"/>
                </a:solidFill>
                <a:latin typeface="Times New Roman" pitchFamily="18" charset="0"/>
              </a:rPr>
              <a:t> </a:t>
            </a:r>
          </a:p>
        </p:txBody>
      </p:sp>
      <p:sp>
        <p:nvSpPr>
          <p:cNvPr id="4101" name="Text Box 9"/>
          <p:cNvSpPr txBox="1">
            <a:spLocks noChangeArrowheads="1"/>
          </p:cNvSpPr>
          <p:nvPr/>
        </p:nvSpPr>
        <p:spPr bwMode="auto">
          <a:xfrm>
            <a:off x="381000" y="3124200"/>
            <a:ext cx="8229600" cy="1015663"/>
          </a:xfrm>
          <a:prstGeom prst="rect">
            <a:avLst/>
          </a:prstGeom>
          <a:noFill/>
          <a:ln w="9525">
            <a:noFill/>
            <a:miter lim="800000"/>
            <a:headEnd/>
            <a:tailEnd/>
          </a:ln>
        </p:spPr>
        <p:txBody>
          <a:bodyPr>
            <a:spAutoFit/>
          </a:bodyPr>
          <a:lstStyle/>
          <a:p>
            <a:pPr>
              <a:spcBef>
                <a:spcPct val="50000"/>
              </a:spcBef>
            </a:pPr>
            <a:r>
              <a:rPr lang="en-US" sz="2400" b="1" dirty="0" err="1" smtClean="0">
                <a:solidFill>
                  <a:srgbClr val="A50021"/>
                </a:solidFill>
                <a:latin typeface="Times New Roman" pitchFamily="18" charset="0"/>
              </a:rPr>
              <a:t>Kreativitas</a:t>
            </a:r>
            <a:r>
              <a:rPr lang="en-US" sz="2400" b="1" dirty="0" smtClean="0">
                <a:solidFill>
                  <a:srgbClr val="A50021"/>
                </a:solidFill>
                <a:latin typeface="Times New Roman" pitchFamily="18" charset="0"/>
              </a:rPr>
              <a:t> </a:t>
            </a:r>
            <a:r>
              <a:rPr lang="en-US" sz="2400" b="1" dirty="0" err="1" smtClean="0">
                <a:solidFill>
                  <a:srgbClr val="A50021"/>
                </a:solidFill>
                <a:latin typeface="Times New Roman" pitchFamily="18" charset="0"/>
              </a:rPr>
              <a:t>adalah</a:t>
            </a:r>
            <a:r>
              <a:rPr lang="en-US" sz="2400" b="1" dirty="0" smtClean="0">
                <a:solidFill>
                  <a:srgbClr val="A50021"/>
                </a:solidFill>
                <a:latin typeface="Times New Roman" pitchFamily="18" charset="0"/>
              </a:rPr>
              <a:t> </a:t>
            </a:r>
            <a:r>
              <a:rPr lang="en-US" sz="2400" b="1" dirty="0" err="1">
                <a:solidFill>
                  <a:srgbClr val="A50021"/>
                </a:solidFill>
                <a:latin typeface="Times New Roman" pitchFamily="18" charset="0"/>
              </a:rPr>
              <a:t>berpikir</a:t>
            </a:r>
            <a:r>
              <a:rPr lang="en-US" sz="2400" b="1" dirty="0">
                <a:solidFill>
                  <a:srgbClr val="A50021"/>
                </a:solidFill>
                <a:latin typeface="Times New Roman" pitchFamily="18" charset="0"/>
              </a:rPr>
              <a:t> </a:t>
            </a:r>
            <a:r>
              <a:rPr lang="en-US" sz="2400" b="1" dirty="0" err="1">
                <a:solidFill>
                  <a:srgbClr val="A50021"/>
                </a:solidFill>
                <a:latin typeface="Times New Roman" pitchFamily="18" charset="0"/>
              </a:rPr>
              <a:t>sesuatu</a:t>
            </a:r>
            <a:r>
              <a:rPr lang="en-US" sz="2400" b="1" dirty="0">
                <a:solidFill>
                  <a:srgbClr val="A50021"/>
                </a:solidFill>
                <a:latin typeface="Times New Roman" pitchFamily="18" charset="0"/>
              </a:rPr>
              <a:t> yang </a:t>
            </a:r>
            <a:r>
              <a:rPr lang="en-US" sz="2400" b="1" dirty="0" err="1">
                <a:solidFill>
                  <a:srgbClr val="A50021"/>
                </a:solidFill>
                <a:latin typeface="Times New Roman" pitchFamily="18" charset="0"/>
              </a:rPr>
              <a:t>baru</a:t>
            </a:r>
            <a:endParaRPr lang="en-US" sz="2400" b="1" dirty="0">
              <a:solidFill>
                <a:srgbClr val="A50021"/>
              </a:solidFill>
              <a:latin typeface="Times New Roman" pitchFamily="18" charset="0"/>
            </a:endParaRPr>
          </a:p>
          <a:p>
            <a:pPr>
              <a:spcBef>
                <a:spcPct val="50000"/>
              </a:spcBef>
            </a:pPr>
            <a:r>
              <a:rPr lang="en-US" sz="2400" b="1" dirty="0" err="1" smtClean="0">
                <a:solidFill>
                  <a:srgbClr val="A50021"/>
                </a:solidFill>
                <a:latin typeface="Times New Roman" pitchFamily="18" charset="0"/>
              </a:rPr>
              <a:t>Inovasi</a:t>
            </a:r>
            <a:r>
              <a:rPr lang="en-US" sz="2400" b="1" dirty="0" smtClean="0">
                <a:solidFill>
                  <a:srgbClr val="A50021"/>
                </a:solidFill>
                <a:latin typeface="Times New Roman" pitchFamily="18" charset="0"/>
              </a:rPr>
              <a:t> </a:t>
            </a:r>
            <a:r>
              <a:rPr lang="en-US" sz="2400" b="1" dirty="0" err="1">
                <a:solidFill>
                  <a:srgbClr val="A50021"/>
                </a:solidFill>
                <a:latin typeface="Times New Roman" pitchFamily="18" charset="0"/>
              </a:rPr>
              <a:t>adalah</a:t>
            </a:r>
            <a:r>
              <a:rPr lang="en-US" sz="2400" b="1" dirty="0">
                <a:solidFill>
                  <a:srgbClr val="A50021"/>
                </a:solidFill>
                <a:latin typeface="Times New Roman" pitchFamily="18" charset="0"/>
              </a:rPr>
              <a:t> </a:t>
            </a:r>
            <a:r>
              <a:rPr lang="en-US" sz="2400" b="1" dirty="0" err="1">
                <a:solidFill>
                  <a:srgbClr val="A50021"/>
                </a:solidFill>
                <a:latin typeface="Times New Roman" pitchFamily="18" charset="0"/>
              </a:rPr>
              <a:t>bertindak</a:t>
            </a:r>
            <a:r>
              <a:rPr lang="en-US" sz="2400" b="1" dirty="0">
                <a:solidFill>
                  <a:srgbClr val="A50021"/>
                </a:solidFill>
                <a:latin typeface="Times New Roman" pitchFamily="18" charset="0"/>
              </a:rPr>
              <a:t> </a:t>
            </a:r>
            <a:r>
              <a:rPr lang="en-US" sz="2400" b="1" dirty="0" err="1">
                <a:solidFill>
                  <a:srgbClr val="A50021"/>
                </a:solidFill>
                <a:latin typeface="Times New Roman" pitchFamily="18" charset="0"/>
              </a:rPr>
              <a:t>melakukan</a:t>
            </a:r>
            <a:r>
              <a:rPr lang="en-US" sz="2400" b="1" dirty="0">
                <a:solidFill>
                  <a:srgbClr val="A50021"/>
                </a:solidFill>
                <a:latin typeface="Times New Roman" pitchFamily="18" charset="0"/>
              </a:rPr>
              <a:t> </a:t>
            </a:r>
            <a:r>
              <a:rPr lang="en-US" sz="2400" b="1" dirty="0" err="1">
                <a:solidFill>
                  <a:srgbClr val="A50021"/>
                </a:solidFill>
                <a:latin typeface="Times New Roman" pitchFamily="18" charset="0"/>
              </a:rPr>
              <a:t>sesuatu</a:t>
            </a:r>
            <a:r>
              <a:rPr lang="en-US" sz="2400" b="1" dirty="0">
                <a:solidFill>
                  <a:srgbClr val="A50021"/>
                </a:solidFill>
                <a:latin typeface="Times New Roman" pitchFamily="18" charset="0"/>
              </a:rPr>
              <a:t> yang </a:t>
            </a:r>
            <a:r>
              <a:rPr lang="en-US" sz="2400" b="1" dirty="0" err="1">
                <a:solidFill>
                  <a:srgbClr val="A50021"/>
                </a:solidFill>
                <a:latin typeface="Times New Roman" pitchFamily="18" charset="0"/>
              </a:rPr>
              <a:t>baru</a:t>
            </a:r>
            <a:r>
              <a:rPr lang="en-US" sz="2400" b="1" dirty="0">
                <a:solidFill>
                  <a:srgbClr val="A50021"/>
                </a:solidFill>
                <a:latin typeface="Times New Roman" pitchFamily="18" charset="0"/>
              </a:rPr>
              <a:t> </a:t>
            </a:r>
          </a:p>
        </p:txBody>
      </p:sp>
      <p:sp>
        <p:nvSpPr>
          <p:cNvPr id="23562" name="Rectangle 10"/>
          <p:cNvSpPr>
            <a:spLocks noChangeArrowheads="1"/>
          </p:cNvSpPr>
          <p:nvPr/>
        </p:nvSpPr>
        <p:spPr bwMode="auto">
          <a:xfrm>
            <a:off x="381000" y="4191000"/>
            <a:ext cx="8382000" cy="1828800"/>
          </a:xfrm>
          <a:prstGeom prst="rect">
            <a:avLst/>
          </a:prstGeom>
          <a:noFill/>
          <a:ln w="9525">
            <a:noFill/>
            <a:miter lim="800000"/>
            <a:headEnd/>
            <a:tailEnd/>
          </a:ln>
          <a:effectLst/>
        </p:spPr>
        <p:txBody>
          <a:bodyPr anchor="ctr"/>
          <a:lstStyle/>
          <a:p>
            <a:pPr eaLnBrk="1" hangingPunct="1">
              <a:lnSpc>
                <a:spcPct val="90000"/>
              </a:lnSpc>
              <a:defRPr/>
            </a:pPr>
            <a:r>
              <a:rPr lang="en-US" sz="2400" b="1" dirty="0" err="1">
                <a:solidFill>
                  <a:srgbClr val="00B050"/>
                </a:solidFill>
                <a:effectLst>
                  <a:outerShdw blurRad="38100" dist="38100" dir="2700000" algn="tl">
                    <a:srgbClr val="C0C0C0"/>
                  </a:outerShdw>
                </a:effectLst>
              </a:rPr>
              <a:t>Secara</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estimologis</a:t>
            </a:r>
            <a:r>
              <a:rPr lang="en-US" sz="2400" b="1" dirty="0">
                <a:solidFill>
                  <a:srgbClr val="00B050"/>
                </a:solidFill>
                <a:effectLst>
                  <a:outerShdw blurRad="38100" dist="38100" dir="2700000" algn="tl">
                    <a:srgbClr val="C0C0C0"/>
                  </a:outerShdw>
                </a:effectLst>
              </a:rPr>
              <a:t>, </a:t>
            </a:r>
            <a:r>
              <a:rPr lang="en-US" sz="2400" b="1" dirty="0" err="1" smtClean="0">
                <a:solidFill>
                  <a:srgbClr val="00B050"/>
                </a:solidFill>
                <a:effectLst>
                  <a:outerShdw blurRad="38100" dist="38100" dir="2700000" algn="tl">
                    <a:srgbClr val="C0C0C0"/>
                  </a:outerShdw>
                </a:effectLst>
              </a:rPr>
              <a:t>Kewirausahaan</a:t>
            </a:r>
            <a:r>
              <a:rPr lang="en-US" sz="2400" b="1" dirty="0" smtClean="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hakikatnya</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adalah</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suatu</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kemampuan</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dalam</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berpikir</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kreatif</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dan</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berperilaku</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inovatif</a:t>
            </a:r>
            <a:r>
              <a:rPr lang="en-US" sz="2400" b="1" dirty="0">
                <a:solidFill>
                  <a:srgbClr val="00B050"/>
                </a:solidFill>
                <a:effectLst>
                  <a:outerShdw blurRad="38100" dist="38100" dir="2700000" algn="tl">
                    <a:srgbClr val="C0C0C0"/>
                  </a:outerShdw>
                </a:effectLst>
              </a:rPr>
              <a:t> yang </a:t>
            </a:r>
            <a:r>
              <a:rPr lang="en-US" sz="2400" b="1" dirty="0" err="1">
                <a:solidFill>
                  <a:srgbClr val="00B050"/>
                </a:solidFill>
                <a:effectLst>
                  <a:outerShdw blurRad="38100" dist="38100" dir="2700000" algn="tl">
                    <a:srgbClr val="C0C0C0"/>
                  </a:outerShdw>
                </a:effectLst>
              </a:rPr>
              <a:t>dijadikan</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dasar</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sumber</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daya</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tenaga</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penggerak</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tujuan</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siasat</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kiat</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dalam</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menghadapi</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tantangan</a:t>
            </a:r>
            <a:r>
              <a:rPr lang="en-US" sz="2400" b="1" dirty="0">
                <a:solidFill>
                  <a:srgbClr val="00B050"/>
                </a:solidFill>
                <a:effectLst>
                  <a:outerShdw blurRad="38100" dist="38100" dir="2700000" algn="tl">
                    <a:srgbClr val="C0C0C0"/>
                  </a:outerShdw>
                </a:effectLst>
              </a:rPr>
              <a:t> </a:t>
            </a:r>
            <a:r>
              <a:rPr lang="en-US" sz="2400" b="1" dirty="0" err="1">
                <a:solidFill>
                  <a:srgbClr val="00B050"/>
                </a:solidFill>
                <a:effectLst>
                  <a:outerShdw blurRad="38100" dist="38100" dir="2700000" algn="tl">
                    <a:srgbClr val="C0C0C0"/>
                  </a:outerShdw>
                </a:effectLst>
              </a:rPr>
              <a:t>hidup</a:t>
            </a:r>
            <a:endParaRPr lang="en-US" sz="2400" dirty="0">
              <a:solidFill>
                <a:srgbClr val="00B050"/>
              </a:solidFill>
              <a:effectLst>
                <a:outerShdw blurRad="38100" dist="38100" dir="2700000" algn="tl">
                  <a:srgbClr val="C0C0C0"/>
                </a:outerShdw>
              </a:effectLs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type="body" idx="1"/>
          </p:nvPr>
        </p:nvSpPr>
        <p:spPr>
          <a:xfrm>
            <a:off x="1143000" y="685800"/>
            <a:ext cx="7086600" cy="1524000"/>
          </a:xfrm>
        </p:spPr>
        <p:txBody>
          <a:bodyPr/>
          <a:lstStyle/>
          <a:p>
            <a:pPr marL="0" indent="0" eaLnBrk="1" hangingPunct="1">
              <a:buFontTx/>
              <a:buNone/>
            </a:pPr>
            <a:r>
              <a:rPr lang="en-US" sz="2400" b="1" dirty="0" err="1" smtClean="0">
                <a:solidFill>
                  <a:srgbClr val="A50021"/>
                </a:solidFill>
                <a:latin typeface="Arial" pitchFamily="34" charset="0"/>
                <a:cs typeface="Arial" pitchFamily="34" charset="0"/>
              </a:rPr>
              <a:t>Unsur-unsur</a:t>
            </a:r>
            <a:r>
              <a:rPr lang="en-US" sz="2400" b="1" dirty="0" smtClean="0">
                <a:solidFill>
                  <a:srgbClr val="A50021"/>
                </a:solidFill>
                <a:latin typeface="Arial" pitchFamily="34" charset="0"/>
                <a:cs typeface="Arial" pitchFamily="34" charset="0"/>
              </a:rPr>
              <a:t> </a:t>
            </a:r>
            <a:r>
              <a:rPr lang="en-US" sz="2400" b="1" dirty="0" err="1" smtClean="0">
                <a:solidFill>
                  <a:srgbClr val="A50021"/>
                </a:solidFill>
                <a:latin typeface="Arial" pitchFamily="34" charset="0"/>
                <a:cs typeface="Arial" pitchFamily="34" charset="0"/>
              </a:rPr>
              <a:t>kewirausahaan</a:t>
            </a:r>
            <a:r>
              <a:rPr lang="en-US" sz="2400" b="1" dirty="0" smtClean="0">
                <a:solidFill>
                  <a:srgbClr val="A50021"/>
                </a:solidFill>
                <a:latin typeface="Arial" pitchFamily="34" charset="0"/>
                <a:cs typeface="Arial" pitchFamily="34" charset="0"/>
              </a:rPr>
              <a:t>:</a:t>
            </a:r>
          </a:p>
          <a:p>
            <a:pPr marL="0" indent="0" eaLnBrk="1" hangingPunct="1">
              <a:buFontTx/>
              <a:buNone/>
            </a:pPr>
            <a:r>
              <a:rPr lang="en-US" sz="2000" b="1" dirty="0" err="1" smtClean="0">
                <a:latin typeface="Arial" pitchFamily="34" charset="0"/>
                <a:cs typeface="Arial" pitchFamily="34" charset="0"/>
              </a:rPr>
              <a:t>Meliputi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motivasi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visi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komunikasi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optimisme</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dorongan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semangat</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kemampuan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memanfaatkan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peluang</a:t>
            </a:r>
            <a:endParaRPr lang="en-US" sz="2400" b="1" dirty="0" smtClean="0">
              <a:latin typeface="Arial" pitchFamily="34" charset="0"/>
              <a:cs typeface="Arial" pitchFamily="34" charset="0"/>
            </a:endParaRPr>
          </a:p>
        </p:txBody>
      </p:sp>
      <p:sp>
        <p:nvSpPr>
          <p:cNvPr id="5123" name="Rectangle 9"/>
          <p:cNvSpPr>
            <a:spLocks noChangeArrowheads="1"/>
          </p:cNvSpPr>
          <p:nvPr/>
        </p:nvSpPr>
        <p:spPr bwMode="auto">
          <a:xfrm>
            <a:off x="1143000" y="2133600"/>
            <a:ext cx="7391400" cy="1752600"/>
          </a:xfrm>
          <a:prstGeom prst="rect">
            <a:avLst/>
          </a:prstGeom>
          <a:noFill/>
          <a:ln w="9525">
            <a:noFill/>
            <a:miter lim="800000"/>
            <a:headEnd/>
            <a:tailEnd/>
          </a:ln>
        </p:spPr>
        <p:txBody>
          <a:bodyPr/>
          <a:lstStyle/>
          <a:p>
            <a:pPr eaLnBrk="1" hangingPunct="1">
              <a:spcBef>
                <a:spcPct val="20000"/>
              </a:spcBef>
            </a:pPr>
            <a:r>
              <a:rPr lang="en-US" sz="2400" b="1" dirty="0" err="1">
                <a:solidFill>
                  <a:srgbClr val="A50021"/>
                </a:solidFill>
                <a:latin typeface="Arial" pitchFamily="34" charset="0"/>
                <a:cs typeface="Arial" pitchFamily="34" charset="0"/>
              </a:rPr>
              <a:t>Fungsi</a:t>
            </a:r>
            <a:r>
              <a:rPr lang="en-US" sz="2400" b="1" dirty="0">
                <a:solidFill>
                  <a:srgbClr val="A50021"/>
                </a:solidFill>
                <a:latin typeface="Arial" pitchFamily="34" charset="0"/>
                <a:cs typeface="Arial" pitchFamily="34" charset="0"/>
              </a:rPr>
              <a:t> </a:t>
            </a:r>
            <a:r>
              <a:rPr lang="en-US" sz="2400" b="1" dirty="0" err="1" smtClean="0">
                <a:solidFill>
                  <a:srgbClr val="A50021"/>
                </a:solidFill>
                <a:latin typeface="Arial" pitchFamily="34" charset="0"/>
                <a:cs typeface="Arial" pitchFamily="34" charset="0"/>
              </a:rPr>
              <a:t>wirausaha</a:t>
            </a:r>
            <a:r>
              <a:rPr lang="en-US" sz="2400" b="1" dirty="0">
                <a:solidFill>
                  <a:srgbClr val="A50021"/>
                </a:solidFill>
                <a:latin typeface="Arial" pitchFamily="34" charset="0"/>
                <a:cs typeface="Arial" pitchFamily="34" charset="0"/>
              </a:rPr>
              <a:t>:</a:t>
            </a:r>
          </a:p>
          <a:p>
            <a:pPr eaLnBrk="1" hangingPunct="1">
              <a:spcBef>
                <a:spcPct val="20000"/>
              </a:spcBef>
            </a:pPr>
            <a:r>
              <a:rPr lang="en-US" sz="2000" b="1" dirty="0" err="1">
                <a:latin typeface="Arial" pitchFamily="34" charset="0"/>
                <a:cs typeface="Arial" pitchFamily="34" charset="0"/>
              </a:rPr>
              <a:t>Adalah</a:t>
            </a:r>
            <a:r>
              <a:rPr lang="en-US" sz="2000" b="1" dirty="0">
                <a:latin typeface="Arial" pitchFamily="34" charset="0"/>
                <a:cs typeface="Arial" pitchFamily="34" charset="0"/>
              </a:rPr>
              <a:t> </a:t>
            </a:r>
            <a:r>
              <a:rPr lang="en-US" sz="2000" b="1" dirty="0" err="1">
                <a:latin typeface="Arial" pitchFamily="34" charset="0"/>
                <a:cs typeface="Arial" pitchFamily="34" charset="0"/>
              </a:rPr>
              <a:t>memperkenalkan</a:t>
            </a:r>
            <a:r>
              <a:rPr lang="en-US" sz="2000" b="1" dirty="0">
                <a:latin typeface="Arial" pitchFamily="34" charset="0"/>
                <a:cs typeface="Arial" pitchFamily="34" charset="0"/>
              </a:rPr>
              <a:t> </a:t>
            </a:r>
            <a:r>
              <a:rPr lang="en-US" sz="2000" b="1" dirty="0" err="1">
                <a:latin typeface="Arial" pitchFamily="34" charset="0"/>
                <a:cs typeface="Arial" pitchFamily="34" charset="0"/>
              </a:rPr>
              <a:t>barang</a:t>
            </a:r>
            <a:r>
              <a:rPr lang="en-US" sz="2000" b="1" dirty="0">
                <a:latin typeface="Arial" pitchFamily="34" charset="0"/>
                <a:cs typeface="Arial" pitchFamily="34" charset="0"/>
              </a:rPr>
              <a:t> </a:t>
            </a:r>
            <a:r>
              <a:rPr lang="en-US" sz="2000" b="1" dirty="0" err="1">
                <a:latin typeface="Arial" pitchFamily="34" charset="0"/>
                <a:cs typeface="Arial" pitchFamily="34" charset="0"/>
              </a:rPr>
              <a:t>baru</a:t>
            </a:r>
            <a:r>
              <a:rPr lang="en-US" sz="2000" b="1" dirty="0">
                <a:latin typeface="Arial" pitchFamily="34" charset="0"/>
                <a:cs typeface="Arial" pitchFamily="34" charset="0"/>
              </a:rPr>
              <a:t>, </a:t>
            </a:r>
            <a:r>
              <a:rPr lang="en-US" sz="2000" b="1" dirty="0" err="1">
                <a:latin typeface="Arial" pitchFamily="34" charset="0"/>
                <a:cs typeface="Arial" pitchFamily="34" charset="0"/>
              </a:rPr>
              <a:t>melaksanakan</a:t>
            </a:r>
            <a:r>
              <a:rPr lang="en-US" sz="2000" b="1" dirty="0">
                <a:latin typeface="Arial" pitchFamily="34" charset="0"/>
                <a:cs typeface="Arial" pitchFamily="34" charset="0"/>
              </a:rPr>
              <a:t> </a:t>
            </a:r>
            <a:r>
              <a:rPr lang="en-US" sz="2000" b="1" dirty="0" err="1">
                <a:latin typeface="Arial" pitchFamily="34" charset="0"/>
                <a:cs typeface="Arial" pitchFamily="34" charset="0"/>
              </a:rPr>
              <a:t>metode</a:t>
            </a:r>
            <a:r>
              <a:rPr lang="en-US" sz="2000" b="1" dirty="0">
                <a:latin typeface="Arial" pitchFamily="34" charset="0"/>
                <a:cs typeface="Arial" pitchFamily="34" charset="0"/>
              </a:rPr>
              <a:t> </a:t>
            </a:r>
            <a:r>
              <a:rPr lang="en-US" sz="2000" b="1" dirty="0" err="1">
                <a:latin typeface="Arial" pitchFamily="34" charset="0"/>
                <a:cs typeface="Arial" pitchFamily="34" charset="0"/>
              </a:rPr>
              <a:t>produksi</a:t>
            </a:r>
            <a:r>
              <a:rPr lang="en-US" sz="2000" b="1" dirty="0">
                <a:latin typeface="Arial" pitchFamily="34" charset="0"/>
                <a:cs typeface="Arial" pitchFamily="34" charset="0"/>
              </a:rPr>
              <a:t> </a:t>
            </a:r>
            <a:r>
              <a:rPr lang="en-US" sz="2000" b="1" dirty="0" err="1">
                <a:latin typeface="Arial" pitchFamily="34" charset="0"/>
                <a:cs typeface="Arial" pitchFamily="34" charset="0"/>
              </a:rPr>
              <a:t>baru</a:t>
            </a:r>
            <a:r>
              <a:rPr lang="en-US" sz="2000" b="1" dirty="0">
                <a:latin typeface="Arial" pitchFamily="34" charset="0"/>
                <a:cs typeface="Arial" pitchFamily="34" charset="0"/>
              </a:rPr>
              <a:t>, </a:t>
            </a:r>
            <a:r>
              <a:rPr lang="en-US" sz="2000" b="1" dirty="0" err="1">
                <a:latin typeface="Arial" pitchFamily="34" charset="0"/>
                <a:cs typeface="Arial" pitchFamily="34" charset="0"/>
              </a:rPr>
              <a:t>membuka</a:t>
            </a:r>
            <a:r>
              <a:rPr lang="en-US" sz="2000" b="1" dirty="0">
                <a:latin typeface="Arial" pitchFamily="34" charset="0"/>
                <a:cs typeface="Arial" pitchFamily="34" charset="0"/>
              </a:rPr>
              <a:t> </a:t>
            </a:r>
            <a:r>
              <a:rPr lang="en-US" sz="2000" b="1" dirty="0" err="1">
                <a:latin typeface="Arial" pitchFamily="34" charset="0"/>
                <a:cs typeface="Arial" pitchFamily="34" charset="0"/>
              </a:rPr>
              <a:t>pasar</a:t>
            </a:r>
            <a:r>
              <a:rPr lang="en-US" sz="2000" b="1" dirty="0">
                <a:latin typeface="Arial" pitchFamily="34" charset="0"/>
                <a:cs typeface="Arial" pitchFamily="34" charset="0"/>
              </a:rPr>
              <a:t> </a:t>
            </a:r>
            <a:r>
              <a:rPr lang="en-US" sz="2000" b="1" dirty="0" err="1">
                <a:latin typeface="Arial" pitchFamily="34" charset="0"/>
                <a:cs typeface="Arial" pitchFamily="34" charset="0"/>
              </a:rPr>
              <a:t>baru</a:t>
            </a:r>
            <a:r>
              <a:rPr lang="en-US" sz="2000" b="1" dirty="0">
                <a:latin typeface="Arial" pitchFamily="34" charset="0"/>
                <a:cs typeface="Arial" pitchFamily="34" charset="0"/>
              </a:rPr>
              <a:t>, </a:t>
            </a:r>
            <a:r>
              <a:rPr lang="en-US" sz="2000" b="1" dirty="0" err="1">
                <a:latin typeface="Arial" pitchFamily="34" charset="0"/>
                <a:cs typeface="Arial" pitchFamily="34" charset="0"/>
              </a:rPr>
              <a:t>membuka</a:t>
            </a:r>
            <a:r>
              <a:rPr lang="en-US" sz="2000" b="1" dirty="0">
                <a:latin typeface="Arial" pitchFamily="34" charset="0"/>
                <a:cs typeface="Arial" pitchFamily="34" charset="0"/>
              </a:rPr>
              <a:t> </a:t>
            </a:r>
            <a:r>
              <a:rPr lang="en-US" sz="2000" b="1" dirty="0" err="1">
                <a:latin typeface="Arial" pitchFamily="34" charset="0"/>
                <a:cs typeface="Arial" pitchFamily="34" charset="0"/>
              </a:rPr>
              <a:t>bahan</a:t>
            </a:r>
            <a:r>
              <a:rPr lang="en-US" sz="2000" b="1" dirty="0">
                <a:latin typeface="Arial" pitchFamily="34" charset="0"/>
                <a:cs typeface="Arial" pitchFamily="34" charset="0"/>
              </a:rPr>
              <a:t>/ </a:t>
            </a:r>
            <a:r>
              <a:rPr lang="en-US" sz="2000" b="1" dirty="0" err="1">
                <a:latin typeface="Arial" pitchFamily="34" charset="0"/>
                <a:cs typeface="Arial" pitchFamily="34" charset="0"/>
              </a:rPr>
              <a:t>sumber-sumber</a:t>
            </a:r>
            <a:r>
              <a:rPr lang="en-US" sz="2000" b="1" dirty="0">
                <a:latin typeface="Arial" pitchFamily="34" charset="0"/>
                <a:cs typeface="Arial" pitchFamily="34" charset="0"/>
              </a:rPr>
              <a:t> </a:t>
            </a:r>
            <a:r>
              <a:rPr lang="en-US" sz="2000" b="1" dirty="0" err="1">
                <a:latin typeface="Arial" pitchFamily="34" charset="0"/>
                <a:cs typeface="Arial" pitchFamily="34" charset="0"/>
              </a:rPr>
              <a:t>baru</a:t>
            </a:r>
            <a:r>
              <a:rPr lang="en-US" sz="2000" b="1" dirty="0">
                <a:latin typeface="Arial" pitchFamily="34" charset="0"/>
                <a:cs typeface="Arial" pitchFamily="34" charset="0"/>
              </a:rPr>
              <a:t>, </a:t>
            </a:r>
            <a:r>
              <a:rPr lang="en-US" sz="2000" b="1" dirty="0" err="1">
                <a:latin typeface="Arial" pitchFamily="34" charset="0"/>
                <a:cs typeface="Arial" pitchFamily="34" charset="0"/>
              </a:rPr>
              <a:t>dan</a:t>
            </a:r>
            <a:r>
              <a:rPr lang="en-US" sz="2000" b="1" dirty="0">
                <a:latin typeface="Arial" pitchFamily="34" charset="0"/>
                <a:cs typeface="Arial" pitchFamily="34" charset="0"/>
              </a:rPr>
              <a:t> </a:t>
            </a:r>
            <a:r>
              <a:rPr lang="en-US" sz="2000" b="1" dirty="0" err="1">
                <a:latin typeface="Arial" pitchFamily="34" charset="0"/>
                <a:cs typeface="Arial" pitchFamily="34" charset="0"/>
              </a:rPr>
              <a:t>pelaksanaan</a:t>
            </a:r>
            <a:r>
              <a:rPr lang="en-US" sz="2000" b="1" dirty="0">
                <a:latin typeface="Arial" pitchFamily="34" charset="0"/>
                <a:cs typeface="Arial" pitchFamily="34" charset="0"/>
              </a:rPr>
              <a:t> </a:t>
            </a:r>
            <a:r>
              <a:rPr lang="en-US" sz="2000" b="1" dirty="0" err="1">
                <a:latin typeface="Arial" pitchFamily="34" charset="0"/>
                <a:cs typeface="Arial" pitchFamily="34" charset="0"/>
              </a:rPr>
              <a:t>organisasi</a:t>
            </a:r>
            <a:r>
              <a:rPr lang="en-US" sz="2000" b="1" dirty="0">
                <a:latin typeface="Arial" pitchFamily="34" charset="0"/>
                <a:cs typeface="Arial" pitchFamily="34" charset="0"/>
              </a:rPr>
              <a:t> </a:t>
            </a:r>
            <a:r>
              <a:rPr lang="en-US" sz="2000" b="1" dirty="0" err="1">
                <a:latin typeface="Arial" pitchFamily="34" charset="0"/>
                <a:cs typeface="Arial" pitchFamily="34" charset="0"/>
              </a:rPr>
              <a:t>baru</a:t>
            </a:r>
            <a:endParaRPr lang="en-US" sz="2000" b="1" dirty="0">
              <a:latin typeface="Arial" pitchFamily="34" charset="0"/>
              <a:cs typeface="Arial" pitchFamily="34" charset="0"/>
            </a:endParaRPr>
          </a:p>
        </p:txBody>
      </p:sp>
      <p:sp>
        <p:nvSpPr>
          <p:cNvPr id="5124" name="Rectangle 10"/>
          <p:cNvSpPr>
            <a:spLocks noChangeArrowheads="1"/>
          </p:cNvSpPr>
          <p:nvPr/>
        </p:nvSpPr>
        <p:spPr bwMode="auto">
          <a:xfrm>
            <a:off x="1143000" y="3962400"/>
            <a:ext cx="7162800" cy="1371600"/>
          </a:xfrm>
          <a:prstGeom prst="rect">
            <a:avLst/>
          </a:prstGeom>
          <a:noFill/>
          <a:ln w="9525">
            <a:noFill/>
            <a:miter lim="800000"/>
            <a:headEnd/>
            <a:tailEnd/>
          </a:ln>
        </p:spPr>
        <p:txBody>
          <a:bodyPr/>
          <a:lstStyle/>
          <a:p>
            <a:pPr eaLnBrk="1" hangingPunct="1">
              <a:spcBef>
                <a:spcPct val="20000"/>
              </a:spcBef>
            </a:pPr>
            <a:r>
              <a:rPr lang="en-US" sz="2400" b="1" dirty="0" err="1">
                <a:solidFill>
                  <a:srgbClr val="A50021"/>
                </a:solidFill>
                <a:latin typeface="Arial" pitchFamily="34" charset="0"/>
                <a:cs typeface="Arial" pitchFamily="34" charset="0"/>
              </a:rPr>
              <a:t>Esensi</a:t>
            </a:r>
            <a:r>
              <a:rPr lang="en-US" sz="2400" b="1" dirty="0">
                <a:solidFill>
                  <a:srgbClr val="A50021"/>
                </a:solidFill>
                <a:latin typeface="Arial" pitchFamily="34" charset="0"/>
                <a:cs typeface="Arial" pitchFamily="34" charset="0"/>
              </a:rPr>
              <a:t> </a:t>
            </a:r>
            <a:r>
              <a:rPr lang="en-US" sz="2400" b="1" dirty="0" err="1" smtClean="0">
                <a:solidFill>
                  <a:srgbClr val="A50021"/>
                </a:solidFill>
                <a:latin typeface="Arial" pitchFamily="34" charset="0"/>
                <a:cs typeface="Arial" pitchFamily="34" charset="0"/>
              </a:rPr>
              <a:t>wirausaha</a:t>
            </a:r>
            <a:r>
              <a:rPr lang="en-US" sz="2400" b="1" dirty="0">
                <a:solidFill>
                  <a:srgbClr val="A50021"/>
                </a:solidFill>
                <a:latin typeface="Arial" pitchFamily="34" charset="0"/>
                <a:cs typeface="Arial" pitchFamily="34" charset="0"/>
              </a:rPr>
              <a:t>:</a:t>
            </a:r>
          </a:p>
          <a:p>
            <a:pPr eaLnBrk="1" hangingPunct="1">
              <a:spcBef>
                <a:spcPct val="20000"/>
              </a:spcBef>
            </a:pPr>
            <a:r>
              <a:rPr lang="en-US" sz="2000" b="1" dirty="0" err="1">
                <a:latin typeface="Arial" pitchFamily="34" charset="0"/>
                <a:cs typeface="Arial" pitchFamily="34" charset="0"/>
              </a:rPr>
              <a:t>Adalah</a:t>
            </a:r>
            <a:r>
              <a:rPr lang="en-US" sz="2000" b="1" dirty="0">
                <a:latin typeface="Arial" pitchFamily="34" charset="0"/>
                <a:cs typeface="Arial" pitchFamily="34" charset="0"/>
              </a:rPr>
              <a:t> </a:t>
            </a:r>
            <a:r>
              <a:rPr lang="en-US" sz="2000" b="1" dirty="0" err="1">
                <a:latin typeface="Arial" pitchFamily="34" charset="0"/>
                <a:cs typeface="Arial" pitchFamily="34" charset="0"/>
              </a:rPr>
              <a:t>menciptakan</a:t>
            </a:r>
            <a:r>
              <a:rPr lang="en-US" sz="2000" b="1" dirty="0">
                <a:latin typeface="Arial" pitchFamily="34" charset="0"/>
                <a:cs typeface="Arial" pitchFamily="34" charset="0"/>
              </a:rPr>
              <a:t> </a:t>
            </a:r>
            <a:r>
              <a:rPr lang="en-US" sz="2000" b="1" dirty="0" err="1">
                <a:latin typeface="Arial" pitchFamily="34" charset="0"/>
                <a:cs typeface="Arial" pitchFamily="34" charset="0"/>
              </a:rPr>
              <a:t>nilai</a:t>
            </a:r>
            <a:r>
              <a:rPr lang="en-US" sz="2000" b="1" dirty="0">
                <a:latin typeface="Arial" pitchFamily="34" charset="0"/>
                <a:cs typeface="Arial" pitchFamily="34" charset="0"/>
              </a:rPr>
              <a:t> </a:t>
            </a:r>
            <a:r>
              <a:rPr lang="en-US" sz="2000" b="1" dirty="0" err="1">
                <a:latin typeface="Arial" pitchFamily="34" charset="0"/>
                <a:cs typeface="Arial" pitchFamily="34" charset="0"/>
              </a:rPr>
              <a:t>tambah</a:t>
            </a:r>
            <a:r>
              <a:rPr lang="en-US" sz="2000" b="1" dirty="0">
                <a:latin typeface="Arial" pitchFamily="34" charset="0"/>
                <a:cs typeface="Arial" pitchFamily="34" charset="0"/>
              </a:rPr>
              <a:t> </a:t>
            </a:r>
            <a:r>
              <a:rPr lang="en-US" sz="2000" b="1" dirty="0" err="1">
                <a:latin typeface="Arial" pitchFamily="34" charset="0"/>
                <a:cs typeface="Arial" pitchFamily="34" charset="0"/>
              </a:rPr>
              <a:t>dengan</a:t>
            </a:r>
            <a:r>
              <a:rPr lang="en-US" sz="2000" b="1" dirty="0">
                <a:latin typeface="Arial" pitchFamily="34" charset="0"/>
                <a:cs typeface="Arial" pitchFamily="34" charset="0"/>
              </a:rPr>
              <a:t> </a:t>
            </a:r>
            <a:r>
              <a:rPr lang="en-US" sz="2000" b="1" dirty="0" err="1">
                <a:latin typeface="Arial" pitchFamily="34" charset="0"/>
                <a:cs typeface="Arial" pitchFamily="34" charset="0"/>
              </a:rPr>
              <a:t>cara-cara</a:t>
            </a:r>
            <a:r>
              <a:rPr lang="en-US" sz="2000" b="1" dirty="0">
                <a:latin typeface="Arial" pitchFamily="34" charset="0"/>
                <a:cs typeface="Arial" pitchFamily="34" charset="0"/>
              </a:rPr>
              <a:t> </a:t>
            </a:r>
            <a:r>
              <a:rPr lang="en-US" sz="2000" b="1" dirty="0" err="1">
                <a:latin typeface="Arial" pitchFamily="34" charset="0"/>
                <a:cs typeface="Arial" pitchFamily="34" charset="0"/>
              </a:rPr>
              <a:t>baru</a:t>
            </a:r>
            <a:r>
              <a:rPr lang="en-US" sz="2000" b="1" dirty="0">
                <a:latin typeface="Arial" pitchFamily="34" charset="0"/>
                <a:cs typeface="Arial" pitchFamily="34" charset="0"/>
              </a:rPr>
              <a:t> </a:t>
            </a:r>
            <a:r>
              <a:rPr lang="en-US" sz="2000" b="1" dirty="0" err="1">
                <a:latin typeface="Arial" pitchFamily="34" charset="0"/>
                <a:cs typeface="Arial" pitchFamily="34" charset="0"/>
              </a:rPr>
              <a:t>dan</a:t>
            </a:r>
            <a:r>
              <a:rPr lang="en-US" sz="2000" b="1" dirty="0">
                <a:latin typeface="Arial" pitchFamily="34" charset="0"/>
                <a:cs typeface="Arial" pitchFamily="34" charset="0"/>
              </a:rPr>
              <a:t> </a:t>
            </a:r>
            <a:r>
              <a:rPr lang="en-US" sz="2000" b="1" dirty="0" err="1">
                <a:latin typeface="Arial" pitchFamily="34" charset="0"/>
                <a:cs typeface="Arial" pitchFamily="34" charset="0"/>
              </a:rPr>
              <a:t>berbeda</a:t>
            </a:r>
            <a:r>
              <a:rPr lang="en-US" sz="2000" b="1" dirty="0">
                <a:latin typeface="Arial" pitchFamily="34" charset="0"/>
                <a:cs typeface="Arial" pitchFamily="34" charset="0"/>
              </a:rPr>
              <a:t> agar </a:t>
            </a:r>
            <a:r>
              <a:rPr lang="en-US" sz="2000" b="1" dirty="0" err="1">
                <a:latin typeface="Arial" pitchFamily="34" charset="0"/>
                <a:cs typeface="Arial" pitchFamily="34" charset="0"/>
              </a:rPr>
              <a:t>dapat</a:t>
            </a:r>
            <a:r>
              <a:rPr lang="en-US" sz="2000" b="1" dirty="0">
                <a:latin typeface="Arial" pitchFamily="34" charset="0"/>
                <a:cs typeface="Arial" pitchFamily="34" charset="0"/>
              </a:rPr>
              <a:t> </a:t>
            </a:r>
            <a:r>
              <a:rPr lang="en-US" sz="2000" b="1" dirty="0" err="1">
                <a:latin typeface="Arial" pitchFamily="34" charset="0"/>
                <a:cs typeface="Arial" pitchFamily="34" charset="0"/>
              </a:rPr>
              <a:t>bersaing</a:t>
            </a:r>
            <a:endParaRPr lang="en-US" sz="2000" b="1" dirty="0">
              <a:latin typeface="Arial" pitchFamily="34"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1600200"/>
            <a:ext cx="7239000" cy="2769989"/>
          </a:xfrm>
          <a:prstGeom prst="rect">
            <a:avLst/>
          </a:prstGeom>
          <a:noFill/>
        </p:spPr>
        <p:txBody>
          <a:bodyPr wrap="square" rtlCol="0">
            <a:spAutoFit/>
          </a:bodyPr>
          <a:lstStyle/>
          <a:p>
            <a:r>
              <a:rPr lang="en-US" sz="2400" b="1" dirty="0" smtClean="0">
                <a:solidFill>
                  <a:srgbClr val="C00000"/>
                </a:solidFill>
                <a:latin typeface="Arial" pitchFamily="34" charset="0"/>
                <a:cs typeface="Arial" pitchFamily="34" charset="0"/>
              </a:rPr>
              <a:t>PERANAN WIRAUSAHA:</a:t>
            </a:r>
          </a:p>
          <a:p>
            <a:endParaRPr lang="en-US" sz="1000" b="1" dirty="0" smtClean="0">
              <a:latin typeface="Arial" pitchFamily="34" charset="0"/>
              <a:cs typeface="Arial" pitchFamily="34" charset="0"/>
            </a:endParaRPr>
          </a:p>
          <a:p>
            <a:pPr marL="457200" indent="-457200">
              <a:buAutoNum type="arabicParenBoth"/>
            </a:pPr>
            <a:r>
              <a:rPr lang="en-US" sz="2000" b="1" dirty="0" smtClean="0">
                <a:latin typeface="Arial" pitchFamily="34" charset="0"/>
                <a:cs typeface="Arial" pitchFamily="34" charset="0"/>
              </a:rPr>
              <a:t>MEMPERKOKOH PERKEMBANGAN PEREKONOMIAN</a:t>
            </a:r>
          </a:p>
          <a:p>
            <a:pPr marL="457200" indent="-457200"/>
            <a:r>
              <a:rPr lang="en-US" sz="2000" b="1" dirty="0" smtClean="0">
                <a:latin typeface="Arial" pitchFamily="34" charset="0"/>
                <a:cs typeface="Arial" pitchFamily="34" charset="0"/>
              </a:rPr>
              <a:t>       NASIONAL</a:t>
            </a:r>
          </a:p>
          <a:p>
            <a:pPr marL="457200" indent="-457200">
              <a:buAutoNum type="arabicParenBoth" startAt="2"/>
            </a:pPr>
            <a:r>
              <a:rPr lang="en-US" sz="2000" b="1" dirty="0" smtClean="0">
                <a:latin typeface="Arial" pitchFamily="34" charset="0"/>
                <a:cs typeface="Arial" pitchFamily="34" charset="0"/>
              </a:rPr>
              <a:t>MENINGKATKAN EFISIENSI EKONOMI DALAM MENYERAP SUMBERDAYA YANG ADA</a:t>
            </a:r>
          </a:p>
          <a:p>
            <a:pPr marL="457200" indent="-457200">
              <a:buAutoNum type="arabicParenBoth" startAt="2"/>
            </a:pPr>
            <a:r>
              <a:rPr lang="en-US" sz="2000" b="1" dirty="0" smtClean="0">
                <a:latin typeface="Arial" pitchFamily="34" charset="0"/>
                <a:cs typeface="Arial" pitchFamily="34" charset="0"/>
              </a:rPr>
              <a:t>SEBAGAI SARANA PENDISTRIBUSIAN PENDAPATAN NASIONAL, DAN PEMERATAAN BERUSAHA.</a:t>
            </a:r>
          </a:p>
          <a:p>
            <a:pPr marL="457200" indent="-457200"/>
            <a:endParaRPr lang="en-US" sz="2000" b="1" dirty="0" smtClean="0">
              <a:latin typeface="Arial" pitchFamily="34" charset="0"/>
              <a:cs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7000" y="609600"/>
            <a:ext cx="4212885" cy="461665"/>
          </a:xfrm>
          <a:prstGeom prst="rect">
            <a:avLst/>
          </a:prstGeom>
        </p:spPr>
        <p:txBody>
          <a:bodyPr wrap="none">
            <a:spAutoFit/>
          </a:bodyPr>
          <a:lstStyle/>
          <a:p>
            <a:r>
              <a:rPr lang="en-US" sz="2400" b="1" dirty="0" smtClean="0">
                <a:latin typeface="Arial" pitchFamily="34" charset="0"/>
                <a:cs typeface="Arial" pitchFamily="34" charset="0"/>
              </a:rPr>
              <a:t>Usaha Yang </a:t>
            </a:r>
            <a:r>
              <a:rPr lang="en-US" sz="2400" b="1" dirty="0" err="1" smtClean="0">
                <a:latin typeface="Arial" pitchFamily="34" charset="0"/>
                <a:cs typeface="Arial" pitchFamily="34" charset="0"/>
              </a:rPr>
              <a:t>Sesungguhnya</a:t>
            </a:r>
            <a:endParaRPr lang="en-US" sz="2400" b="1" dirty="0">
              <a:latin typeface="Arial" pitchFamily="34" charset="0"/>
              <a:cs typeface="Arial" pitchFamily="34" charset="0"/>
            </a:endParaRPr>
          </a:p>
        </p:txBody>
      </p:sp>
      <p:sp>
        <p:nvSpPr>
          <p:cNvPr id="4" name="Rectangle 3"/>
          <p:cNvSpPr/>
          <p:nvPr/>
        </p:nvSpPr>
        <p:spPr>
          <a:xfrm>
            <a:off x="1066800" y="1143000"/>
            <a:ext cx="7543800" cy="2031325"/>
          </a:xfrm>
          <a:prstGeom prst="rect">
            <a:avLst/>
          </a:prstGeom>
        </p:spPr>
        <p:txBody>
          <a:bodyPr wrap="square">
            <a:spAutoFit/>
          </a:bodyPr>
          <a:lstStyle/>
          <a:p>
            <a:r>
              <a:rPr lang="en-US" b="1" dirty="0" smtClean="0">
                <a:latin typeface="Arial" pitchFamily="34" charset="0"/>
                <a:cs typeface="Arial" pitchFamily="34" charset="0"/>
              </a:rPr>
              <a:t>1) </a:t>
            </a:r>
            <a:r>
              <a:rPr lang="en-US" b="1" dirty="0" err="1" smtClean="0">
                <a:latin typeface="Arial" pitchFamily="34" charset="0"/>
                <a:cs typeface="Arial" pitchFamily="34" charset="0"/>
              </a:rPr>
              <a:t>Didasarkan</a:t>
            </a:r>
            <a:r>
              <a:rPr lang="en-US" b="1" dirty="0" smtClean="0">
                <a:latin typeface="Arial" pitchFamily="34" charset="0"/>
                <a:cs typeface="Arial" pitchFamily="34" charset="0"/>
              </a:rPr>
              <a:t> motif </a:t>
            </a:r>
            <a:r>
              <a:rPr lang="en-US" b="1" dirty="0" err="1" smtClean="0">
                <a:latin typeface="Arial" pitchFamily="34" charset="0"/>
                <a:cs typeface="Arial" pitchFamily="34" charset="0"/>
              </a:rPr>
              <a:t>untuk</a:t>
            </a:r>
            <a:r>
              <a:rPr lang="en-US" b="1" dirty="0" smtClean="0">
                <a:latin typeface="Arial" pitchFamily="34" charset="0"/>
                <a:cs typeface="Arial" pitchFamily="34" charset="0"/>
              </a:rPr>
              <a:t> </a:t>
            </a:r>
            <a:r>
              <a:rPr lang="en-US" b="1" dirty="0" err="1" smtClean="0">
                <a:latin typeface="Arial" pitchFamily="34" charset="0"/>
                <a:cs typeface="Arial" pitchFamily="34" charset="0"/>
              </a:rPr>
              <a:t>melayani</a:t>
            </a:r>
            <a:r>
              <a:rPr lang="en-US" b="1" dirty="0" smtClean="0">
                <a:latin typeface="Arial" pitchFamily="34" charset="0"/>
                <a:cs typeface="Arial" pitchFamily="34" charset="0"/>
              </a:rPr>
              <a:t> </a:t>
            </a:r>
            <a:r>
              <a:rPr lang="en-US" b="1" dirty="0" err="1" smtClean="0">
                <a:latin typeface="Arial" pitchFamily="34" charset="0"/>
                <a:cs typeface="Arial" pitchFamily="34" charset="0"/>
              </a:rPr>
              <a:t>dan</a:t>
            </a:r>
            <a:r>
              <a:rPr lang="en-US" b="1" dirty="0" smtClean="0">
                <a:latin typeface="Arial" pitchFamily="34" charset="0"/>
                <a:cs typeface="Arial" pitchFamily="34" charset="0"/>
              </a:rPr>
              <a:t> </a:t>
            </a:r>
            <a:r>
              <a:rPr lang="en-US" b="1" dirty="0" err="1" smtClean="0">
                <a:latin typeface="Arial" pitchFamily="34" charset="0"/>
                <a:cs typeface="Arial" pitchFamily="34" charset="0"/>
              </a:rPr>
              <a:t>memperoleh</a:t>
            </a:r>
            <a:r>
              <a:rPr lang="en-US" b="1" dirty="0" smtClean="0">
                <a:latin typeface="Arial" pitchFamily="34" charset="0"/>
                <a:cs typeface="Arial" pitchFamily="34" charset="0"/>
              </a:rPr>
              <a:t> </a:t>
            </a:r>
            <a:r>
              <a:rPr lang="en-US" b="1" dirty="0" err="1" smtClean="0">
                <a:latin typeface="Arial" pitchFamily="34" charset="0"/>
                <a:cs typeface="Arial" pitchFamily="34" charset="0"/>
              </a:rPr>
              <a:t>kemandirian</a:t>
            </a:r>
            <a:endParaRPr lang="en-US" b="1" dirty="0" smtClean="0">
              <a:latin typeface="Arial" pitchFamily="34" charset="0"/>
              <a:cs typeface="Arial" pitchFamily="34" charset="0"/>
            </a:endParaRPr>
          </a:p>
          <a:p>
            <a:r>
              <a:rPr lang="en-US" b="1" dirty="0" smtClean="0">
                <a:latin typeface="Arial" pitchFamily="34" charset="0"/>
                <a:cs typeface="Arial" pitchFamily="34" charset="0"/>
              </a:rPr>
              <a:t>2) </a:t>
            </a:r>
            <a:r>
              <a:rPr lang="en-US" b="1" dirty="0" err="1" smtClean="0">
                <a:latin typeface="Arial" pitchFamily="34" charset="0"/>
                <a:cs typeface="Arial" pitchFamily="34" charset="0"/>
              </a:rPr>
              <a:t>Dengan</a:t>
            </a:r>
            <a:r>
              <a:rPr lang="en-US" b="1" dirty="0" smtClean="0">
                <a:latin typeface="Arial" pitchFamily="34" charset="0"/>
                <a:cs typeface="Arial" pitchFamily="34" charset="0"/>
              </a:rPr>
              <a:t> </a:t>
            </a:r>
            <a:r>
              <a:rPr lang="en-US" b="1" dirty="0" err="1" smtClean="0">
                <a:latin typeface="Arial" pitchFamily="34" charset="0"/>
                <a:cs typeface="Arial" pitchFamily="34" charset="0"/>
              </a:rPr>
              <a:t>ketulusan</a:t>
            </a:r>
            <a:r>
              <a:rPr lang="en-US" b="1" dirty="0" smtClean="0">
                <a:latin typeface="Arial" pitchFamily="34" charset="0"/>
                <a:cs typeface="Arial" pitchFamily="34" charset="0"/>
              </a:rPr>
              <a:t>, </a:t>
            </a:r>
            <a:r>
              <a:rPr lang="en-US" b="1" dirty="0" err="1" smtClean="0">
                <a:latin typeface="Arial" pitchFamily="34" charset="0"/>
                <a:cs typeface="Arial" pitchFamily="34" charset="0"/>
              </a:rPr>
              <a:t>kerjakeras</a:t>
            </a:r>
            <a:r>
              <a:rPr lang="en-US" b="1" dirty="0" smtClean="0">
                <a:latin typeface="Arial" pitchFamily="34" charset="0"/>
                <a:cs typeface="Arial" pitchFamily="34" charset="0"/>
              </a:rPr>
              <a:t> </a:t>
            </a:r>
            <a:r>
              <a:rPr lang="en-US" b="1" dirty="0" err="1" smtClean="0">
                <a:latin typeface="Arial" pitchFamily="34" charset="0"/>
                <a:cs typeface="Arial" pitchFamily="34" charset="0"/>
              </a:rPr>
              <a:t>dan</a:t>
            </a:r>
            <a:r>
              <a:rPr lang="en-US" b="1" dirty="0" smtClean="0">
                <a:latin typeface="Arial" pitchFamily="34" charset="0"/>
                <a:cs typeface="Arial" pitchFamily="34" charset="0"/>
              </a:rPr>
              <a:t> </a:t>
            </a:r>
            <a:r>
              <a:rPr lang="en-US" b="1" dirty="0" err="1" smtClean="0">
                <a:latin typeface="Arial" pitchFamily="34" charset="0"/>
                <a:cs typeface="Arial" pitchFamily="34" charset="0"/>
              </a:rPr>
              <a:t>inovasi</a:t>
            </a:r>
            <a:endParaRPr lang="en-US" b="1" dirty="0" smtClean="0">
              <a:latin typeface="Arial" pitchFamily="34" charset="0"/>
              <a:cs typeface="Arial" pitchFamily="34" charset="0"/>
            </a:endParaRPr>
          </a:p>
          <a:p>
            <a:r>
              <a:rPr lang="en-US" b="1" dirty="0" smtClean="0">
                <a:latin typeface="Arial" pitchFamily="34" charset="0"/>
                <a:cs typeface="Arial" pitchFamily="34" charset="0"/>
              </a:rPr>
              <a:t>3) </a:t>
            </a:r>
            <a:r>
              <a:rPr lang="en-US" b="1" dirty="0" err="1" smtClean="0">
                <a:latin typeface="Arial" pitchFamily="34" charset="0"/>
                <a:cs typeface="Arial" pitchFamily="34" charset="0"/>
              </a:rPr>
              <a:t>Bukan</a:t>
            </a:r>
            <a:r>
              <a:rPr lang="en-US" b="1" dirty="0" smtClean="0">
                <a:latin typeface="Arial" pitchFamily="34" charset="0"/>
                <a:cs typeface="Arial" pitchFamily="34" charset="0"/>
              </a:rPr>
              <a:t> </a:t>
            </a:r>
            <a:r>
              <a:rPr lang="en-US" b="1" dirty="0" err="1" smtClean="0">
                <a:latin typeface="Arial" pitchFamily="34" charset="0"/>
                <a:cs typeface="Arial" pitchFamily="34" charset="0"/>
              </a:rPr>
              <a:t>jalan</a:t>
            </a:r>
            <a:r>
              <a:rPr lang="en-US" b="1" dirty="0" smtClean="0">
                <a:latin typeface="Arial" pitchFamily="34" charset="0"/>
                <a:cs typeface="Arial" pitchFamily="34" charset="0"/>
              </a:rPr>
              <a:t> </a:t>
            </a:r>
            <a:r>
              <a:rPr lang="en-US" b="1" dirty="0" err="1" smtClean="0">
                <a:latin typeface="Arial" pitchFamily="34" charset="0"/>
                <a:cs typeface="Arial" pitchFamily="34" charset="0"/>
              </a:rPr>
              <a:t>pintas</a:t>
            </a:r>
            <a:r>
              <a:rPr lang="en-US" b="1" dirty="0" smtClean="0">
                <a:latin typeface="Arial" pitchFamily="34" charset="0"/>
                <a:cs typeface="Arial" pitchFamily="34" charset="0"/>
              </a:rPr>
              <a:t>, </a:t>
            </a:r>
            <a:r>
              <a:rPr lang="en-US" b="1" dirty="0" err="1" smtClean="0">
                <a:latin typeface="Arial" pitchFamily="34" charset="0"/>
                <a:cs typeface="Arial" pitchFamily="34" charset="0"/>
              </a:rPr>
              <a:t>cara</a:t>
            </a:r>
            <a:r>
              <a:rPr lang="en-US" b="1" dirty="0" smtClean="0">
                <a:latin typeface="Arial" pitchFamily="34" charset="0"/>
                <a:cs typeface="Arial" pitchFamily="34" charset="0"/>
              </a:rPr>
              <a:t> </a:t>
            </a:r>
            <a:r>
              <a:rPr lang="en-US" b="1" dirty="0" err="1" smtClean="0">
                <a:latin typeface="Arial" pitchFamily="34" charset="0"/>
                <a:cs typeface="Arial" pitchFamily="34" charset="0"/>
              </a:rPr>
              <a:t>cepat</a:t>
            </a:r>
            <a:r>
              <a:rPr lang="en-US" b="1" dirty="0" smtClean="0">
                <a:latin typeface="Arial" pitchFamily="34" charset="0"/>
                <a:cs typeface="Arial" pitchFamily="34" charset="0"/>
              </a:rPr>
              <a:t> </a:t>
            </a:r>
            <a:r>
              <a:rPr lang="en-US" b="1" dirty="0" err="1" smtClean="0">
                <a:latin typeface="Arial" pitchFamily="34" charset="0"/>
                <a:cs typeface="Arial" pitchFamily="34" charset="0"/>
              </a:rPr>
              <a:t>menjadi</a:t>
            </a:r>
            <a:r>
              <a:rPr lang="en-US" b="1" dirty="0" smtClean="0">
                <a:latin typeface="Arial" pitchFamily="34" charset="0"/>
                <a:cs typeface="Arial" pitchFamily="34" charset="0"/>
              </a:rPr>
              <a:t> </a:t>
            </a:r>
            <a:r>
              <a:rPr lang="en-US" b="1" dirty="0" err="1" smtClean="0">
                <a:latin typeface="Arial" pitchFamily="34" charset="0"/>
                <a:cs typeface="Arial" pitchFamily="34" charset="0"/>
              </a:rPr>
              <a:t>kaya</a:t>
            </a:r>
            <a:endParaRPr lang="en-US" b="1" dirty="0" smtClean="0">
              <a:latin typeface="Arial" pitchFamily="34" charset="0"/>
              <a:cs typeface="Arial" pitchFamily="34" charset="0"/>
            </a:endParaRPr>
          </a:p>
          <a:p>
            <a:r>
              <a:rPr lang="en-US" b="1" dirty="0" smtClean="0">
                <a:latin typeface="Arial" pitchFamily="34" charset="0"/>
                <a:cs typeface="Arial" pitchFamily="34" charset="0"/>
              </a:rPr>
              <a:t>4) </a:t>
            </a:r>
            <a:r>
              <a:rPr lang="en-US" b="1" dirty="0" err="1" smtClean="0">
                <a:latin typeface="Arial" pitchFamily="34" charset="0"/>
                <a:cs typeface="Arial" pitchFamily="34" charset="0"/>
              </a:rPr>
              <a:t>Membangun</a:t>
            </a:r>
            <a:r>
              <a:rPr lang="en-US" b="1" dirty="0" smtClean="0">
                <a:latin typeface="Arial" pitchFamily="34" charset="0"/>
                <a:cs typeface="Arial" pitchFamily="34" charset="0"/>
              </a:rPr>
              <a:t> </a:t>
            </a:r>
            <a:r>
              <a:rPr lang="en-US" b="1" dirty="0" err="1" smtClean="0">
                <a:latin typeface="Arial" pitchFamily="34" charset="0"/>
                <a:cs typeface="Arial" pitchFamily="34" charset="0"/>
              </a:rPr>
              <a:t>secara</a:t>
            </a:r>
            <a:r>
              <a:rPr lang="en-US" b="1" dirty="0" smtClean="0">
                <a:latin typeface="Arial" pitchFamily="34" charset="0"/>
                <a:cs typeface="Arial" pitchFamily="34" charset="0"/>
              </a:rPr>
              <a:t> </a:t>
            </a:r>
            <a:r>
              <a:rPr lang="en-US" b="1" dirty="0" err="1" smtClean="0">
                <a:latin typeface="Arial" pitchFamily="34" charset="0"/>
                <a:cs typeface="Arial" pitchFamily="34" charset="0"/>
              </a:rPr>
              <a:t>bertahap</a:t>
            </a:r>
            <a:endParaRPr lang="en-US" b="1" dirty="0" smtClean="0">
              <a:latin typeface="Arial" pitchFamily="34" charset="0"/>
              <a:cs typeface="Arial" pitchFamily="34" charset="0"/>
            </a:endParaRPr>
          </a:p>
          <a:p>
            <a:r>
              <a:rPr lang="en-US" b="1" dirty="0" smtClean="0">
                <a:latin typeface="Arial" pitchFamily="34" charset="0"/>
                <a:cs typeface="Arial" pitchFamily="34" charset="0"/>
              </a:rPr>
              <a:t>5) </a:t>
            </a:r>
            <a:r>
              <a:rPr lang="en-US" b="1" dirty="0" err="1" smtClean="0">
                <a:latin typeface="Arial" pitchFamily="34" charset="0"/>
                <a:cs typeface="Arial" pitchFamily="34" charset="0"/>
              </a:rPr>
              <a:t>Menjaga</a:t>
            </a:r>
            <a:r>
              <a:rPr lang="en-US" b="1" dirty="0" smtClean="0">
                <a:latin typeface="Arial" pitchFamily="34" charset="0"/>
                <a:cs typeface="Arial" pitchFamily="34" charset="0"/>
              </a:rPr>
              <a:t> </a:t>
            </a:r>
            <a:r>
              <a:rPr lang="en-US" b="1" dirty="0" err="1" smtClean="0">
                <a:latin typeface="Arial" pitchFamily="34" charset="0"/>
                <a:cs typeface="Arial" pitchFamily="34" charset="0"/>
              </a:rPr>
              <a:t>nama</a:t>
            </a:r>
            <a:r>
              <a:rPr lang="en-US" b="1" dirty="0" smtClean="0">
                <a:latin typeface="Arial" pitchFamily="34" charset="0"/>
                <a:cs typeface="Arial" pitchFamily="34" charset="0"/>
              </a:rPr>
              <a:t> </a:t>
            </a:r>
            <a:r>
              <a:rPr lang="en-US" b="1" dirty="0" err="1" smtClean="0">
                <a:latin typeface="Arial" pitchFamily="34" charset="0"/>
                <a:cs typeface="Arial" pitchFamily="34" charset="0"/>
              </a:rPr>
              <a:t>baik</a:t>
            </a:r>
            <a:r>
              <a:rPr lang="en-US" b="1" dirty="0" smtClean="0">
                <a:latin typeface="Arial" pitchFamily="34" charset="0"/>
                <a:cs typeface="Arial" pitchFamily="34" charset="0"/>
              </a:rPr>
              <a:t>, </a:t>
            </a:r>
            <a:r>
              <a:rPr lang="en-US" b="1" dirty="0" err="1" smtClean="0">
                <a:latin typeface="Arial" pitchFamily="34" charset="0"/>
                <a:cs typeface="Arial" pitchFamily="34" charset="0"/>
              </a:rPr>
              <a:t>membangun</a:t>
            </a:r>
            <a:r>
              <a:rPr lang="en-US" b="1" dirty="0" smtClean="0">
                <a:latin typeface="Arial" pitchFamily="34" charset="0"/>
                <a:cs typeface="Arial" pitchFamily="34" charset="0"/>
              </a:rPr>
              <a:t> </a:t>
            </a:r>
            <a:r>
              <a:rPr lang="en-US" b="1" dirty="0" err="1" smtClean="0">
                <a:latin typeface="Arial" pitchFamily="34" charset="0"/>
                <a:cs typeface="Arial" pitchFamily="34" charset="0"/>
              </a:rPr>
              <a:t>reputasi</a:t>
            </a:r>
            <a:endParaRPr lang="en-US" b="1" dirty="0" smtClean="0">
              <a:latin typeface="Arial" pitchFamily="34" charset="0"/>
              <a:cs typeface="Arial" pitchFamily="34" charset="0"/>
            </a:endParaRPr>
          </a:p>
          <a:p>
            <a:r>
              <a:rPr lang="en-US" b="1" dirty="0" smtClean="0">
                <a:latin typeface="Arial" pitchFamily="34" charset="0"/>
                <a:cs typeface="Arial" pitchFamily="34" charset="0"/>
              </a:rPr>
              <a:t>6) </a:t>
            </a:r>
            <a:r>
              <a:rPr lang="en-US" b="1" dirty="0" err="1" smtClean="0">
                <a:latin typeface="Arial" pitchFamily="34" charset="0"/>
                <a:cs typeface="Arial" pitchFamily="34" charset="0"/>
              </a:rPr>
              <a:t>Bukan</a:t>
            </a:r>
            <a:r>
              <a:rPr lang="en-US" b="1" dirty="0" smtClean="0">
                <a:latin typeface="Arial" pitchFamily="34" charset="0"/>
                <a:cs typeface="Arial" pitchFamily="34" charset="0"/>
              </a:rPr>
              <a:t> </a:t>
            </a:r>
            <a:r>
              <a:rPr lang="en-US" b="1" dirty="0" err="1" smtClean="0">
                <a:latin typeface="Arial" pitchFamily="34" charset="0"/>
                <a:cs typeface="Arial" pitchFamily="34" charset="0"/>
              </a:rPr>
              <a:t>sekedar</a:t>
            </a:r>
            <a:r>
              <a:rPr lang="en-US" b="1" dirty="0" smtClean="0">
                <a:latin typeface="Arial" pitchFamily="34" charset="0"/>
                <a:cs typeface="Arial" pitchFamily="34" charset="0"/>
              </a:rPr>
              <a:t> </a:t>
            </a:r>
            <a:r>
              <a:rPr lang="en-US" b="1" i="1" dirty="0" smtClean="0">
                <a:latin typeface="Arial" pitchFamily="34" charset="0"/>
                <a:cs typeface="Arial" pitchFamily="34" charset="0"/>
              </a:rPr>
              <a:t>passive income</a:t>
            </a:r>
            <a:r>
              <a:rPr lang="en-US" b="1" dirty="0" smtClean="0">
                <a:latin typeface="Arial" pitchFamily="34" charset="0"/>
                <a:cs typeface="Arial" pitchFamily="34" charset="0"/>
              </a:rPr>
              <a:t>, </a:t>
            </a:r>
            <a:r>
              <a:rPr lang="en-US" b="1" dirty="0" err="1" smtClean="0">
                <a:latin typeface="Arial" pitchFamily="34" charset="0"/>
                <a:cs typeface="Arial" pitchFamily="34" charset="0"/>
              </a:rPr>
              <a:t>tetapi</a:t>
            </a:r>
            <a:r>
              <a:rPr lang="en-US" b="1" dirty="0" smtClean="0">
                <a:latin typeface="Arial" pitchFamily="34" charset="0"/>
                <a:cs typeface="Arial" pitchFamily="34" charset="0"/>
              </a:rPr>
              <a:t> </a:t>
            </a:r>
            <a:r>
              <a:rPr lang="en-US" b="1" dirty="0" err="1" smtClean="0">
                <a:latin typeface="Arial" pitchFamily="34" charset="0"/>
                <a:cs typeface="Arial" pitchFamily="34" charset="0"/>
              </a:rPr>
              <a:t>riil</a:t>
            </a:r>
            <a:endParaRPr lang="en-US" b="1" dirty="0" smtClean="0">
              <a:latin typeface="Arial" pitchFamily="34" charset="0"/>
              <a:cs typeface="Arial" pitchFamily="34" charset="0"/>
            </a:endParaRPr>
          </a:p>
          <a:p>
            <a:r>
              <a:rPr lang="en-US" b="1" dirty="0" smtClean="0">
                <a:latin typeface="Arial" pitchFamily="34" charset="0"/>
                <a:cs typeface="Arial" pitchFamily="34" charset="0"/>
              </a:rPr>
              <a:t>7) </a:t>
            </a:r>
            <a:r>
              <a:rPr lang="en-US" b="1" dirty="0" err="1" smtClean="0">
                <a:latin typeface="Arial" pitchFamily="34" charset="0"/>
                <a:cs typeface="Arial" pitchFamily="34" charset="0"/>
              </a:rPr>
              <a:t>Pendidikan</a:t>
            </a:r>
            <a:r>
              <a:rPr lang="en-US" b="1" dirty="0" smtClean="0">
                <a:latin typeface="Arial" pitchFamily="34" charset="0"/>
                <a:cs typeface="Arial" pitchFamily="34" charset="0"/>
              </a:rPr>
              <a:t>, </a:t>
            </a:r>
            <a:r>
              <a:rPr lang="en-US" b="1" dirty="0" err="1" smtClean="0">
                <a:latin typeface="Arial" pitchFamily="34" charset="0"/>
                <a:cs typeface="Arial" pitchFamily="34" charset="0"/>
              </a:rPr>
              <a:t>persahabatan</a:t>
            </a:r>
            <a:r>
              <a:rPr lang="en-US" b="1" dirty="0" smtClean="0">
                <a:latin typeface="Arial" pitchFamily="34" charset="0"/>
                <a:cs typeface="Arial" pitchFamily="34" charset="0"/>
              </a:rPr>
              <a:t>, </a:t>
            </a:r>
            <a:r>
              <a:rPr lang="en-US" b="1" dirty="0" err="1" smtClean="0">
                <a:latin typeface="Arial" pitchFamily="34" charset="0"/>
                <a:cs typeface="Arial" pitchFamily="34" charset="0"/>
              </a:rPr>
              <a:t>spiritualitas</a:t>
            </a:r>
            <a:r>
              <a:rPr lang="en-US" b="1" dirty="0" smtClean="0">
                <a:latin typeface="Arial" pitchFamily="34" charset="0"/>
                <a:cs typeface="Arial" pitchFamily="34" charset="0"/>
              </a:rPr>
              <a:t> </a:t>
            </a:r>
            <a:r>
              <a:rPr lang="en-US" b="1" dirty="0" err="1" smtClean="0">
                <a:latin typeface="Arial" pitchFamily="34" charset="0"/>
                <a:cs typeface="Arial" pitchFamily="34" charset="0"/>
              </a:rPr>
              <a:t>sangat</a:t>
            </a:r>
            <a:r>
              <a:rPr lang="en-US" b="1" dirty="0" smtClean="0">
                <a:latin typeface="Arial" pitchFamily="34" charset="0"/>
                <a:cs typeface="Arial" pitchFamily="34" charset="0"/>
              </a:rPr>
              <a:t> </a:t>
            </a:r>
            <a:r>
              <a:rPr lang="en-US" b="1" dirty="0" err="1" smtClean="0">
                <a:latin typeface="Arial" pitchFamily="34" charset="0"/>
                <a:cs typeface="Arial" pitchFamily="34" charset="0"/>
              </a:rPr>
              <a:t>penting</a:t>
            </a:r>
            <a:r>
              <a:rPr lang="en-US" b="1" dirty="0" smtClean="0">
                <a:latin typeface="Arial" pitchFamily="34" charset="0"/>
                <a:cs typeface="Arial" pitchFamily="34" charset="0"/>
              </a:rPr>
              <a:t>.</a:t>
            </a:r>
          </a:p>
        </p:txBody>
      </p:sp>
      <p:sp>
        <p:nvSpPr>
          <p:cNvPr id="5" name="Rectangle 4"/>
          <p:cNvSpPr/>
          <p:nvPr/>
        </p:nvSpPr>
        <p:spPr>
          <a:xfrm>
            <a:off x="3352800" y="3733800"/>
            <a:ext cx="2664512" cy="461665"/>
          </a:xfrm>
          <a:prstGeom prst="rect">
            <a:avLst/>
          </a:prstGeom>
        </p:spPr>
        <p:txBody>
          <a:bodyPr wrap="none">
            <a:spAutoFit/>
          </a:bodyPr>
          <a:lstStyle/>
          <a:p>
            <a:r>
              <a:rPr lang="en-US" sz="2400" b="1" dirty="0" smtClean="0">
                <a:latin typeface="Arial" pitchFamily="34" charset="0"/>
                <a:cs typeface="Arial" pitchFamily="34" charset="0"/>
              </a:rPr>
              <a:t>Usaha </a:t>
            </a:r>
            <a:r>
              <a:rPr lang="en-US" sz="2400" b="1" dirty="0" err="1" smtClean="0">
                <a:latin typeface="Arial" pitchFamily="34" charset="0"/>
                <a:cs typeface="Arial" pitchFamily="34" charset="0"/>
              </a:rPr>
              <a:t>Spekulatif</a:t>
            </a:r>
            <a:endParaRPr lang="en-US" sz="2400" b="1" dirty="0">
              <a:latin typeface="Arial" pitchFamily="34" charset="0"/>
              <a:cs typeface="Arial" pitchFamily="34" charset="0"/>
            </a:endParaRPr>
          </a:p>
        </p:txBody>
      </p:sp>
      <p:sp>
        <p:nvSpPr>
          <p:cNvPr id="6" name="Rectangle 5"/>
          <p:cNvSpPr/>
          <p:nvPr/>
        </p:nvSpPr>
        <p:spPr>
          <a:xfrm>
            <a:off x="1295400" y="4267200"/>
            <a:ext cx="7239000" cy="1477328"/>
          </a:xfrm>
          <a:prstGeom prst="rect">
            <a:avLst/>
          </a:prstGeom>
        </p:spPr>
        <p:txBody>
          <a:bodyPr wrap="square">
            <a:spAutoFit/>
          </a:bodyPr>
          <a:lstStyle/>
          <a:p>
            <a:r>
              <a:rPr lang="en-US" b="1" dirty="0" smtClean="0">
                <a:latin typeface="Arial" pitchFamily="34" charset="0"/>
                <a:cs typeface="Arial" pitchFamily="34" charset="0"/>
              </a:rPr>
              <a:t>1) </a:t>
            </a:r>
            <a:r>
              <a:rPr lang="en-US" b="1" dirty="0" err="1" smtClean="0">
                <a:latin typeface="Arial" pitchFamily="34" charset="0"/>
                <a:cs typeface="Arial" pitchFamily="34" charset="0"/>
              </a:rPr>
              <a:t>Didasarkan</a:t>
            </a:r>
            <a:r>
              <a:rPr lang="en-US" b="1" dirty="0" smtClean="0">
                <a:latin typeface="Arial" pitchFamily="34" charset="0"/>
                <a:cs typeface="Arial" pitchFamily="34" charset="0"/>
              </a:rPr>
              <a:t> motif </a:t>
            </a:r>
            <a:r>
              <a:rPr lang="en-US" b="1" dirty="0" err="1" smtClean="0">
                <a:latin typeface="Arial" pitchFamily="34" charset="0"/>
                <a:cs typeface="Arial" pitchFamily="34" charset="0"/>
              </a:rPr>
              <a:t>ingin</a:t>
            </a:r>
            <a:r>
              <a:rPr lang="en-US" b="1" dirty="0" smtClean="0">
                <a:latin typeface="Arial" pitchFamily="34" charset="0"/>
                <a:cs typeface="Arial" pitchFamily="34" charset="0"/>
              </a:rPr>
              <a:t> </a:t>
            </a:r>
            <a:r>
              <a:rPr lang="en-US" b="1" dirty="0" err="1" smtClean="0">
                <a:latin typeface="Arial" pitchFamily="34" charset="0"/>
                <a:cs typeface="Arial" pitchFamily="34" charset="0"/>
              </a:rPr>
              <a:t>cepat</a:t>
            </a:r>
            <a:r>
              <a:rPr lang="en-US" b="1" dirty="0" smtClean="0">
                <a:latin typeface="Arial" pitchFamily="34" charset="0"/>
                <a:cs typeface="Arial" pitchFamily="34" charset="0"/>
              </a:rPr>
              <a:t> </a:t>
            </a:r>
            <a:r>
              <a:rPr lang="en-US" b="1" dirty="0" err="1" smtClean="0">
                <a:latin typeface="Arial" pitchFamily="34" charset="0"/>
                <a:cs typeface="Arial" pitchFamily="34" charset="0"/>
              </a:rPr>
              <a:t>kaya</a:t>
            </a:r>
            <a:endParaRPr lang="en-US" b="1" dirty="0" smtClean="0">
              <a:latin typeface="Arial" pitchFamily="34" charset="0"/>
              <a:cs typeface="Arial" pitchFamily="34" charset="0"/>
            </a:endParaRPr>
          </a:p>
          <a:p>
            <a:r>
              <a:rPr lang="en-US" b="1" dirty="0" smtClean="0">
                <a:latin typeface="Arial" pitchFamily="34" charset="0"/>
                <a:cs typeface="Arial" pitchFamily="34" charset="0"/>
              </a:rPr>
              <a:t>2) </a:t>
            </a:r>
            <a:r>
              <a:rPr lang="en-US" b="1" dirty="0" err="1" smtClean="0">
                <a:latin typeface="Arial" pitchFamily="34" charset="0"/>
                <a:cs typeface="Arial" pitchFamily="34" charset="0"/>
              </a:rPr>
              <a:t>Mengedepankan</a:t>
            </a:r>
            <a:r>
              <a:rPr lang="en-US" b="1" dirty="0" smtClean="0">
                <a:latin typeface="Arial" pitchFamily="34" charset="0"/>
                <a:cs typeface="Arial" pitchFamily="34" charset="0"/>
              </a:rPr>
              <a:t> </a:t>
            </a:r>
            <a:r>
              <a:rPr lang="en-US" b="1" dirty="0" err="1" smtClean="0">
                <a:latin typeface="Arial" pitchFamily="34" charset="0"/>
                <a:cs typeface="Arial" pitchFamily="34" charset="0"/>
              </a:rPr>
              <a:t>cara-cara</a:t>
            </a:r>
            <a:r>
              <a:rPr lang="en-US" b="1" dirty="0" smtClean="0">
                <a:latin typeface="Arial" pitchFamily="34" charset="0"/>
                <a:cs typeface="Arial" pitchFamily="34" charset="0"/>
              </a:rPr>
              <a:t> instant</a:t>
            </a:r>
          </a:p>
          <a:p>
            <a:r>
              <a:rPr lang="en-US" b="1" dirty="0" smtClean="0">
                <a:latin typeface="Arial" pitchFamily="34" charset="0"/>
                <a:cs typeface="Arial" pitchFamily="34" charset="0"/>
              </a:rPr>
              <a:t>3) </a:t>
            </a:r>
            <a:r>
              <a:rPr lang="en-US" b="1" dirty="0" err="1" smtClean="0">
                <a:latin typeface="Arial" pitchFamily="34" charset="0"/>
                <a:cs typeface="Arial" pitchFamily="34" charset="0"/>
              </a:rPr>
              <a:t>Mendewa-dewakan</a:t>
            </a:r>
            <a:r>
              <a:rPr lang="en-US" b="1" dirty="0" smtClean="0">
                <a:latin typeface="Arial" pitchFamily="34" charset="0"/>
                <a:cs typeface="Arial" pitchFamily="34" charset="0"/>
              </a:rPr>
              <a:t> “</a:t>
            </a:r>
            <a:r>
              <a:rPr lang="en-US" b="1" i="1" dirty="0" smtClean="0">
                <a:latin typeface="Arial" pitchFamily="34" charset="0"/>
                <a:cs typeface="Arial" pitchFamily="34" charset="0"/>
              </a:rPr>
              <a:t>passive income</a:t>
            </a:r>
            <a:r>
              <a:rPr lang="en-US" b="1" dirty="0" smtClean="0">
                <a:latin typeface="Arial" pitchFamily="34" charset="0"/>
                <a:cs typeface="Arial" pitchFamily="34" charset="0"/>
              </a:rPr>
              <a:t>”</a:t>
            </a:r>
          </a:p>
          <a:p>
            <a:r>
              <a:rPr lang="en-US" b="1" dirty="0" smtClean="0">
                <a:latin typeface="Arial" pitchFamily="34" charset="0"/>
                <a:cs typeface="Arial" pitchFamily="34" charset="0"/>
              </a:rPr>
              <a:t>4) </a:t>
            </a:r>
            <a:r>
              <a:rPr lang="en-US" b="1" dirty="0" err="1" smtClean="0">
                <a:latin typeface="Arial" pitchFamily="34" charset="0"/>
                <a:cs typeface="Arial" pitchFamily="34" charset="0"/>
              </a:rPr>
              <a:t>Tidak</a:t>
            </a:r>
            <a:r>
              <a:rPr lang="en-US" b="1" dirty="0" smtClean="0">
                <a:latin typeface="Arial" pitchFamily="34" charset="0"/>
                <a:cs typeface="Arial" pitchFamily="34" charset="0"/>
              </a:rPr>
              <a:t> </a:t>
            </a:r>
            <a:r>
              <a:rPr lang="en-US" b="1" dirty="0" err="1" smtClean="0">
                <a:latin typeface="Arial" pitchFamily="34" charset="0"/>
                <a:cs typeface="Arial" pitchFamily="34" charset="0"/>
              </a:rPr>
              <a:t>peduli</a:t>
            </a:r>
            <a:r>
              <a:rPr lang="en-US" b="1" dirty="0" smtClean="0">
                <a:latin typeface="Arial" pitchFamily="34" charset="0"/>
                <a:cs typeface="Arial" pitchFamily="34" charset="0"/>
              </a:rPr>
              <a:t> </a:t>
            </a:r>
            <a:r>
              <a:rPr lang="en-US" b="1" dirty="0" err="1" smtClean="0">
                <a:latin typeface="Arial" pitchFamily="34" charset="0"/>
                <a:cs typeface="Arial" pitchFamily="34" charset="0"/>
              </a:rPr>
              <a:t>kerugian</a:t>
            </a:r>
            <a:r>
              <a:rPr lang="en-US" b="1" dirty="0" smtClean="0">
                <a:latin typeface="Arial" pitchFamily="34" charset="0"/>
                <a:cs typeface="Arial" pitchFamily="34" charset="0"/>
              </a:rPr>
              <a:t> </a:t>
            </a:r>
            <a:r>
              <a:rPr lang="en-US" b="1" dirty="0" err="1" smtClean="0">
                <a:latin typeface="Arial" pitchFamily="34" charset="0"/>
                <a:cs typeface="Arial" pitchFamily="34" charset="0"/>
              </a:rPr>
              <a:t>pihak</a:t>
            </a:r>
            <a:r>
              <a:rPr lang="en-US" b="1" dirty="0" smtClean="0">
                <a:latin typeface="Arial" pitchFamily="34" charset="0"/>
                <a:cs typeface="Arial" pitchFamily="34" charset="0"/>
              </a:rPr>
              <a:t> lain, yang </a:t>
            </a:r>
            <a:r>
              <a:rPr lang="en-US" b="1" dirty="0" err="1" smtClean="0">
                <a:latin typeface="Arial" pitchFamily="34" charset="0"/>
                <a:cs typeface="Arial" pitchFamily="34" charset="0"/>
              </a:rPr>
              <a:t>penting</a:t>
            </a:r>
            <a:r>
              <a:rPr lang="en-US" b="1" dirty="0" smtClean="0">
                <a:latin typeface="Arial" pitchFamily="34" charset="0"/>
                <a:cs typeface="Arial" pitchFamily="34" charset="0"/>
              </a:rPr>
              <a:t>, “</a:t>
            </a:r>
            <a:r>
              <a:rPr lang="en-US" b="1" dirty="0" err="1" smtClean="0">
                <a:latin typeface="Arial" pitchFamily="34" charset="0"/>
                <a:cs typeface="Arial" pitchFamily="34" charset="0"/>
              </a:rPr>
              <a:t>saya</a:t>
            </a:r>
            <a:r>
              <a:rPr lang="en-US" b="1" dirty="0" smtClean="0">
                <a:latin typeface="Arial" pitchFamily="34" charset="0"/>
                <a:cs typeface="Arial" pitchFamily="34" charset="0"/>
              </a:rPr>
              <a:t> </a:t>
            </a:r>
            <a:r>
              <a:rPr lang="en-US" b="1" dirty="0" err="1" smtClean="0">
                <a:latin typeface="Arial" pitchFamily="34" charset="0"/>
                <a:cs typeface="Arial" pitchFamily="34" charset="0"/>
              </a:rPr>
              <a:t>untung</a:t>
            </a:r>
            <a:r>
              <a:rPr lang="en-US" b="1" dirty="0" smtClean="0">
                <a:latin typeface="Arial" pitchFamily="34" charset="0"/>
                <a:cs typeface="Arial" pitchFamily="34" charset="0"/>
              </a:rPr>
              <a:t>”</a:t>
            </a:r>
          </a:p>
          <a:p>
            <a:r>
              <a:rPr lang="en-US" b="1" dirty="0" smtClean="0">
                <a:latin typeface="Arial" pitchFamily="34" charset="0"/>
                <a:cs typeface="Arial" pitchFamily="34" charset="0"/>
              </a:rPr>
              <a:t>5) </a:t>
            </a:r>
            <a:r>
              <a:rPr lang="en-US" b="1" dirty="0" err="1" smtClean="0">
                <a:latin typeface="Arial" pitchFamily="34" charset="0"/>
                <a:cs typeface="Arial" pitchFamily="34" charset="0"/>
              </a:rPr>
              <a:t>Pendidikan</a:t>
            </a:r>
            <a:r>
              <a:rPr lang="en-US" b="1" dirty="0" smtClean="0">
                <a:latin typeface="Arial" pitchFamily="34" charset="0"/>
                <a:cs typeface="Arial" pitchFamily="34" charset="0"/>
              </a:rPr>
              <a:t> </a:t>
            </a:r>
            <a:r>
              <a:rPr lang="en-US" b="1" dirty="0" err="1" smtClean="0">
                <a:latin typeface="Arial" pitchFamily="34" charset="0"/>
                <a:cs typeface="Arial" pitchFamily="34" charset="0"/>
              </a:rPr>
              <a:t>dan</a:t>
            </a:r>
            <a:r>
              <a:rPr lang="en-US" b="1" dirty="0" smtClean="0">
                <a:latin typeface="Arial" pitchFamily="34" charset="0"/>
                <a:cs typeface="Arial" pitchFamily="34" charset="0"/>
              </a:rPr>
              <a:t> </a:t>
            </a:r>
            <a:r>
              <a:rPr lang="en-US" b="1" dirty="0" err="1" smtClean="0">
                <a:latin typeface="Arial" pitchFamily="34" charset="0"/>
                <a:cs typeface="Arial" pitchFamily="34" charset="0"/>
              </a:rPr>
              <a:t>kehidupan</a:t>
            </a:r>
            <a:r>
              <a:rPr lang="en-US" b="1" dirty="0" smtClean="0">
                <a:latin typeface="Arial" pitchFamily="34" charset="0"/>
                <a:cs typeface="Arial" pitchFamily="34" charset="0"/>
              </a:rPr>
              <a:t> spiritual </a:t>
            </a:r>
            <a:r>
              <a:rPr lang="en-US" b="1" dirty="0" err="1" smtClean="0">
                <a:latin typeface="Arial" pitchFamily="34" charset="0"/>
                <a:cs typeface="Arial" pitchFamily="34" charset="0"/>
              </a:rPr>
              <a:t>tidak</a:t>
            </a:r>
            <a:r>
              <a:rPr lang="en-US" b="1" dirty="0" smtClean="0">
                <a:latin typeface="Arial" pitchFamily="34" charset="0"/>
                <a:cs typeface="Arial" pitchFamily="34" charset="0"/>
              </a:rPr>
              <a:t> </a:t>
            </a:r>
            <a:r>
              <a:rPr lang="en-US" b="1" dirty="0" err="1" smtClean="0">
                <a:latin typeface="Arial" pitchFamily="34" charset="0"/>
                <a:cs typeface="Arial" pitchFamily="34" charset="0"/>
              </a:rPr>
              <a:t>dianggap</a:t>
            </a:r>
            <a:r>
              <a:rPr lang="en-US" b="1" dirty="0" smtClean="0">
                <a:latin typeface="Arial" pitchFamily="34" charset="0"/>
                <a:cs typeface="Arial" pitchFamily="34" charset="0"/>
              </a:rPr>
              <a:t> </a:t>
            </a:r>
            <a:r>
              <a:rPr lang="en-US" b="1" dirty="0" err="1" smtClean="0">
                <a:latin typeface="Arial" pitchFamily="34" charset="0"/>
                <a:cs typeface="Arial" pitchFamily="34" charset="0"/>
              </a:rPr>
              <a:t>penting</a:t>
            </a:r>
            <a:endParaRPr lang="en-US" b="1" dirty="0" smtClean="0">
              <a:latin typeface="Arial" pitchFamily="34" charset="0"/>
              <a:cs typeface="Arial"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5000" y="533400"/>
            <a:ext cx="5334000" cy="685800"/>
          </a:xfrm>
          <a:prstGeom prst="rect">
            <a:avLst/>
          </a:prstGeom>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latin typeface="Arial" pitchFamily="34" charset="0"/>
                <a:cs typeface="Arial" pitchFamily="34" charset="0"/>
              </a:rPr>
              <a:t>BISNIS DAN PENGHASILAN</a:t>
            </a:r>
            <a:endParaRPr lang="en-US" sz="2400" b="1" dirty="0">
              <a:latin typeface="Arial" pitchFamily="34" charset="0"/>
              <a:cs typeface="Arial" pitchFamily="34" charset="0"/>
            </a:endParaRPr>
          </a:p>
        </p:txBody>
      </p:sp>
      <p:cxnSp>
        <p:nvCxnSpPr>
          <p:cNvPr id="6" name="Straight Arrow Connector 5"/>
          <p:cNvCxnSpPr/>
          <p:nvPr/>
        </p:nvCxnSpPr>
        <p:spPr>
          <a:xfrm rot="5400000">
            <a:off x="3009900" y="4152900"/>
            <a:ext cx="2819400" cy="1588"/>
          </a:xfrm>
          <a:prstGeom prst="straightConnector1">
            <a:avLst/>
          </a:prstGeom>
          <a:ln w="28575">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590800" y="4114800"/>
            <a:ext cx="3733800" cy="1588"/>
          </a:xfrm>
          <a:prstGeom prst="straightConnector1">
            <a:avLst/>
          </a:prstGeom>
          <a:ln w="28575">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4343400" y="2514600"/>
            <a:ext cx="152400" cy="15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886200" y="2590800"/>
            <a:ext cx="990600" cy="1588"/>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981200" y="1524000"/>
            <a:ext cx="5181600" cy="646331"/>
          </a:xfrm>
          <a:prstGeom prst="rect">
            <a:avLst/>
          </a:prstGeom>
          <a:noFill/>
        </p:spPr>
        <p:txBody>
          <a:bodyPr wrap="square" rtlCol="0">
            <a:spAutoFit/>
          </a:bodyPr>
          <a:lstStyle/>
          <a:p>
            <a:pPr algn="ctr"/>
            <a:r>
              <a:rPr lang="en-US" b="1" i="1" dirty="0" smtClean="0">
                <a:latin typeface="Arial" pitchFamily="34" charset="0"/>
                <a:cs typeface="Arial" pitchFamily="34" charset="0"/>
              </a:rPr>
              <a:t>“The </a:t>
            </a:r>
            <a:r>
              <a:rPr lang="en-US" b="1" i="1" dirty="0" err="1" smtClean="0">
                <a:latin typeface="Arial" pitchFamily="34" charset="0"/>
                <a:cs typeface="Arial" pitchFamily="34" charset="0"/>
              </a:rPr>
              <a:t>Cashflow</a:t>
            </a:r>
            <a:r>
              <a:rPr lang="en-US" b="1" i="1" dirty="0" smtClean="0">
                <a:latin typeface="Arial" pitchFamily="34" charset="0"/>
                <a:cs typeface="Arial" pitchFamily="34" charset="0"/>
              </a:rPr>
              <a:t> Quadrant”</a:t>
            </a:r>
            <a:r>
              <a:rPr lang="en-US" b="1" dirty="0" smtClean="0">
                <a:latin typeface="Arial" pitchFamily="34" charset="0"/>
                <a:cs typeface="Arial" pitchFamily="34" charset="0"/>
              </a:rPr>
              <a:t> (Robert T </a:t>
            </a:r>
            <a:r>
              <a:rPr lang="en-US" b="1" dirty="0" err="1" smtClean="0">
                <a:latin typeface="Arial" pitchFamily="34" charset="0"/>
                <a:cs typeface="Arial" pitchFamily="34" charset="0"/>
              </a:rPr>
              <a:t>Kiyosaki</a:t>
            </a:r>
            <a:r>
              <a:rPr lang="en-US" b="1" dirty="0" smtClean="0">
                <a:latin typeface="Arial" pitchFamily="34" charset="0"/>
                <a:cs typeface="Arial" pitchFamily="34" charset="0"/>
              </a:rPr>
              <a:t>)</a:t>
            </a:r>
          </a:p>
          <a:p>
            <a:pPr algn="ctr"/>
            <a:r>
              <a:rPr lang="en-US" b="1" dirty="0" err="1" smtClean="0">
                <a:latin typeface="Arial" pitchFamily="34" charset="0"/>
                <a:cs typeface="Arial" pitchFamily="34" charset="0"/>
              </a:rPr>
              <a:t>Kuandrant</a:t>
            </a:r>
            <a:r>
              <a:rPr lang="en-US" b="1" dirty="0" smtClean="0">
                <a:latin typeface="Arial" pitchFamily="34" charset="0"/>
                <a:cs typeface="Arial" pitchFamily="34" charset="0"/>
              </a:rPr>
              <a:t> </a:t>
            </a:r>
            <a:r>
              <a:rPr lang="en-US" b="1" dirty="0" err="1" smtClean="0">
                <a:latin typeface="Arial" pitchFamily="34" charset="0"/>
                <a:cs typeface="Arial" pitchFamily="34" charset="0"/>
              </a:rPr>
              <a:t>Penghasilan</a:t>
            </a:r>
            <a:endParaRPr lang="en-US" b="1" dirty="0">
              <a:latin typeface="Arial" pitchFamily="34" charset="0"/>
              <a:cs typeface="Arial" pitchFamily="34" charset="0"/>
            </a:endParaRPr>
          </a:p>
        </p:txBody>
      </p:sp>
      <p:sp>
        <p:nvSpPr>
          <p:cNvPr id="14" name="TextBox 13"/>
          <p:cNvSpPr txBox="1"/>
          <p:nvPr/>
        </p:nvSpPr>
        <p:spPr>
          <a:xfrm>
            <a:off x="1600200" y="3200400"/>
            <a:ext cx="5791200" cy="646331"/>
          </a:xfrm>
          <a:prstGeom prst="rect">
            <a:avLst/>
          </a:prstGeom>
          <a:noFill/>
        </p:spPr>
        <p:txBody>
          <a:bodyPr wrap="square" rtlCol="0">
            <a:spAutoFit/>
          </a:bodyPr>
          <a:lstStyle/>
          <a:p>
            <a:r>
              <a:rPr lang="en-US" b="1" i="1" dirty="0" smtClean="0">
                <a:solidFill>
                  <a:srgbClr val="0070C0"/>
                </a:solidFill>
                <a:latin typeface="Arial" pitchFamily="34" charset="0"/>
                <a:cs typeface="Arial" pitchFamily="34" charset="0"/>
              </a:rPr>
              <a:t>                Employee                 </a:t>
            </a:r>
            <a:r>
              <a:rPr lang="en-US" b="1" i="1" dirty="0" err="1" smtClean="0">
                <a:solidFill>
                  <a:srgbClr val="0070C0"/>
                </a:solidFill>
                <a:latin typeface="Arial" pitchFamily="34" charset="0"/>
                <a:cs typeface="Arial" pitchFamily="34" charset="0"/>
              </a:rPr>
              <a:t>Bussiness</a:t>
            </a:r>
            <a:r>
              <a:rPr lang="en-US" b="1" i="1" dirty="0" smtClean="0">
                <a:solidFill>
                  <a:srgbClr val="0070C0"/>
                </a:solidFill>
                <a:latin typeface="Arial" pitchFamily="34" charset="0"/>
                <a:cs typeface="Arial" pitchFamily="34" charset="0"/>
              </a:rPr>
              <a:t> Owner</a:t>
            </a:r>
          </a:p>
          <a:p>
            <a:r>
              <a:rPr lang="en-US" b="1" i="1" dirty="0" smtClean="0">
                <a:solidFill>
                  <a:srgbClr val="0070C0"/>
                </a:solidFill>
              </a:rPr>
              <a:t>                           </a:t>
            </a:r>
            <a:r>
              <a:rPr lang="en-US" b="1" dirty="0" smtClean="0">
                <a:solidFill>
                  <a:srgbClr val="0070C0"/>
                </a:solidFill>
              </a:rPr>
              <a:t>(1)                                           (3)</a:t>
            </a:r>
            <a:endParaRPr lang="en-US" b="1" i="1" dirty="0">
              <a:solidFill>
                <a:srgbClr val="0070C0"/>
              </a:solidFill>
            </a:endParaRPr>
          </a:p>
        </p:txBody>
      </p:sp>
      <p:sp>
        <p:nvSpPr>
          <p:cNvPr id="15" name="TextBox 14"/>
          <p:cNvSpPr txBox="1"/>
          <p:nvPr/>
        </p:nvSpPr>
        <p:spPr>
          <a:xfrm>
            <a:off x="2286000" y="4572000"/>
            <a:ext cx="4800600" cy="646331"/>
          </a:xfrm>
          <a:prstGeom prst="rect">
            <a:avLst/>
          </a:prstGeom>
          <a:noFill/>
        </p:spPr>
        <p:txBody>
          <a:bodyPr wrap="square" rtlCol="0">
            <a:spAutoFit/>
          </a:bodyPr>
          <a:lstStyle/>
          <a:p>
            <a:r>
              <a:rPr lang="en-US" b="1" i="1" dirty="0" smtClean="0">
                <a:solidFill>
                  <a:srgbClr val="0070C0"/>
                </a:solidFill>
                <a:latin typeface="Arial" pitchFamily="34" charset="0"/>
                <a:cs typeface="Arial" pitchFamily="34" charset="0"/>
              </a:rPr>
              <a:t> Self-employed                   Investor</a:t>
            </a:r>
          </a:p>
          <a:p>
            <a:r>
              <a:rPr lang="en-US" b="1" dirty="0" smtClean="0">
                <a:solidFill>
                  <a:srgbClr val="0070C0"/>
                </a:solidFill>
              </a:rPr>
              <a:t>             (2)                                           (4)</a:t>
            </a:r>
            <a:endParaRPr lang="en-US" b="1" dirty="0">
              <a:solidFill>
                <a:srgbClr val="0070C0"/>
              </a:solidFill>
            </a:endParaRPr>
          </a:p>
        </p:txBody>
      </p:sp>
      <p:sp>
        <p:nvSpPr>
          <p:cNvPr id="16" name="TextBox 15"/>
          <p:cNvSpPr txBox="1"/>
          <p:nvPr/>
        </p:nvSpPr>
        <p:spPr>
          <a:xfrm>
            <a:off x="1600200" y="2362200"/>
            <a:ext cx="5867400" cy="646331"/>
          </a:xfrm>
          <a:prstGeom prst="rect">
            <a:avLst/>
          </a:prstGeom>
          <a:noFill/>
        </p:spPr>
        <p:txBody>
          <a:bodyPr wrap="square" rtlCol="0">
            <a:spAutoFit/>
          </a:bodyPr>
          <a:lstStyle/>
          <a:p>
            <a:r>
              <a:rPr lang="en-US" b="1" i="1" dirty="0" smtClean="0">
                <a:solidFill>
                  <a:srgbClr val="C00000"/>
                </a:solidFill>
              </a:rPr>
              <a:t>         active income                                 passive income </a:t>
            </a:r>
          </a:p>
          <a:p>
            <a:r>
              <a:rPr lang="en-US" b="1" dirty="0" smtClean="0"/>
              <a:t>(</a:t>
            </a:r>
            <a:r>
              <a:rPr lang="en-US" b="1" dirty="0" err="1" smtClean="0"/>
              <a:t>anda</a:t>
            </a:r>
            <a:r>
              <a:rPr lang="en-US" b="1" dirty="0" smtClean="0"/>
              <a:t> </a:t>
            </a:r>
            <a:r>
              <a:rPr lang="en-US" b="1" dirty="0" err="1" smtClean="0"/>
              <a:t>bekerja</a:t>
            </a:r>
            <a:r>
              <a:rPr lang="en-US" b="1" dirty="0" smtClean="0"/>
              <a:t> </a:t>
            </a:r>
            <a:r>
              <a:rPr lang="en-US" b="1" dirty="0" err="1" smtClean="0"/>
              <a:t>untuk</a:t>
            </a:r>
            <a:r>
              <a:rPr lang="en-US" b="1" dirty="0" smtClean="0"/>
              <a:t> </a:t>
            </a:r>
            <a:r>
              <a:rPr lang="en-US" b="1" dirty="0" err="1" smtClean="0"/>
              <a:t>uang</a:t>
            </a:r>
            <a:r>
              <a:rPr lang="en-US" b="1" dirty="0" smtClean="0"/>
              <a:t>)         (</a:t>
            </a:r>
            <a:r>
              <a:rPr lang="en-US" b="1" dirty="0" err="1" smtClean="0"/>
              <a:t>uang</a:t>
            </a:r>
            <a:r>
              <a:rPr lang="en-US" b="1" dirty="0" smtClean="0"/>
              <a:t> </a:t>
            </a:r>
            <a:r>
              <a:rPr lang="en-US" b="1" dirty="0" err="1" smtClean="0"/>
              <a:t>bekerja</a:t>
            </a:r>
            <a:r>
              <a:rPr lang="en-US" b="1" dirty="0" smtClean="0"/>
              <a:t> </a:t>
            </a:r>
            <a:r>
              <a:rPr lang="en-US" b="1" dirty="0" err="1" smtClean="0"/>
              <a:t>untuk</a:t>
            </a:r>
            <a:r>
              <a:rPr lang="en-US" b="1" dirty="0" smtClean="0"/>
              <a:t> </a:t>
            </a:r>
            <a:r>
              <a:rPr lang="en-US" b="1" dirty="0" err="1" smtClean="0"/>
              <a:t>anda</a:t>
            </a:r>
            <a:r>
              <a:rPr lang="en-US" b="1" dirty="0" smtClean="0"/>
              <a:t>)</a:t>
            </a:r>
            <a:endParaRPr lang="en-US" b="1" dirty="0"/>
          </a:p>
        </p:txBody>
      </p:sp>
      <p:sp>
        <p:nvSpPr>
          <p:cNvPr id="18" name="TextBox 17"/>
          <p:cNvSpPr txBox="1"/>
          <p:nvPr/>
        </p:nvSpPr>
        <p:spPr>
          <a:xfrm>
            <a:off x="1143000" y="5867400"/>
            <a:ext cx="6934200" cy="646331"/>
          </a:xfrm>
          <a:prstGeom prst="rect">
            <a:avLst/>
          </a:prstGeom>
          <a:noFill/>
        </p:spPr>
        <p:txBody>
          <a:bodyPr wrap="square" rtlCol="0">
            <a:spAutoFit/>
          </a:bodyPr>
          <a:lstStyle/>
          <a:p>
            <a:pPr marL="342900" indent="-342900" algn="ctr">
              <a:buAutoNum type="arabicParenBoth"/>
            </a:pPr>
            <a:r>
              <a:rPr lang="en-US" b="1" dirty="0" err="1" smtClean="0"/>
              <a:t>karyawan</a:t>
            </a:r>
            <a:r>
              <a:rPr lang="en-US" b="1" dirty="0" smtClean="0"/>
              <a:t>, (2) </a:t>
            </a:r>
            <a:r>
              <a:rPr lang="en-US" b="1" dirty="0" err="1" smtClean="0"/>
              <a:t>bekerja</a:t>
            </a:r>
            <a:r>
              <a:rPr lang="en-US" b="1" dirty="0" smtClean="0"/>
              <a:t> </a:t>
            </a:r>
            <a:r>
              <a:rPr lang="en-US" b="1" dirty="0" err="1" smtClean="0"/>
              <a:t>untuk</a:t>
            </a:r>
            <a:r>
              <a:rPr lang="en-US" b="1" dirty="0" smtClean="0"/>
              <a:t> </a:t>
            </a:r>
            <a:r>
              <a:rPr lang="en-US" b="1" dirty="0" err="1" smtClean="0"/>
              <a:t>sendiri</a:t>
            </a:r>
            <a:r>
              <a:rPr lang="en-US" b="1" dirty="0" smtClean="0"/>
              <a:t> (</a:t>
            </a:r>
            <a:r>
              <a:rPr lang="en-US" b="1" dirty="0" err="1" smtClean="0"/>
              <a:t>pemilik</a:t>
            </a:r>
            <a:r>
              <a:rPr lang="en-US" b="1" dirty="0" smtClean="0"/>
              <a:t>), </a:t>
            </a:r>
          </a:p>
          <a:p>
            <a:pPr marL="342900" indent="-342900" algn="ctr"/>
            <a:r>
              <a:rPr lang="en-US" b="1" dirty="0" smtClean="0"/>
              <a:t>(3) </a:t>
            </a:r>
            <a:r>
              <a:rPr lang="en-US" b="1" dirty="0" err="1" smtClean="0"/>
              <a:t>pemilik</a:t>
            </a:r>
            <a:r>
              <a:rPr lang="en-US" b="1" dirty="0" smtClean="0"/>
              <a:t> </a:t>
            </a:r>
            <a:r>
              <a:rPr lang="en-US" b="1" dirty="0" err="1" smtClean="0"/>
              <a:t>bisnis</a:t>
            </a:r>
            <a:r>
              <a:rPr lang="en-US" b="1" dirty="0" smtClean="0"/>
              <a:t> </a:t>
            </a:r>
            <a:r>
              <a:rPr lang="en-US" b="1" dirty="0" err="1" smtClean="0"/>
              <a:t>beristem</a:t>
            </a:r>
            <a:r>
              <a:rPr lang="en-US" b="1" dirty="0" smtClean="0"/>
              <a:t>, (4) </a:t>
            </a:r>
            <a:r>
              <a:rPr lang="en-US" b="1" dirty="0" err="1" smtClean="0"/>
              <a:t>pemilik</a:t>
            </a:r>
            <a:r>
              <a:rPr lang="en-US" b="1" dirty="0" smtClean="0"/>
              <a:t> modal yang </a:t>
            </a:r>
            <a:r>
              <a:rPr lang="en-US" b="1" dirty="0" err="1" smtClean="0"/>
              <a:t>ditanam</a:t>
            </a:r>
            <a:endParaRPr lang="en-US"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609600"/>
            <a:ext cx="7239000" cy="954107"/>
          </a:xfrm>
          <a:prstGeom prst="rect">
            <a:avLst/>
          </a:prstGeom>
          <a:noFill/>
        </p:spPr>
        <p:txBody>
          <a:bodyPr wrap="square" rtlCol="0">
            <a:spAutoFit/>
          </a:bodyPr>
          <a:lstStyle/>
          <a:p>
            <a:r>
              <a:rPr lang="en-US" sz="2800" b="1" dirty="0" smtClean="0">
                <a:solidFill>
                  <a:srgbClr val="0070C0"/>
                </a:solidFill>
              </a:rPr>
              <a:t>4. KEPRIBADIAN, CIRI-CIRI, TIPE </a:t>
            </a:r>
            <a:r>
              <a:rPr lang="en-US" sz="2800" b="1" dirty="0" err="1" smtClean="0">
                <a:solidFill>
                  <a:srgbClr val="0070C0"/>
                </a:solidFill>
              </a:rPr>
              <a:t>dan</a:t>
            </a:r>
            <a:r>
              <a:rPr lang="en-US" sz="2800" b="1" dirty="0" smtClean="0">
                <a:solidFill>
                  <a:srgbClr val="0070C0"/>
                </a:solidFill>
              </a:rPr>
              <a:t> PROFIL</a:t>
            </a:r>
          </a:p>
          <a:p>
            <a:r>
              <a:rPr lang="en-US" sz="2800" b="1" dirty="0" smtClean="0">
                <a:solidFill>
                  <a:srgbClr val="0070C0"/>
                </a:solidFill>
              </a:rPr>
              <a:t>     WIRAUSAHA</a:t>
            </a:r>
            <a:endParaRPr lang="en-US" sz="2800" b="1" dirty="0">
              <a:solidFill>
                <a:srgbClr val="0070C0"/>
              </a:solidFill>
            </a:endParaRPr>
          </a:p>
        </p:txBody>
      </p:sp>
      <p:sp>
        <p:nvSpPr>
          <p:cNvPr id="3" name="TextBox 2"/>
          <p:cNvSpPr txBox="1"/>
          <p:nvPr/>
        </p:nvSpPr>
        <p:spPr>
          <a:xfrm>
            <a:off x="1371600" y="1676400"/>
            <a:ext cx="6705600" cy="2308324"/>
          </a:xfrm>
          <a:prstGeom prst="rect">
            <a:avLst/>
          </a:prstGeom>
          <a:noFill/>
        </p:spPr>
        <p:txBody>
          <a:bodyPr wrap="square" rtlCol="0">
            <a:spAutoFit/>
          </a:bodyPr>
          <a:lstStyle/>
          <a:p>
            <a:pPr marL="342900" indent="-342900">
              <a:buAutoNum type="alphaLcPeriod"/>
            </a:pPr>
            <a:r>
              <a:rPr lang="en-US" b="1" dirty="0" err="1" smtClean="0">
                <a:latin typeface="Arial" pitchFamily="34" charset="0"/>
                <a:cs typeface="Arial" pitchFamily="34" charset="0"/>
              </a:rPr>
              <a:t>Watak</a:t>
            </a:r>
            <a:r>
              <a:rPr lang="en-US" b="1" dirty="0" smtClean="0">
                <a:latin typeface="Arial" pitchFamily="34" charset="0"/>
                <a:cs typeface="Arial" pitchFamily="34" charset="0"/>
              </a:rPr>
              <a:t> </a:t>
            </a:r>
            <a:r>
              <a:rPr lang="en-US" b="1" dirty="0" err="1" smtClean="0">
                <a:latin typeface="Arial" pitchFamily="34" charset="0"/>
                <a:cs typeface="Arial" pitchFamily="34" charset="0"/>
              </a:rPr>
              <a:t>Wirausaha</a:t>
            </a:r>
            <a:r>
              <a:rPr lang="en-US" b="1" dirty="0" smtClean="0">
                <a:latin typeface="Arial" pitchFamily="34" charset="0"/>
                <a:cs typeface="Arial" pitchFamily="34" charset="0"/>
              </a:rPr>
              <a:t> </a:t>
            </a:r>
            <a:r>
              <a:rPr lang="en-US" dirty="0" smtClean="0">
                <a:latin typeface="Arial" pitchFamily="34" charset="0"/>
                <a:cs typeface="Arial" pitchFamily="34" charset="0"/>
              </a:rPr>
              <a:t>(East West Center, Honolulu, 1977):</a:t>
            </a:r>
            <a:endParaRPr lang="en-US" b="1" dirty="0" smtClean="0">
              <a:latin typeface="Arial" pitchFamily="34" charset="0"/>
              <a:cs typeface="Arial" pitchFamily="34" charset="0"/>
            </a:endParaRPr>
          </a:p>
          <a:p>
            <a:pPr marL="342900" indent="-342900"/>
            <a:r>
              <a:rPr lang="en-US" b="1" dirty="0" smtClean="0">
                <a:latin typeface="Arial" pitchFamily="34" charset="0"/>
                <a:cs typeface="Arial" pitchFamily="34" charset="0"/>
              </a:rPr>
              <a:t>       - </a:t>
            </a:r>
            <a:r>
              <a:rPr lang="en-US" b="1" dirty="0" err="1" smtClean="0">
                <a:latin typeface="Arial" pitchFamily="34" charset="0"/>
                <a:cs typeface="Arial" pitchFamily="34" charset="0"/>
              </a:rPr>
              <a:t>Keyakinan</a:t>
            </a:r>
            <a:r>
              <a:rPr lang="en-US" b="1" dirty="0" smtClean="0">
                <a:latin typeface="Arial" pitchFamily="34" charset="0"/>
                <a:cs typeface="Arial" pitchFamily="34" charset="0"/>
              </a:rPr>
              <a:t> </a:t>
            </a:r>
            <a:r>
              <a:rPr lang="en-US" b="1" dirty="0" err="1" smtClean="0">
                <a:latin typeface="Arial" pitchFamily="34" charset="0"/>
                <a:cs typeface="Arial" pitchFamily="34" charset="0"/>
              </a:rPr>
              <a:t>teguh</a:t>
            </a:r>
            <a:endParaRPr lang="en-US" b="1" dirty="0" smtClean="0">
              <a:latin typeface="Arial" pitchFamily="34" charset="0"/>
              <a:cs typeface="Arial" pitchFamily="34" charset="0"/>
            </a:endParaRPr>
          </a:p>
          <a:p>
            <a:pPr marL="342900" indent="-342900"/>
            <a:r>
              <a:rPr lang="en-US" b="1" dirty="0" smtClean="0">
                <a:latin typeface="Arial" pitchFamily="34" charset="0"/>
                <a:cs typeface="Arial" pitchFamily="34" charset="0"/>
              </a:rPr>
              <a:t>       - </a:t>
            </a:r>
            <a:r>
              <a:rPr lang="en-US" b="1" dirty="0" err="1" smtClean="0">
                <a:latin typeface="Arial" pitchFamily="34" charset="0"/>
                <a:cs typeface="Arial" pitchFamily="34" charset="0"/>
              </a:rPr>
              <a:t>Butuh</a:t>
            </a:r>
            <a:r>
              <a:rPr lang="en-US" b="1" dirty="0" smtClean="0">
                <a:latin typeface="Arial" pitchFamily="34" charset="0"/>
                <a:cs typeface="Arial" pitchFamily="34" charset="0"/>
              </a:rPr>
              <a:t> </a:t>
            </a:r>
            <a:r>
              <a:rPr lang="en-US" b="1" dirty="0" err="1" smtClean="0">
                <a:latin typeface="Arial" pitchFamily="34" charset="0"/>
                <a:cs typeface="Arial" pitchFamily="34" charset="0"/>
              </a:rPr>
              <a:t>dan</a:t>
            </a:r>
            <a:r>
              <a:rPr lang="en-US" b="1" dirty="0" smtClean="0">
                <a:latin typeface="Arial" pitchFamily="34" charset="0"/>
                <a:cs typeface="Arial" pitchFamily="34" charset="0"/>
              </a:rPr>
              <a:t> </a:t>
            </a:r>
            <a:r>
              <a:rPr lang="en-US" b="1" dirty="0" err="1" smtClean="0">
                <a:latin typeface="Arial" pitchFamily="34" charset="0"/>
                <a:cs typeface="Arial" pitchFamily="34" charset="0"/>
              </a:rPr>
              <a:t>haus</a:t>
            </a:r>
            <a:r>
              <a:rPr lang="en-US" b="1" dirty="0" smtClean="0">
                <a:latin typeface="Arial" pitchFamily="34" charset="0"/>
                <a:cs typeface="Arial" pitchFamily="34" charset="0"/>
              </a:rPr>
              <a:t> </a:t>
            </a:r>
            <a:r>
              <a:rPr lang="en-US" b="1" dirty="0" err="1" smtClean="0">
                <a:latin typeface="Arial" pitchFamily="34" charset="0"/>
                <a:cs typeface="Arial" pitchFamily="34" charset="0"/>
              </a:rPr>
              <a:t>prestasi</a:t>
            </a:r>
            <a:endParaRPr lang="en-US" b="1" dirty="0" smtClean="0">
              <a:latin typeface="Arial" pitchFamily="34" charset="0"/>
              <a:cs typeface="Arial" pitchFamily="34" charset="0"/>
            </a:endParaRPr>
          </a:p>
          <a:p>
            <a:pPr marL="342900" indent="-342900"/>
            <a:r>
              <a:rPr lang="en-US" b="1" dirty="0" smtClean="0">
                <a:latin typeface="Arial" pitchFamily="34" charset="0"/>
                <a:cs typeface="Arial" pitchFamily="34" charset="0"/>
              </a:rPr>
              <a:t>       - </a:t>
            </a:r>
            <a:r>
              <a:rPr lang="en-US" b="1" dirty="0" err="1" smtClean="0">
                <a:latin typeface="Arial" pitchFamily="34" charset="0"/>
                <a:cs typeface="Arial" pitchFamily="34" charset="0"/>
              </a:rPr>
              <a:t>Mampu</a:t>
            </a:r>
            <a:r>
              <a:rPr lang="en-US" b="1" dirty="0" smtClean="0">
                <a:latin typeface="Arial" pitchFamily="34" charset="0"/>
                <a:cs typeface="Arial" pitchFamily="34" charset="0"/>
              </a:rPr>
              <a:t>/</a:t>
            </a:r>
            <a:r>
              <a:rPr lang="en-US" b="1" dirty="0" err="1" smtClean="0">
                <a:latin typeface="Arial" pitchFamily="34" charset="0"/>
                <a:cs typeface="Arial" pitchFamily="34" charset="0"/>
              </a:rPr>
              <a:t>berani</a:t>
            </a:r>
            <a:r>
              <a:rPr lang="en-US" b="1" dirty="0" smtClean="0">
                <a:latin typeface="Arial" pitchFamily="34" charset="0"/>
                <a:cs typeface="Arial" pitchFamily="34" charset="0"/>
              </a:rPr>
              <a:t> </a:t>
            </a:r>
            <a:r>
              <a:rPr lang="en-US" b="1" dirty="0" err="1" smtClean="0">
                <a:latin typeface="Arial" pitchFamily="34" charset="0"/>
                <a:cs typeface="Arial" pitchFamily="34" charset="0"/>
              </a:rPr>
              <a:t>mengambil</a:t>
            </a:r>
            <a:r>
              <a:rPr lang="en-US" b="1" dirty="0" smtClean="0">
                <a:latin typeface="Arial" pitchFamily="34" charset="0"/>
                <a:cs typeface="Arial" pitchFamily="34" charset="0"/>
              </a:rPr>
              <a:t> </a:t>
            </a:r>
            <a:r>
              <a:rPr lang="en-US" b="1" dirty="0" err="1" smtClean="0">
                <a:latin typeface="Arial" pitchFamily="34" charset="0"/>
                <a:cs typeface="Arial" pitchFamily="34" charset="0"/>
              </a:rPr>
              <a:t>risiko</a:t>
            </a:r>
            <a:endParaRPr lang="en-US" b="1" dirty="0" smtClean="0">
              <a:latin typeface="Arial" pitchFamily="34" charset="0"/>
              <a:cs typeface="Arial" pitchFamily="34" charset="0"/>
            </a:endParaRPr>
          </a:p>
          <a:p>
            <a:pPr marL="342900" indent="-342900"/>
            <a:r>
              <a:rPr lang="en-US" b="1" dirty="0" smtClean="0">
                <a:latin typeface="Arial" pitchFamily="34" charset="0"/>
                <a:cs typeface="Arial" pitchFamily="34" charset="0"/>
              </a:rPr>
              <a:t>       - </a:t>
            </a:r>
            <a:r>
              <a:rPr lang="en-US" b="1" dirty="0" err="1" smtClean="0">
                <a:latin typeface="Arial" pitchFamily="34" charset="0"/>
                <a:cs typeface="Arial" pitchFamily="34" charset="0"/>
              </a:rPr>
              <a:t>Mampu</a:t>
            </a:r>
            <a:r>
              <a:rPr lang="en-US" b="1" dirty="0" smtClean="0">
                <a:latin typeface="Arial" pitchFamily="34" charset="0"/>
                <a:cs typeface="Arial" pitchFamily="34" charset="0"/>
              </a:rPr>
              <a:t> </a:t>
            </a:r>
            <a:r>
              <a:rPr lang="en-US" b="1" dirty="0" err="1" smtClean="0">
                <a:latin typeface="Arial" pitchFamily="34" charset="0"/>
                <a:cs typeface="Arial" pitchFamily="34" charset="0"/>
              </a:rPr>
              <a:t>memimpin</a:t>
            </a:r>
            <a:endParaRPr lang="en-US" b="1" dirty="0" smtClean="0">
              <a:latin typeface="Arial" pitchFamily="34" charset="0"/>
              <a:cs typeface="Arial" pitchFamily="34" charset="0"/>
            </a:endParaRPr>
          </a:p>
          <a:p>
            <a:pPr marL="342900" indent="-342900"/>
            <a:r>
              <a:rPr lang="en-US" b="1" dirty="0" smtClean="0">
                <a:latin typeface="Arial" pitchFamily="34" charset="0"/>
                <a:cs typeface="Arial" pitchFamily="34" charset="0"/>
              </a:rPr>
              <a:t>       - </a:t>
            </a:r>
            <a:r>
              <a:rPr lang="en-US" b="1" dirty="0" err="1" smtClean="0">
                <a:latin typeface="Arial" pitchFamily="34" charset="0"/>
                <a:cs typeface="Arial" pitchFamily="34" charset="0"/>
              </a:rPr>
              <a:t>Inovatif</a:t>
            </a:r>
            <a:r>
              <a:rPr lang="en-US" b="1" dirty="0" smtClean="0">
                <a:latin typeface="Arial" pitchFamily="34" charset="0"/>
                <a:cs typeface="Arial" pitchFamily="34" charset="0"/>
              </a:rPr>
              <a:t> </a:t>
            </a:r>
            <a:r>
              <a:rPr lang="en-US" b="1" dirty="0" err="1" smtClean="0">
                <a:latin typeface="Arial" pitchFamily="34" charset="0"/>
                <a:cs typeface="Arial" pitchFamily="34" charset="0"/>
              </a:rPr>
              <a:t>dan</a:t>
            </a:r>
            <a:r>
              <a:rPr lang="en-US" b="1" dirty="0" smtClean="0">
                <a:latin typeface="Arial" pitchFamily="34" charset="0"/>
                <a:cs typeface="Arial" pitchFamily="34" charset="0"/>
              </a:rPr>
              <a:t> </a:t>
            </a:r>
            <a:r>
              <a:rPr lang="en-US" b="1" dirty="0" err="1" smtClean="0">
                <a:latin typeface="Arial" pitchFamily="34" charset="0"/>
                <a:cs typeface="Arial" pitchFamily="34" charset="0"/>
              </a:rPr>
              <a:t>kreatif</a:t>
            </a:r>
            <a:endParaRPr lang="en-US" b="1" dirty="0" smtClean="0">
              <a:latin typeface="Arial" pitchFamily="34" charset="0"/>
              <a:cs typeface="Arial" pitchFamily="34" charset="0"/>
            </a:endParaRPr>
          </a:p>
          <a:p>
            <a:pPr marL="342900" indent="-342900"/>
            <a:r>
              <a:rPr lang="en-US" b="1" dirty="0" smtClean="0">
                <a:latin typeface="Arial" pitchFamily="34" charset="0"/>
                <a:cs typeface="Arial" pitchFamily="34" charset="0"/>
              </a:rPr>
              <a:t>       - </a:t>
            </a:r>
            <a:r>
              <a:rPr lang="en-US" b="1" dirty="0" err="1" smtClean="0">
                <a:latin typeface="Arial" pitchFamily="34" charset="0"/>
                <a:cs typeface="Arial" pitchFamily="34" charset="0"/>
              </a:rPr>
              <a:t>Berwawasan</a:t>
            </a:r>
            <a:r>
              <a:rPr lang="en-US" b="1" dirty="0" smtClean="0">
                <a:latin typeface="Arial" pitchFamily="34" charset="0"/>
                <a:cs typeface="Arial" pitchFamily="34" charset="0"/>
              </a:rPr>
              <a:t> </a:t>
            </a:r>
            <a:r>
              <a:rPr lang="en-US" b="1" dirty="0" err="1" smtClean="0">
                <a:latin typeface="Arial" pitchFamily="34" charset="0"/>
                <a:cs typeface="Arial" pitchFamily="34" charset="0"/>
              </a:rPr>
              <a:t>ke</a:t>
            </a:r>
            <a:r>
              <a:rPr lang="en-US" b="1" dirty="0" smtClean="0">
                <a:latin typeface="Arial" pitchFamily="34" charset="0"/>
                <a:cs typeface="Arial" pitchFamily="34" charset="0"/>
              </a:rPr>
              <a:t> </a:t>
            </a:r>
            <a:r>
              <a:rPr lang="en-US" b="1" dirty="0" err="1" smtClean="0">
                <a:latin typeface="Arial" pitchFamily="34" charset="0"/>
                <a:cs typeface="Arial" pitchFamily="34" charset="0"/>
              </a:rPr>
              <a:t>depan</a:t>
            </a:r>
            <a:endParaRPr lang="en-US" b="1" dirty="0" smtClean="0">
              <a:latin typeface="Arial" pitchFamily="34" charset="0"/>
              <a:cs typeface="Arial" pitchFamily="34" charset="0"/>
            </a:endParaRPr>
          </a:p>
          <a:p>
            <a:pPr marL="342900" indent="-342900"/>
            <a:r>
              <a:rPr lang="en-US" b="1" dirty="0" smtClean="0">
                <a:latin typeface="Arial" pitchFamily="34" charset="0"/>
                <a:cs typeface="Arial" pitchFamily="34" charset="0"/>
              </a:rPr>
              <a:t>       - </a:t>
            </a:r>
            <a:r>
              <a:rPr lang="en-US" b="1" dirty="0" err="1" smtClean="0">
                <a:latin typeface="Arial" pitchFamily="34" charset="0"/>
                <a:cs typeface="Arial" pitchFamily="34" charset="0"/>
              </a:rPr>
              <a:t>Perseptif</a:t>
            </a:r>
            <a:r>
              <a:rPr lang="en-US" b="1" dirty="0" smtClean="0">
                <a:latin typeface="Arial" pitchFamily="34" charset="0"/>
                <a:cs typeface="Arial" pitchFamily="34" charset="0"/>
              </a:rPr>
              <a:t> </a:t>
            </a:r>
            <a:endParaRPr lang="en-US" b="1" dirty="0">
              <a:latin typeface="Arial" pitchFamily="34" charset="0"/>
              <a:cs typeface="Arial" pitchFamily="34" charset="0"/>
            </a:endParaRPr>
          </a:p>
        </p:txBody>
      </p:sp>
      <p:sp>
        <p:nvSpPr>
          <p:cNvPr id="4" name="Rectangle 3"/>
          <p:cNvSpPr/>
          <p:nvPr/>
        </p:nvSpPr>
        <p:spPr>
          <a:xfrm>
            <a:off x="1371600" y="4191000"/>
            <a:ext cx="6248400" cy="1338828"/>
          </a:xfrm>
          <a:prstGeom prst="rect">
            <a:avLst/>
          </a:prstGeom>
        </p:spPr>
        <p:txBody>
          <a:bodyPr wrap="square">
            <a:spAutoFit/>
          </a:bodyPr>
          <a:lstStyle/>
          <a:p>
            <a:pPr marL="342900" indent="-342900">
              <a:lnSpc>
                <a:spcPct val="90000"/>
              </a:lnSpc>
              <a:buAutoNum type="alphaLcPeriod" startAt="2"/>
            </a:pPr>
            <a:r>
              <a:rPr lang="en-US" b="1" dirty="0" err="1" smtClean="0">
                <a:latin typeface="Arial" pitchFamily="34" charset="0"/>
                <a:cs typeface="Arial" pitchFamily="34" charset="0"/>
              </a:rPr>
              <a:t>Ciri</a:t>
            </a:r>
            <a:r>
              <a:rPr lang="en-US" b="1" dirty="0" smtClean="0">
                <a:latin typeface="Arial" pitchFamily="34" charset="0"/>
                <a:cs typeface="Arial" pitchFamily="34" charset="0"/>
              </a:rPr>
              <a:t>-</a:t>
            </a:r>
            <a:r>
              <a:rPr lang="en-US" b="1" dirty="0" err="1" smtClean="0">
                <a:latin typeface="Arial" pitchFamily="34" charset="0"/>
                <a:cs typeface="Arial" pitchFamily="34" charset="0"/>
              </a:rPr>
              <a:t>ciri</a:t>
            </a:r>
            <a:r>
              <a:rPr lang="en-US" b="1" dirty="0" smtClean="0">
                <a:latin typeface="Arial" pitchFamily="34" charset="0"/>
                <a:cs typeface="Arial" pitchFamily="34" charset="0"/>
              </a:rPr>
              <a:t>: </a:t>
            </a:r>
          </a:p>
          <a:p>
            <a:pPr marL="342900" indent="-342900">
              <a:lnSpc>
                <a:spcPct val="90000"/>
              </a:lnSpc>
            </a:pPr>
            <a:r>
              <a:rPr lang="en-US" b="1" dirty="0" smtClean="0">
                <a:latin typeface="Arial" pitchFamily="34" charset="0"/>
                <a:cs typeface="Arial" pitchFamily="34" charset="0"/>
              </a:rPr>
              <a:t>      </a:t>
            </a:r>
            <a:r>
              <a:rPr lang="en-US" b="1" dirty="0" err="1" smtClean="0">
                <a:latin typeface="Arial" pitchFamily="34" charset="0"/>
                <a:cs typeface="Arial" pitchFamily="34" charset="0"/>
              </a:rPr>
              <a:t>Memiliki</a:t>
            </a:r>
            <a:r>
              <a:rPr lang="en-US" b="1" dirty="0" smtClean="0">
                <a:latin typeface="Arial" pitchFamily="34" charset="0"/>
                <a:cs typeface="Arial" pitchFamily="34" charset="0"/>
              </a:rPr>
              <a:t> </a:t>
            </a:r>
            <a:r>
              <a:rPr lang="en-US" b="1" dirty="0" err="1" smtClean="0">
                <a:latin typeface="Arial" pitchFamily="34" charset="0"/>
                <a:cs typeface="Arial" pitchFamily="34" charset="0"/>
              </a:rPr>
              <a:t>visi</a:t>
            </a:r>
            <a:r>
              <a:rPr lang="en-US" b="1" dirty="0" smtClean="0">
                <a:latin typeface="Arial" pitchFamily="34" charset="0"/>
                <a:cs typeface="Arial" pitchFamily="34" charset="0"/>
              </a:rPr>
              <a:t> </a:t>
            </a:r>
            <a:r>
              <a:rPr lang="en-US" b="1" dirty="0" err="1" smtClean="0">
                <a:latin typeface="Arial" pitchFamily="34" charset="0"/>
                <a:cs typeface="Arial" pitchFamily="34" charset="0"/>
              </a:rPr>
              <a:t>dan</a:t>
            </a:r>
            <a:r>
              <a:rPr lang="en-US" b="1" dirty="0" smtClean="0">
                <a:latin typeface="Arial" pitchFamily="34" charset="0"/>
                <a:cs typeface="Arial" pitchFamily="34" charset="0"/>
              </a:rPr>
              <a:t> </a:t>
            </a:r>
            <a:r>
              <a:rPr lang="en-US" b="1" dirty="0" err="1" smtClean="0">
                <a:latin typeface="Arial" pitchFamily="34" charset="0"/>
                <a:cs typeface="Arial" pitchFamily="34" charset="0"/>
              </a:rPr>
              <a:t>tujuan</a:t>
            </a:r>
            <a:r>
              <a:rPr lang="en-US" b="1" dirty="0" smtClean="0">
                <a:latin typeface="Arial" pitchFamily="34" charset="0"/>
                <a:cs typeface="Arial" pitchFamily="34" charset="0"/>
              </a:rPr>
              <a:t>, </a:t>
            </a:r>
            <a:r>
              <a:rPr lang="en-US" b="1" dirty="0" err="1" smtClean="0">
                <a:latin typeface="Arial" pitchFamily="34" charset="0"/>
                <a:cs typeface="Arial" pitchFamily="34" charset="0"/>
              </a:rPr>
              <a:t>berani</a:t>
            </a:r>
            <a:r>
              <a:rPr lang="en-US" b="1" dirty="0" smtClean="0">
                <a:latin typeface="Arial" pitchFamily="34" charset="0"/>
                <a:cs typeface="Arial" pitchFamily="34" charset="0"/>
              </a:rPr>
              <a:t> </a:t>
            </a:r>
            <a:r>
              <a:rPr lang="en-US" b="1" dirty="0" err="1" smtClean="0">
                <a:latin typeface="Arial" pitchFamily="34" charset="0"/>
                <a:cs typeface="Arial" pitchFamily="34" charset="0"/>
              </a:rPr>
              <a:t>menanggung</a:t>
            </a:r>
            <a:r>
              <a:rPr lang="en-US" b="1" dirty="0" smtClean="0">
                <a:latin typeface="Arial" pitchFamily="34" charset="0"/>
                <a:cs typeface="Arial" pitchFamily="34" charset="0"/>
              </a:rPr>
              <a:t> </a:t>
            </a:r>
            <a:r>
              <a:rPr lang="en-US" b="1" dirty="0" err="1" smtClean="0">
                <a:latin typeface="Arial" pitchFamily="34" charset="0"/>
                <a:cs typeface="Arial" pitchFamily="34" charset="0"/>
              </a:rPr>
              <a:t>risiko</a:t>
            </a:r>
            <a:r>
              <a:rPr lang="en-US" b="1" dirty="0" smtClean="0">
                <a:latin typeface="Arial" pitchFamily="34" charset="0"/>
                <a:cs typeface="Arial" pitchFamily="34" charset="0"/>
              </a:rPr>
              <a:t>, </a:t>
            </a:r>
            <a:r>
              <a:rPr lang="en-US" b="1" dirty="0" err="1" smtClean="0">
                <a:latin typeface="Arial" pitchFamily="34" charset="0"/>
                <a:cs typeface="Arial" pitchFamily="34" charset="0"/>
              </a:rPr>
              <a:t>berencana</a:t>
            </a:r>
            <a:r>
              <a:rPr lang="en-US" b="1" dirty="0" smtClean="0">
                <a:latin typeface="Arial" pitchFamily="34" charset="0"/>
                <a:cs typeface="Arial" pitchFamily="34" charset="0"/>
              </a:rPr>
              <a:t>, </a:t>
            </a:r>
            <a:r>
              <a:rPr lang="en-US" b="1" dirty="0" err="1" smtClean="0">
                <a:latin typeface="Arial" pitchFamily="34" charset="0"/>
                <a:cs typeface="Arial" pitchFamily="34" charset="0"/>
              </a:rPr>
              <a:t>kerja</a:t>
            </a:r>
            <a:r>
              <a:rPr lang="en-US" b="1" dirty="0" smtClean="0">
                <a:latin typeface="Arial" pitchFamily="34" charset="0"/>
                <a:cs typeface="Arial" pitchFamily="34" charset="0"/>
              </a:rPr>
              <a:t> </a:t>
            </a:r>
            <a:r>
              <a:rPr lang="en-US" b="1" dirty="0" err="1" smtClean="0">
                <a:latin typeface="Arial" pitchFamily="34" charset="0"/>
                <a:cs typeface="Arial" pitchFamily="34" charset="0"/>
              </a:rPr>
              <a:t>keras</a:t>
            </a:r>
            <a:r>
              <a:rPr lang="en-US" b="1" dirty="0" smtClean="0">
                <a:latin typeface="Arial" pitchFamily="34" charset="0"/>
                <a:cs typeface="Arial" pitchFamily="34" charset="0"/>
              </a:rPr>
              <a:t>, familiar, </a:t>
            </a:r>
            <a:r>
              <a:rPr lang="en-US" b="1" dirty="0" err="1" smtClean="0">
                <a:latin typeface="Arial" pitchFamily="34" charset="0"/>
                <a:cs typeface="Arial" pitchFamily="34" charset="0"/>
              </a:rPr>
              <a:t>mampu</a:t>
            </a:r>
            <a:r>
              <a:rPr lang="en-US" b="1" dirty="0" smtClean="0">
                <a:latin typeface="Arial" pitchFamily="34" charset="0"/>
                <a:cs typeface="Arial" pitchFamily="34" charset="0"/>
              </a:rPr>
              <a:t> </a:t>
            </a:r>
            <a:r>
              <a:rPr lang="en-US" b="1" dirty="0" err="1" smtClean="0">
                <a:latin typeface="Arial" pitchFamily="34" charset="0"/>
                <a:cs typeface="Arial" pitchFamily="34" charset="0"/>
              </a:rPr>
              <a:t>berkomunikasi</a:t>
            </a:r>
            <a:r>
              <a:rPr lang="en-US" b="1" dirty="0" smtClean="0">
                <a:latin typeface="Arial" pitchFamily="34" charset="0"/>
                <a:cs typeface="Arial" pitchFamily="34" charset="0"/>
              </a:rPr>
              <a:t> </a:t>
            </a:r>
            <a:r>
              <a:rPr lang="en-US" b="1" dirty="0" err="1" smtClean="0">
                <a:latin typeface="Arial" pitchFamily="34" charset="0"/>
                <a:cs typeface="Arial" pitchFamily="34" charset="0"/>
              </a:rPr>
              <a:t>efektif</a:t>
            </a:r>
            <a:r>
              <a:rPr lang="en-US" b="1" dirty="0" smtClean="0">
                <a:latin typeface="Arial" pitchFamily="34" charset="0"/>
                <a:cs typeface="Arial" pitchFamily="34" charset="0"/>
              </a:rPr>
              <a:t>, </a:t>
            </a:r>
            <a:r>
              <a:rPr lang="en-US" b="1" dirty="0" err="1" smtClean="0">
                <a:latin typeface="Arial" pitchFamily="34" charset="0"/>
                <a:cs typeface="Arial" pitchFamily="34" charset="0"/>
              </a:rPr>
              <a:t>bertanggung</a:t>
            </a:r>
            <a:r>
              <a:rPr lang="en-US" b="1" dirty="0" smtClean="0">
                <a:latin typeface="Arial" pitchFamily="34" charset="0"/>
                <a:cs typeface="Arial" pitchFamily="34" charset="0"/>
              </a:rPr>
              <a:t> </a:t>
            </a:r>
            <a:r>
              <a:rPr lang="en-US" b="1" dirty="0" err="1" smtClean="0">
                <a:latin typeface="Arial" pitchFamily="34" charset="0"/>
                <a:cs typeface="Arial" pitchFamily="34" charset="0"/>
              </a:rPr>
              <a:t>jawab</a:t>
            </a:r>
            <a:r>
              <a:rPr lang="en-US" b="1" dirty="0" smtClean="0">
                <a:latin typeface="Arial" pitchFamily="34" charset="0"/>
                <a:cs typeface="Arial" pitchFamily="34" charset="0"/>
              </a:rPr>
              <a:t> </a:t>
            </a:r>
            <a:r>
              <a:rPr lang="en-US" b="1" dirty="0" err="1" smtClean="0">
                <a:latin typeface="Arial" pitchFamily="34" charset="0"/>
                <a:cs typeface="Arial" pitchFamily="34" charset="0"/>
              </a:rPr>
              <a:t>atas</a:t>
            </a:r>
            <a:r>
              <a:rPr lang="en-US" b="1" dirty="0" smtClean="0">
                <a:latin typeface="Arial" pitchFamily="34" charset="0"/>
                <a:cs typeface="Arial" pitchFamily="34" charset="0"/>
              </a:rPr>
              <a:t> </a:t>
            </a:r>
            <a:r>
              <a:rPr lang="en-US" b="1" dirty="0" err="1" smtClean="0">
                <a:latin typeface="Arial" pitchFamily="34" charset="0"/>
                <a:cs typeface="Arial" pitchFamily="34" charset="0"/>
              </a:rPr>
              <a:t>keberhasilan</a:t>
            </a:r>
            <a:r>
              <a:rPr lang="en-US" b="1" dirty="0" smtClean="0">
                <a:latin typeface="Arial" pitchFamily="34" charset="0"/>
                <a:cs typeface="Arial" pitchFamily="34" charset="0"/>
              </a:rPr>
              <a:t> </a:t>
            </a:r>
            <a:r>
              <a:rPr lang="en-US" b="1" dirty="0" err="1" smtClean="0">
                <a:latin typeface="Arial" pitchFamily="34" charset="0"/>
                <a:cs typeface="Arial" pitchFamily="34" charset="0"/>
              </a:rPr>
              <a:t>dan</a:t>
            </a:r>
            <a:r>
              <a:rPr lang="en-US" b="1" dirty="0" smtClean="0">
                <a:latin typeface="Arial" pitchFamily="34" charset="0"/>
                <a:cs typeface="Arial" pitchFamily="34" charset="0"/>
              </a:rPr>
              <a:t> </a:t>
            </a:r>
            <a:r>
              <a:rPr lang="en-US" b="1" dirty="0" err="1" smtClean="0">
                <a:latin typeface="Arial" pitchFamily="34" charset="0"/>
                <a:cs typeface="Arial" pitchFamily="34" charset="0"/>
              </a:rPr>
              <a:t>kegagalan</a:t>
            </a:r>
            <a:endParaRPr lang="en-US" b="1" dirty="0" smtClean="0">
              <a:latin typeface="Arial" pitchFamily="34" charset="0"/>
              <a:cs typeface="Arial"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1219200"/>
            <a:ext cx="7010400" cy="2646878"/>
          </a:xfrm>
          <a:prstGeom prst="rect">
            <a:avLst/>
          </a:prstGeom>
        </p:spPr>
        <p:txBody>
          <a:bodyPr wrap="square">
            <a:spAutoFit/>
          </a:bodyPr>
          <a:lstStyle/>
          <a:p>
            <a:pPr>
              <a:defRPr/>
            </a:pPr>
            <a:r>
              <a:rPr lang="en-US" sz="2000" b="1" dirty="0" smtClean="0"/>
              <a:t>C.    TIGA TIPE UTAMA WIRAUSAHA: </a:t>
            </a:r>
          </a:p>
          <a:p>
            <a:pPr>
              <a:defRPr/>
            </a:pPr>
            <a:r>
              <a:rPr lang="en-US" sz="2000" b="1" dirty="0" smtClean="0"/>
              <a:t> </a:t>
            </a:r>
          </a:p>
          <a:p>
            <a:pPr marL="457200" indent="-457200">
              <a:buAutoNum type="arabicParenR"/>
              <a:defRPr/>
            </a:pPr>
            <a:r>
              <a:rPr lang="en-US" b="1" dirty="0" smtClean="0"/>
              <a:t>INOVATOR/AHLI </a:t>
            </a:r>
            <a:r>
              <a:rPr lang="en-US" b="1" i="1" dirty="0" smtClean="0"/>
              <a:t>(</a:t>
            </a:r>
            <a:r>
              <a:rPr lang="en-US" b="1" i="1" dirty="0" err="1" smtClean="0"/>
              <a:t>craftman</a:t>
            </a:r>
            <a:r>
              <a:rPr lang="en-US" b="1" i="1" dirty="0" smtClean="0"/>
              <a:t>) </a:t>
            </a:r>
            <a:r>
              <a:rPr lang="en-US" b="1" dirty="0" smtClean="0"/>
              <a:t>SEBAGAI PENEMU YANG MENGEMBANGKAN PRODUKSI, </a:t>
            </a:r>
          </a:p>
          <a:p>
            <a:pPr marL="457200" indent="-457200">
              <a:buAutoNum type="arabicParenR"/>
              <a:defRPr/>
            </a:pPr>
            <a:r>
              <a:rPr lang="en-US" b="1" dirty="0" smtClean="0"/>
              <a:t>PROMOTOR </a:t>
            </a:r>
            <a:r>
              <a:rPr lang="en-US" b="1" i="1" dirty="0" smtClean="0"/>
              <a:t>(the promoter)</a:t>
            </a:r>
            <a:r>
              <a:rPr lang="en-US" b="1" dirty="0" smtClean="0"/>
              <a:t>: MENGEMBANGKAN USAHA BARU </a:t>
            </a:r>
          </a:p>
          <a:p>
            <a:pPr marL="457200" indent="-457200">
              <a:defRPr/>
            </a:pPr>
            <a:r>
              <a:rPr lang="en-US" b="1" dirty="0" smtClean="0"/>
              <a:t>         YANG IA RINTIS,</a:t>
            </a:r>
          </a:p>
          <a:p>
            <a:pPr marL="457200" indent="-457200">
              <a:defRPr/>
            </a:pPr>
            <a:r>
              <a:rPr lang="en-US" b="1" dirty="0" smtClean="0"/>
              <a:t>3)     GENERAL MANAJER </a:t>
            </a:r>
            <a:r>
              <a:rPr lang="en-US" b="1" i="1" dirty="0" smtClean="0"/>
              <a:t>(general manager)</a:t>
            </a:r>
            <a:r>
              <a:rPr lang="en-US" b="1" dirty="0" smtClean="0"/>
              <a:t>: INDIVIDU IDEAL YANG MENGEMBANGKAN KEAHLIAN PRODUKSI, PEMASARAN, KEUANGAN, PENGAWASAN SESUAI BIDANGNYA.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990600"/>
            <a:ext cx="7239000" cy="3877985"/>
          </a:xfrm>
          <a:prstGeom prst="rect">
            <a:avLst/>
          </a:prstGeom>
        </p:spPr>
        <p:txBody>
          <a:bodyPr wrap="square">
            <a:spAutoFit/>
          </a:bodyPr>
          <a:lstStyle/>
          <a:p>
            <a:pPr>
              <a:defRPr/>
            </a:pPr>
            <a:r>
              <a:rPr lang="en-US" sz="2000" b="1" dirty="0" smtClean="0">
                <a:latin typeface="Arial" pitchFamily="34" charset="0"/>
                <a:cs typeface="Arial" pitchFamily="34" charset="0"/>
              </a:rPr>
              <a:t>D. </a:t>
            </a:r>
            <a:r>
              <a:rPr lang="en-US" sz="2000" b="1" dirty="0" err="1" smtClean="0">
                <a:latin typeface="Arial" pitchFamily="34" charset="0"/>
                <a:cs typeface="Arial" pitchFamily="34" charset="0"/>
              </a:rPr>
              <a:t>Profil</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Wirausaha</a:t>
            </a:r>
            <a:r>
              <a:rPr lang="en-US" sz="2000" b="1" dirty="0" smtClean="0">
                <a:latin typeface="Arial" pitchFamily="34" charset="0"/>
                <a:cs typeface="Arial" pitchFamily="34" charset="0"/>
              </a:rPr>
              <a:t> </a:t>
            </a:r>
            <a:r>
              <a:rPr lang="en-US" sz="2000" dirty="0" smtClean="0">
                <a:latin typeface="Arial" pitchFamily="34" charset="0"/>
                <a:cs typeface="Arial" pitchFamily="34" charset="0"/>
              </a:rPr>
              <a:t>(</a:t>
            </a:r>
            <a:r>
              <a:rPr lang="en-US" sz="2000" dirty="0" err="1" smtClean="0">
                <a:latin typeface="Arial" pitchFamily="34" charset="0"/>
                <a:cs typeface="Arial" pitchFamily="34" charset="0"/>
              </a:rPr>
              <a:t>Zimmerer</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dan</a:t>
            </a:r>
            <a:r>
              <a:rPr lang="en-US" sz="2000" dirty="0" smtClean="0">
                <a:latin typeface="Arial" pitchFamily="34" charset="0"/>
                <a:cs typeface="Arial" pitchFamily="34" charset="0"/>
              </a:rPr>
              <a:t> Scarborough, </a:t>
            </a:r>
          </a:p>
          <a:p>
            <a:pPr>
              <a:defRPr/>
            </a:pPr>
            <a:r>
              <a:rPr lang="en-US" sz="2000" dirty="0" smtClean="0">
                <a:latin typeface="Arial" pitchFamily="34" charset="0"/>
                <a:cs typeface="Arial" pitchFamily="34" charset="0"/>
              </a:rPr>
              <a:t>     1996): </a:t>
            </a:r>
            <a:endParaRPr lang="en-US" sz="900" dirty="0" smtClean="0">
              <a:latin typeface="Arial" pitchFamily="34" charset="0"/>
              <a:cs typeface="Arial" pitchFamily="34" charset="0"/>
            </a:endParaRPr>
          </a:p>
          <a:p>
            <a:pPr>
              <a:defRPr/>
            </a:pPr>
            <a:endParaRPr lang="en-US" sz="800" b="1" dirty="0" smtClean="0">
              <a:latin typeface="Arial" pitchFamily="34" charset="0"/>
              <a:cs typeface="Arial" pitchFamily="34" charset="0"/>
            </a:endParaRPr>
          </a:p>
          <a:p>
            <a:pPr>
              <a:buFont typeface="Arial" pitchFamily="34" charset="0"/>
              <a:buChar char="•"/>
              <a:defRPr/>
            </a:pPr>
            <a:r>
              <a:rPr lang="en-US" i="1" dirty="0" smtClean="0">
                <a:latin typeface="Arial" pitchFamily="34" charset="0"/>
                <a:cs typeface="Arial" pitchFamily="34" charset="0"/>
              </a:rPr>
              <a:t> </a:t>
            </a:r>
            <a:r>
              <a:rPr lang="en-US" b="1" i="1" dirty="0" smtClean="0">
                <a:latin typeface="Arial" pitchFamily="34" charset="0"/>
                <a:cs typeface="Arial" pitchFamily="34" charset="0"/>
              </a:rPr>
              <a:t>Women entrepreneurs, </a:t>
            </a:r>
            <a:r>
              <a:rPr lang="en-US" b="1" dirty="0" err="1" smtClean="0">
                <a:latin typeface="Arial" pitchFamily="34" charset="0"/>
                <a:cs typeface="Arial" pitchFamily="34" charset="0"/>
              </a:rPr>
              <a:t>para</a:t>
            </a:r>
            <a:r>
              <a:rPr lang="en-US" b="1" dirty="0" smtClean="0">
                <a:latin typeface="Arial" pitchFamily="34" charset="0"/>
                <a:cs typeface="Arial" pitchFamily="34" charset="0"/>
              </a:rPr>
              <a:t> </a:t>
            </a:r>
            <a:r>
              <a:rPr lang="en-US" b="1" dirty="0" err="1" smtClean="0">
                <a:latin typeface="Arial" pitchFamily="34" charset="0"/>
                <a:cs typeface="Arial" pitchFamily="34" charset="0"/>
              </a:rPr>
              <a:t>wanita</a:t>
            </a:r>
            <a:r>
              <a:rPr lang="en-US" b="1" dirty="0" smtClean="0">
                <a:latin typeface="Arial" pitchFamily="34" charset="0"/>
                <a:cs typeface="Arial" pitchFamily="34" charset="0"/>
              </a:rPr>
              <a:t> yang </a:t>
            </a:r>
            <a:r>
              <a:rPr lang="en-US" b="1" dirty="0" err="1" smtClean="0">
                <a:latin typeface="Arial" pitchFamily="34" charset="0"/>
                <a:cs typeface="Arial" pitchFamily="34" charset="0"/>
              </a:rPr>
              <a:t>memiliki</a:t>
            </a:r>
            <a:r>
              <a:rPr lang="en-US" b="1" dirty="0" smtClean="0">
                <a:latin typeface="Arial" pitchFamily="34" charset="0"/>
                <a:cs typeface="Arial" pitchFamily="34" charset="0"/>
              </a:rPr>
              <a:t> </a:t>
            </a:r>
            <a:r>
              <a:rPr lang="en-US" b="1" dirty="0" err="1" smtClean="0">
                <a:latin typeface="Arial" pitchFamily="34" charset="0"/>
                <a:cs typeface="Arial" pitchFamily="34" charset="0"/>
              </a:rPr>
              <a:t>usaha</a:t>
            </a:r>
            <a:r>
              <a:rPr lang="en-US" b="1" dirty="0" smtClean="0">
                <a:latin typeface="Arial" pitchFamily="34" charset="0"/>
                <a:cs typeface="Arial" pitchFamily="34" charset="0"/>
              </a:rPr>
              <a:t> </a:t>
            </a:r>
          </a:p>
          <a:p>
            <a:pPr>
              <a:buFont typeface="Arial" pitchFamily="34" charset="0"/>
              <a:buChar char="•"/>
              <a:defRPr/>
            </a:pPr>
            <a:r>
              <a:rPr lang="en-US" b="1" i="1" dirty="0" smtClean="0">
                <a:latin typeface="Arial" pitchFamily="34" charset="0"/>
                <a:cs typeface="Arial" pitchFamily="34" charset="0"/>
              </a:rPr>
              <a:t> Minority </a:t>
            </a:r>
            <a:r>
              <a:rPr lang="en-US" b="1" i="1" dirty="0" err="1" smtClean="0">
                <a:latin typeface="Arial" pitchFamily="34" charset="0"/>
                <a:cs typeface="Arial" pitchFamily="34" charset="0"/>
              </a:rPr>
              <a:t>entreprenerurs</a:t>
            </a:r>
            <a:r>
              <a:rPr lang="en-US" b="1" i="1" dirty="0" smtClean="0">
                <a:latin typeface="Arial" pitchFamily="34" charset="0"/>
                <a:cs typeface="Arial" pitchFamily="34" charset="0"/>
              </a:rPr>
              <a:t>, </a:t>
            </a:r>
            <a:r>
              <a:rPr lang="en-US" b="1" dirty="0" err="1" smtClean="0">
                <a:latin typeface="Arial" pitchFamily="34" charset="0"/>
                <a:cs typeface="Arial" pitchFamily="34" charset="0"/>
              </a:rPr>
              <a:t>kaum</a:t>
            </a:r>
            <a:r>
              <a:rPr lang="en-US" b="1" dirty="0" smtClean="0">
                <a:latin typeface="Arial" pitchFamily="34" charset="0"/>
                <a:cs typeface="Arial" pitchFamily="34" charset="0"/>
              </a:rPr>
              <a:t> </a:t>
            </a:r>
            <a:r>
              <a:rPr lang="en-US" b="1" dirty="0" err="1" smtClean="0">
                <a:latin typeface="Arial" pitchFamily="34" charset="0"/>
                <a:cs typeface="Arial" pitchFamily="34" charset="0"/>
              </a:rPr>
              <a:t>miknoritas</a:t>
            </a:r>
            <a:r>
              <a:rPr lang="en-US" b="1" dirty="0" smtClean="0">
                <a:latin typeface="Arial" pitchFamily="34" charset="0"/>
                <a:cs typeface="Arial" pitchFamily="34" charset="0"/>
              </a:rPr>
              <a:t>  </a:t>
            </a:r>
            <a:r>
              <a:rPr lang="en-US" b="1" dirty="0" err="1" smtClean="0">
                <a:latin typeface="Arial" pitchFamily="34" charset="0"/>
                <a:cs typeface="Arial" pitchFamily="34" charset="0"/>
              </a:rPr>
              <a:t>di</a:t>
            </a:r>
            <a:r>
              <a:rPr lang="en-US" b="1" dirty="0" smtClean="0">
                <a:latin typeface="Arial" pitchFamily="34" charset="0"/>
                <a:cs typeface="Arial" pitchFamily="34" charset="0"/>
              </a:rPr>
              <a:t> </a:t>
            </a:r>
            <a:r>
              <a:rPr lang="en-US" b="1" dirty="0" err="1" smtClean="0">
                <a:latin typeface="Arial" pitchFamily="34" charset="0"/>
                <a:cs typeface="Arial" pitchFamily="34" charset="0"/>
              </a:rPr>
              <a:t>suatu</a:t>
            </a:r>
            <a:r>
              <a:rPr lang="en-US" b="1" dirty="0" smtClean="0">
                <a:latin typeface="Arial" pitchFamily="34" charset="0"/>
                <a:cs typeface="Arial" pitchFamily="34" charset="0"/>
              </a:rPr>
              <a:t> </a:t>
            </a:r>
            <a:r>
              <a:rPr lang="en-US" b="1" dirty="0" err="1" smtClean="0">
                <a:latin typeface="Arial" pitchFamily="34" charset="0"/>
                <a:cs typeface="Arial" pitchFamily="34" charset="0"/>
              </a:rPr>
              <a:t>daerah</a:t>
            </a:r>
            <a:endParaRPr lang="en-US" b="1" dirty="0" smtClean="0">
              <a:latin typeface="Arial" pitchFamily="34" charset="0"/>
              <a:cs typeface="Arial" pitchFamily="34" charset="0"/>
            </a:endParaRPr>
          </a:p>
          <a:p>
            <a:pPr>
              <a:defRPr/>
            </a:pPr>
            <a:r>
              <a:rPr lang="en-US" b="1" dirty="0" smtClean="0">
                <a:latin typeface="Arial" pitchFamily="34" charset="0"/>
                <a:cs typeface="Arial" pitchFamily="34" charset="0"/>
              </a:rPr>
              <a:t>   yang </a:t>
            </a:r>
            <a:r>
              <a:rPr lang="en-US" b="1" dirty="0" err="1" smtClean="0">
                <a:latin typeface="Arial" pitchFamily="34" charset="0"/>
                <a:cs typeface="Arial" pitchFamily="34" charset="0"/>
              </a:rPr>
              <a:t>mengembangkan</a:t>
            </a:r>
            <a:r>
              <a:rPr lang="en-US" b="1" dirty="0" smtClean="0">
                <a:latin typeface="Arial" pitchFamily="34" charset="0"/>
                <a:cs typeface="Arial" pitchFamily="34" charset="0"/>
              </a:rPr>
              <a:t> </a:t>
            </a:r>
            <a:r>
              <a:rPr lang="en-US" b="1" dirty="0" err="1" smtClean="0">
                <a:latin typeface="Arial" pitchFamily="34" charset="0"/>
                <a:cs typeface="Arial" pitchFamily="34" charset="0"/>
              </a:rPr>
              <a:t>usaha</a:t>
            </a:r>
            <a:r>
              <a:rPr lang="en-US" b="1" dirty="0" smtClean="0">
                <a:latin typeface="Arial" pitchFamily="34" charset="0"/>
                <a:cs typeface="Arial" pitchFamily="34" charset="0"/>
              </a:rPr>
              <a:t> </a:t>
            </a:r>
            <a:r>
              <a:rPr lang="en-US" b="1" dirty="0" err="1" smtClean="0">
                <a:latin typeface="Arial" pitchFamily="34" charset="0"/>
                <a:cs typeface="Arial" pitchFamily="34" charset="0"/>
              </a:rPr>
              <a:t>sehari-hari</a:t>
            </a:r>
            <a:r>
              <a:rPr lang="en-US" b="1" dirty="0" smtClean="0">
                <a:latin typeface="Arial" pitchFamily="34" charset="0"/>
                <a:cs typeface="Arial" pitchFamily="34" charset="0"/>
              </a:rPr>
              <a:t>. </a:t>
            </a:r>
          </a:p>
          <a:p>
            <a:pPr>
              <a:buFont typeface="Arial" pitchFamily="34" charset="0"/>
              <a:buChar char="•"/>
              <a:defRPr/>
            </a:pPr>
            <a:r>
              <a:rPr lang="en-US" b="1" i="1" dirty="0" smtClean="0">
                <a:latin typeface="Arial" pitchFamily="34" charset="0"/>
                <a:cs typeface="Arial" pitchFamily="34" charset="0"/>
              </a:rPr>
              <a:t> Immigrant </a:t>
            </a:r>
            <a:r>
              <a:rPr lang="en-US" b="1" i="1" dirty="0" err="1" smtClean="0">
                <a:latin typeface="Arial" pitchFamily="34" charset="0"/>
                <a:cs typeface="Arial" pitchFamily="34" charset="0"/>
              </a:rPr>
              <a:t>entepreneneurs</a:t>
            </a:r>
            <a:r>
              <a:rPr lang="en-US" b="1" i="1" dirty="0" smtClean="0">
                <a:latin typeface="Arial" pitchFamily="34" charset="0"/>
                <a:cs typeface="Arial" pitchFamily="34" charset="0"/>
              </a:rPr>
              <a:t>, </a:t>
            </a:r>
            <a:r>
              <a:rPr lang="en-US" b="1" dirty="0" err="1" smtClean="0">
                <a:latin typeface="Arial" pitchFamily="34" charset="0"/>
                <a:cs typeface="Arial" pitchFamily="34" charset="0"/>
              </a:rPr>
              <a:t>para</a:t>
            </a:r>
            <a:r>
              <a:rPr lang="en-US" b="1" dirty="0" smtClean="0">
                <a:latin typeface="Arial" pitchFamily="34" charset="0"/>
                <a:cs typeface="Arial" pitchFamily="34" charset="0"/>
              </a:rPr>
              <a:t> </a:t>
            </a:r>
            <a:r>
              <a:rPr lang="en-US" b="1" dirty="0" err="1" smtClean="0">
                <a:latin typeface="Arial" pitchFamily="34" charset="0"/>
                <a:cs typeface="Arial" pitchFamily="34" charset="0"/>
              </a:rPr>
              <a:t>pendatang</a:t>
            </a:r>
            <a:r>
              <a:rPr lang="en-US" b="1" dirty="0" smtClean="0">
                <a:latin typeface="Arial" pitchFamily="34" charset="0"/>
                <a:cs typeface="Arial" pitchFamily="34" charset="0"/>
              </a:rPr>
              <a:t> (</a:t>
            </a:r>
            <a:r>
              <a:rPr lang="en-US" b="1" dirty="0" err="1" smtClean="0">
                <a:latin typeface="Arial" pitchFamily="34" charset="0"/>
                <a:cs typeface="Arial" pitchFamily="34" charset="0"/>
              </a:rPr>
              <a:t>dari</a:t>
            </a:r>
            <a:r>
              <a:rPr lang="en-US" b="1" dirty="0" smtClean="0">
                <a:latin typeface="Arial" pitchFamily="34" charset="0"/>
                <a:cs typeface="Arial" pitchFamily="34" charset="0"/>
              </a:rPr>
              <a:t> </a:t>
            </a:r>
            <a:r>
              <a:rPr lang="en-US" b="1" dirty="0" err="1" smtClean="0">
                <a:latin typeface="Arial" pitchFamily="34" charset="0"/>
                <a:cs typeface="Arial" pitchFamily="34" charset="0"/>
              </a:rPr>
              <a:t>negara</a:t>
            </a:r>
            <a:r>
              <a:rPr lang="en-US" b="1" dirty="0" smtClean="0">
                <a:latin typeface="Arial" pitchFamily="34" charset="0"/>
                <a:cs typeface="Arial" pitchFamily="34" charset="0"/>
              </a:rPr>
              <a:t> lain),</a:t>
            </a:r>
          </a:p>
          <a:p>
            <a:pPr>
              <a:defRPr/>
            </a:pPr>
            <a:r>
              <a:rPr lang="en-US" b="1" dirty="0" smtClean="0">
                <a:latin typeface="Arial" pitchFamily="34" charset="0"/>
                <a:cs typeface="Arial" pitchFamily="34" charset="0"/>
              </a:rPr>
              <a:t>   </a:t>
            </a:r>
            <a:r>
              <a:rPr lang="en-US" b="1" dirty="0" err="1" smtClean="0">
                <a:latin typeface="Arial" pitchFamily="34" charset="0"/>
                <a:cs typeface="Arial" pitchFamily="34" charset="0"/>
              </a:rPr>
              <a:t>memiliki</a:t>
            </a:r>
            <a:r>
              <a:rPr lang="en-US" b="1" dirty="0" smtClean="0">
                <a:latin typeface="Arial" pitchFamily="34" charset="0"/>
                <a:cs typeface="Arial" pitchFamily="34" charset="0"/>
              </a:rPr>
              <a:t> </a:t>
            </a:r>
            <a:r>
              <a:rPr lang="en-US" b="1" dirty="0" err="1" smtClean="0">
                <a:latin typeface="Arial" pitchFamily="34" charset="0"/>
                <a:cs typeface="Arial" pitchFamily="34" charset="0"/>
              </a:rPr>
              <a:t>usaha</a:t>
            </a:r>
            <a:r>
              <a:rPr lang="en-US" b="1" dirty="0" smtClean="0">
                <a:latin typeface="Arial" pitchFamily="34" charset="0"/>
                <a:cs typeface="Arial" pitchFamily="34" charset="0"/>
              </a:rPr>
              <a:t> </a:t>
            </a:r>
          </a:p>
          <a:p>
            <a:pPr>
              <a:buFont typeface="Arial" pitchFamily="34" charset="0"/>
              <a:buChar char="•"/>
              <a:defRPr/>
            </a:pPr>
            <a:r>
              <a:rPr lang="en-US" b="1" dirty="0" smtClean="0">
                <a:latin typeface="Arial" pitchFamily="34" charset="0"/>
                <a:cs typeface="Arial" pitchFamily="34" charset="0"/>
              </a:rPr>
              <a:t> </a:t>
            </a:r>
            <a:r>
              <a:rPr lang="en-US" b="1" i="1" dirty="0" smtClean="0">
                <a:latin typeface="Arial" pitchFamily="34" charset="0"/>
                <a:cs typeface="Arial" pitchFamily="34" charset="0"/>
              </a:rPr>
              <a:t>Part time entrepreneurs, </a:t>
            </a:r>
            <a:r>
              <a:rPr lang="en-US" b="1" dirty="0" err="1" smtClean="0">
                <a:latin typeface="Arial" pitchFamily="34" charset="0"/>
                <a:cs typeface="Arial" pitchFamily="34" charset="0"/>
              </a:rPr>
              <a:t>wirausaha</a:t>
            </a:r>
            <a:r>
              <a:rPr lang="en-US" b="1" dirty="0" smtClean="0">
                <a:latin typeface="Arial" pitchFamily="34" charset="0"/>
                <a:cs typeface="Arial" pitchFamily="34" charset="0"/>
              </a:rPr>
              <a:t> </a:t>
            </a:r>
            <a:r>
              <a:rPr lang="en-US" b="1" dirty="0" err="1" smtClean="0">
                <a:latin typeface="Arial" pitchFamily="34" charset="0"/>
                <a:cs typeface="Arial" pitchFamily="34" charset="0"/>
              </a:rPr>
              <a:t>partatime</a:t>
            </a:r>
            <a:r>
              <a:rPr lang="en-US" b="1" dirty="0" smtClean="0">
                <a:latin typeface="Arial" pitchFamily="34" charset="0"/>
                <a:cs typeface="Arial" pitchFamily="34" charset="0"/>
              </a:rPr>
              <a:t> </a:t>
            </a:r>
            <a:r>
              <a:rPr lang="en-US" b="1" dirty="0" err="1" smtClean="0">
                <a:latin typeface="Arial" pitchFamily="34" charset="0"/>
                <a:cs typeface="Arial" pitchFamily="34" charset="0"/>
              </a:rPr>
              <a:t>mengisi</a:t>
            </a:r>
            <a:r>
              <a:rPr lang="en-US" b="1" dirty="0" smtClean="0">
                <a:latin typeface="Arial" pitchFamily="34" charset="0"/>
                <a:cs typeface="Arial" pitchFamily="34" charset="0"/>
              </a:rPr>
              <a:t> </a:t>
            </a:r>
            <a:r>
              <a:rPr lang="en-US" b="1" dirty="0" err="1" smtClean="0">
                <a:latin typeface="Arial" pitchFamily="34" charset="0"/>
                <a:cs typeface="Arial" pitchFamily="34" charset="0"/>
              </a:rPr>
              <a:t>waktu</a:t>
            </a:r>
            <a:r>
              <a:rPr lang="en-US" b="1" dirty="0" smtClean="0">
                <a:latin typeface="Arial" pitchFamily="34" charset="0"/>
                <a:cs typeface="Arial" pitchFamily="34" charset="0"/>
              </a:rPr>
              <a:t> </a:t>
            </a:r>
          </a:p>
          <a:p>
            <a:pPr>
              <a:defRPr/>
            </a:pPr>
            <a:r>
              <a:rPr lang="en-US" b="1" dirty="0" smtClean="0">
                <a:latin typeface="Arial" pitchFamily="34" charset="0"/>
                <a:cs typeface="Arial" pitchFamily="34" charset="0"/>
              </a:rPr>
              <a:t>   </a:t>
            </a:r>
            <a:r>
              <a:rPr lang="en-US" b="1" dirty="0" err="1" smtClean="0">
                <a:latin typeface="Arial" pitchFamily="34" charset="0"/>
                <a:cs typeface="Arial" pitchFamily="34" charset="0"/>
              </a:rPr>
              <a:t>lowong</a:t>
            </a:r>
            <a:r>
              <a:rPr lang="en-US" b="1" dirty="0" smtClean="0">
                <a:latin typeface="Arial" pitchFamily="34" charset="0"/>
                <a:cs typeface="Arial" pitchFamily="34" charset="0"/>
              </a:rPr>
              <a:t>, </a:t>
            </a:r>
          </a:p>
          <a:p>
            <a:pPr>
              <a:buFont typeface="Arial" pitchFamily="34" charset="0"/>
              <a:buChar char="•"/>
              <a:defRPr/>
            </a:pPr>
            <a:r>
              <a:rPr lang="en-US" b="1" dirty="0" smtClean="0">
                <a:latin typeface="Arial" pitchFamily="34" charset="0"/>
                <a:cs typeface="Arial" pitchFamily="34" charset="0"/>
              </a:rPr>
              <a:t> </a:t>
            </a:r>
            <a:r>
              <a:rPr lang="en-US" b="1" i="1" dirty="0" smtClean="0">
                <a:latin typeface="Arial" pitchFamily="34" charset="0"/>
                <a:cs typeface="Arial" pitchFamily="34" charset="0"/>
              </a:rPr>
              <a:t>Home-based entrepreneurs, </a:t>
            </a:r>
            <a:r>
              <a:rPr lang="en-US" b="1" dirty="0" err="1" smtClean="0">
                <a:latin typeface="Arial" pitchFamily="34" charset="0"/>
                <a:cs typeface="Arial" pitchFamily="34" charset="0"/>
              </a:rPr>
              <a:t>wirausaha</a:t>
            </a:r>
            <a:r>
              <a:rPr lang="en-US" b="1" dirty="0" smtClean="0">
                <a:latin typeface="Arial" pitchFamily="34" charset="0"/>
                <a:cs typeface="Arial" pitchFamily="34" charset="0"/>
              </a:rPr>
              <a:t>  </a:t>
            </a:r>
            <a:r>
              <a:rPr lang="en-US" b="1" dirty="0" err="1" smtClean="0">
                <a:latin typeface="Arial" pitchFamily="34" charset="0"/>
                <a:cs typeface="Arial" pitchFamily="34" charset="0"/>
              </a:rPr>
              <a:t>di</a:t>
            </a:r>
            <a:r>
              <a:rPr lang="en-US" b="1" dirty="0" smtClean="0">
                <a:latin typeface="Arial" pitchFamily="34" charset="0"/>
                <a:cs typeface="Arial" pitchFamily="34" charset="0"/>
              </a:rPr>
              <a:t> </a:t>
            </a:r>
            <a:r>
              <a:rPr lang="en-US" b="1" dirty="0" err="1" smtClean="0">
                <a:latin typeface="Arial" pitchFamily="34" charset="0"/>
                <a:cs typeface="Arial" pitchFamily="34" charset="0"/>
              </a:rPr>
              <a:t>rumah</a:t>
            </a:r>
            <a:r>
              <a:rPr lang="en-US" b="1" dirty="0" smtClean="0">
                <a:latin typeface="Arial" pitchFamily="34" charset="0"/>
                <a:cs typeface="Arial" pitchFamily="34" charset="0"/>
              </a:rPr>
              <a:t> </a:t>
            </a:r>
            <a:r>
              <a:rPr lang="en-US" b="1" dirty="0" err="1" smtClean="0">
                <a:latin typeface="Arial" pitchFamily="34" charset="0"/>
                <a:cs typeface="Arial" pitchFamily="34" charset="0"/>
              </a:rPr>
              <a:t>tangga</a:t>
            </a:r>
            <a:r>
              <a:rPr lang="en-US" b="1" dirty="0" smtClean="0">
                <a:latin typeface="Arial" pitchFamily="34" charset="0"/>
                <a:cs typeface="Arial" pitchFamily="34" charset="0"/>
              </a:rPr>
              <a:t>, </a:t>
            </a:r>
          </a:p>
          <a:p>
            <a:pPr>
              <a:buFont typeface="Arial" pitchFamily="34" charset="0"/>
              <a:buChar char="•"/>
              <a:defRPr/>
            </a:pPr>
            <a:r>
              <a:rPr lang="en-US" b="1" dirty="0" smtClean="0">
                <a:latin typeface="Arial" pitchFamily="34" charset="0"/>
                <a:cs typeface="Arial" pitchFamily="34" charset="0"/>
              </a:rPr>
              <a:t> </a:t>
            </a:r>
            <a:r>
              <a:rPr lang="en-US" b="1" i="1" dirty="0" smtClean="0">
                <a:latin typeface="Arial" pitchFamily="34" charset="0"/>
                <a:cs typeface="Arial" pitchFamily="34" charset="0"/>
              </a:rPr>
              <a:t>Family-owned entrepreneurs, </a:t>
            </a:r>
            <a:r>
              <a:rPr lang="en-US" b="1" dirty="0" smtClean="0">
                <a:latin typeface="Arial" pitchFamily="34" charset="0"/>
                <a:cs typeface="Arial" pitchFamily="34" charset="0"/>
              </a:rPr>
              <a:t> </a:t>
            </a:r>
            <a:r>
              <a:rPr lang="en-US" b="1" dirty="0" err="1" smtClean="0">
                <a:latin typeface="Arial" pitchFamily="34" charset="0"/>
                <a:cs typeface="Arial" pitchFamily="34" charset="0"/>
              </a:rPr>
              <a:t>wirausaha</a:t>
            </a:r>
            <a:r>
              <a:rPr lang="en-US" b="1" dirty="0" smtClean="0">
                <a:latin typeface="Arial" pitchFamily="34" charset="0"/>
                <a:cs typeface="Arial" pitchFamily="34" charset="0"/>
              </a:rPr>
              <a:t> </a:t>
            </a:r>
            <a:r>
              <a:rPr lang="en-US" b="1" dirty="0" err="1" smtClean="0">
                <a:latin typeface="Arial" pitchFamily="34" charset="0"/>
                <a:cs typeface="Arial" pitchFamily="34" charset="0"/>
              </a:rPr>
              <a:t>keluarga</a:t>
            </a:r>
            <a:endParaRPr lang="en-US" b="1" dirty="0" smtClean="0">
              <a:latin typeface="Arial" pitchFamily="34" charset="0"/>
              <a:cs typeface="Arial" pitchFamily="34" charset="0"/>
            </a:endParaRPr>
          </a:p>
          <a:p>
            <a:pPr>
              <a:buFont typeface="Arial" pitchFamily="34" charset="0"/>
              <a:buChar char="•"/>
              <a:defRPr/>
            </a:pPr>
            <a:r>
              <a:rPr lang="en-US" b="1" dirty="0" smtClean="0">
                <a:latin typeface="Arial" pitchFamily="34" charset="0"/>
                <a:cs typeface="Arial" pitchFamily="34" charset="0"/>
              </a:rPr>
              <a:t> </a:t>
            </a:r>
            <a:r>
              <a:rPr lang="en-US" b="1" i="1" dirty="0" err="1" smtClean="0">
                <a:latin typeface="Arial" pitchFamily="34" charset="0"/>
                <a:cs typeface="Arial" pitchFamily="34" charset="0"/>
              </a:rPr>
              <a:t>Copreneurs</a:t>
            </a:r>
            <a:r>
              <a:rPr lang="en-US" b="1" i="1" dirty="0" smtClean="0">
                <a:latin typeface="Arial" pitchFamily="34" charset="0"/>
                <a:cs typeface="Arial" pitchFamily="34" charset="0"/>
              </a:rPr>
              <a:t>, </a:t>
            </a:r>
            <a:r>
              <a:rPr lang="en-US" b="1" i="1" dirty="0" err="1" smtClean="0">
                <a:latin typeface="Arial" pitchFamily="34" charset="0"/>
                <a:cs typeface="Arial" pitchFamily="34" charset="0"/>
              </a:rPr>
              <a:t>w</a:t>
            </a:r>
            <a:r>
              <a:rPr lang="en-US" b="1" dirty="0" err="1" smtClean="0">
                <a:latin typeface="Arial" pitchFamily="34" charset="0"/>
                <a:cs typeface="Arial" pitchFamily="34" charset="0"/>
              </a:rPr>
              <a:t>irausaha</a:t>
            </a:r>
            <a:r>
              <a:rPr lang="en-US" b="1" dirty="0" smtClean="0">
                <a:latin typeface="Arial" pitchFamily="34" charset="0"/>
                <a:cs typeface="Arial" pitchFamily="34" charset="0"/>
              </a:rPr>
              <a:t> </a:t>
            </a:r>
            <a:r>
              <a:rPr lang="en-US" b="1" dirty="0" err="1" smtClean="0">
                <a:latin typeface="Arial" pitchFamily="34" charset="0"/>
                <a:cs typeface="Arial" pitchFamily="34" charset="0"/>
              </a:rPr>
              <a:t>bersama</a:t>
            </a:r>
            <a:r>
              <a:rPr lang="en-US" b="1" dirty="0" smtClean="0">
                <a:latin typeface="Arial" pitchFamily="34" charset="0"/>
                <a:cs typeface="Arial" pitchFamily="34" charset="0"/>
              </a:rPr>
              <a:t>, </a:t>
            </a:r>
            <a:r>
              <a:rPr lang="en-US" b="1" dirty="0" err="1" smtClean="0">
                <a:latin typeface="Arial" pitchFamily="34" charset="0"/>
                <a:cs typeface="Arial" pitchFamily="34" charset="0"/>
              </a:rPr>
              <a:t>membina</a:t>
            </a:r>
            <a:r>
              <a:rPr lang="en-US" b="1" dirty="0" smtClean="0">
                <a:latin typeface="Arial" pitchFamily="34" charset="0"/>
                <a:cs typeface="Arial" pitchFamily="34" charset="0"/>
              </a:rPr>
              <a:t> </a:t>
            </a:r>
            <a:r>
              <a:rPr lang="en-US" b="1" dirty="0" err="1" smtClean="0">
                <a:latin typeface="Arial" pitchFamily="34" charset="0"/>
                <a:cs typeface="Arial" pitchFamily="34" charset="0"/>
              </a:rPr>
              <a:t>usaha</a:t>
            </a:r>
            <a:r>
              <a:rPr lang="en-US" b="1" dirty="0" smtClean="0">
                <a:latin typeface="Arial" pitchFamily="34" charset="0"/>
                <a:cs typeface="Arial" pitchFamily="34" charset="0"/>
              </a:rPr>
              <a:t> </a:t>
            </a:r>
            <a:r>
              <a:rPr lang="en-US" b="1" dirty="0" err="1" smtClean="0">
                <a:latin typeface="Arial" pitchFamily="34" charset="0"/>
                <a:cs typeface="Arial" pitchFamily="34" charset="0"/>
              </a:rPr>
              <a:t>bersama</a:t>
            </a:r>
            <a:endParaRPr lang="en-US" b="1" dirty="0" smtClean="0">
              <a:latin typeface="Arial" pitchFamily="34" charset="0"/>
              <a:cs typeface="Arial" pitchFamily="34" charset="0"/>
            </a:endParaRPr>
          </a:p>
          <a:p>
            <a:pPr>
              <a:defRPr/>
            </a:pPr>
            <a:r>
              <a:rPr lang="en-US" b="1" dirty="0" smtClean="0">
                <a:latin typeface="Arial" pitchFamily="34" charset="0"/>
                <a:cs typeface="Arial" pitchFamily="34" charset="0"/>
              </a:rPr>
              <a:t>   </a:t>
            </a:r>
            <a:r>
              <a:rPr lang="en-US" b="1" dirty="0" err="1" smtClean="0">
                <a:latin typeface="Arial" pitchFamily="34" charset="0"/>
                <a:cs typeface="Arial" pitchFamily="34" charset="0"/>
              </a:rPr>
              <a:t>orang</a:t>
            </a:r>
            <a:r>
              <a:rPr lang="en-US" b="1" dirty="0" smtClean="0">
                <a:latin typeface="Arial" pitchFamily="34" charset="0"/>
                <a:cs typeface="Arial" pitchFamily="34" charset="0"/>
              </a:rPr>
              <a:t> lain.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5"/>
          <p:cNvSpPr>
            <a:spLocks noGrp="1"/>
          </p:cNvSpPr>
          <p:nvPr>
            <p:ph type="sldNum" sz="quarter" idx="12"/>
          </p:nvPr>
        </p:nvSpPr>
        <p:spPr>
          <a:noFill/>
        </p:spPr>
        <p:txBody>
          <a:bodyPr/>
          <a:lstStyle/>
          <a:p>
            <a:fld id="{4EEBE626-E6EA-43F4-B3D1-B1C15DE4D081}" type="slidenum">
              <a:rPr lang="en-US"/>
              <a:pPr/>
              <a:t>38</a:t>
            </a:fld>
            <a:endParaRPr lang="en-US"/>
          </a:p>
        </p:txBody>
      </p:sp>
      <p:sp>
        <p:nvSpPr>
          <p:cNvPr id="18434" name="Rectangle 2"/>
          <p:cNvSpPr>
            <a:spLocks noGrp="1" noChangeArrowheads="1"/>
          </p:cNvSpPr>
          <p:nvPr>
            <p:ph type="title"/>
          </p:nvPr>
        </p:nvSpPr>
        <p:spPr>
          <a:xfrm>
            <a:off x="457200" y="762000"/>
            <a:ext cx="8229600" cy="1143000"/>
          </a:xfrm>
        </p:spPr>
        <p:txBody>
          <a:bodyPr>
            <a:normAutofit/>
          </a:bodyPr>
          <a:lstStyle/>
          <a:p>
            <a:pPr eaLnBrk="1" hangingPunct="1">
              <a:defRPr/>
            </a:pPr>
            <a:r>
              <a:rPr lang="en-US" sz="3200" dirty="0" err="1" smtClean="0">
                <a:latin typeface="Impact" pitchFamily="34" charset="0"/>
              </a:rPr>
              <a:t>Karakteristik</a:t>
            </a:r>
            <a:r>
              <a:rPr lang="en-US" sz="3200" dirty="0" smtClean="0">
                <a:latin typeface="Impact" pitchFamily="34" charset="0"/>
              </a:rPr>
              <a:t> </a:t>
            </a:r>
            <a:r>
              <a:rPr lang="en-US" sz="3200" dirty="0" err="1" smtClean="0">
                <a:latin typeface="Impact" pitchFamily="34" charset="0"/>
              </a:rPr>
              <a:t>Kewirausahaan</a:t>
            </a:r>
            <a:endParaRPr lang="en-US" sz="3200" dirty="0" smtClean="0">
              <a:latin typeface="Impact" pitchFamily="34" charset="0"/>
            </a:endParaRPr>
          </a:p>
        </p:txBody>
      </p:sp>
      <p:sp>
        <p:nvSpPr>
          <p:cNvPr id="18435" name="Rectangle 3"/>
          <p:cNvSpPr>
            <a:spLocks noGrp="1" noChangeArrowheads="1"/>
          </p:cNvSpPr>
          <p:nvPr>
            <p:ph type="body" idx="1"/>
          </p:nvPr>
        </p:nvSpPr>
        <p:spPr>
          <a:xfrm>
            <a:off x="1143000" y="2133600"/>
            <a:ext cx="7162800" cy="2667000"/>
          </a:xfrm>
        </p:spPr>
        <p:txBody>
          <a:bodyPr>
            <a:normAutofit/>
          </a:bodyPr>
          <a:lstStyle/>
          <a:p>
            <a:pPr eaLnBrk="1" hangingPunct="1">
              <a:defRPr/>
            </a:pPr>
            <a:r>
              <a:rPr lang="en-US" sz="2400" b="1" dirty="0" err="1" smtClean="0">
                <a:latin typeface="Batang" pitchFamily="18" charset="-127"/>
              </a:rPr>
              <a:t>Tidak</a:t>
            </a:r>
            <a:r>
              <a:rPr lang="en-US" sz="2400" b="1" dirty="0" smtClean="0">
                <a:latin typeface="Batang" pitchFamily="18" charset="-127"/>
              </a:rPr>
              <a:t> </a:t>
            </a:r>
            <a:r>
              <a:rPr lang="en-US" sz="2400" b="1" dirty="0" err="1" smtClean="0">
                <a:latin typeface="Batang" pitchFamily="18" charset="-127"/>
              </a:rPr>
              <a:t>semata-mata</a:t>
            </a:r>
            <a:r>
              <a:rPr lang="en-US" sz="2400" b="1" dirty="0" smtClean="0">
                <a:latin typeface="Batang" pitchFamily="18" charset="-127"/>
              </a:rPr>
              <a:t> </a:t>
            </a:r>
            <a:r>
              <a:rPr lang="en-US" sz="2400" b="1" dirty="0" err="1" smtClean="0">
                <a:latin typeface="Batang" pitchFamily="18" charset="-127"/>
              </a:rPr>
              <a:t>didorong</a:t>
            </a:r>
            <a:r>
              <a:rPr lang="en-US" sz="2400" b="1" dirty="0" smtClean="0">
                <a:latin typeface="Batang" pitchFamily="18" charset="-127"/>
              </a:rPr>
              <a:t> </a:t>
            </a:r>
            <a:r>
              <a:rPr lang="en-US" sz="2400" b="1" dirty="0" err="1" smtClean="0">
                <a:latin typeface="Batang" pitchFamily="18" charset="-127"/>
              </a:rPr>
              <a:t>oleh</a:t>
            </a:r>
            <a:r>
              <a:rPr lang="en-US" sz="2400" b="1" dirty="0" smtClean="0">
                <a:latin typeface="Batang" pitchFamily="18" charset="-127"/>
              </a:rPr>
              <a:t> motif </a:t>
            </a:r>
            <a:r>
              <a:rPr lang="en-US" sz="2400" b="1" dirty="0" err="1" smtClean="0">
                <a:latin typeface="Batang" pitchFamily="18" charset="-127"/>
              </a:rPr>
              <a:t>ekonomi</a:t>
            </a:r>
            <a:r>
              <a:rPr lang="en-US" sz="2400" b="1" dirty="0" smtClean="0">
                <a:latin typeface="Batang" pitchFamily="18" charset="-127"/>
              </a:rPr>
              <a:t> </a:t>
            </a:r>
            <a:r>
              <a:rPr lang="en-US" sz="2400" b="1" dirty="0" err="1" smtClean="0">
                <a:latin typeface="Batang" pitchFamily="18" charset="-127"/>
              </a:rPr>
              <a:t>tetapi</a:t>
            </a:r>
            <a:r>
              <a:rPr lang="en-US" sz="2400" b="1" dirty="0" smtClean="0">
                <a:latin typeface="Batang" pitchFamily="18" charset="-127"/>
              </a:rPr>
              <a:t> </a:t>
            </a:r>
            <a:r>
              <a:rPr lang="en-US" sz="2400" b="1" dirty="0" err="1" smtClean="0">
                <a:latin typeface="Batang" pitchFamily="18" charset="-127"/>
              </a:rPr>
              <a:t>terutama</a:t>
            </a:r>
            <a:r>
              <a:rPr lang="en-US" sz="2400" b="1" dirty="0" smtClean="0">
                <a:latin typeface="Batang" pitchFamily="18" charset="-127"/>
              </a:rPr>
              <a:t> </a:t>
            </a:r>
            <a:r>
              <a:rPr lang="en-US" sz="2400" b="1" dirty="0" err="1" smtClean="0">
                <a:latin typeface="Batang" pitchFamily="18" charset="-127"/>
              </a:rPr>
              <a:t>didorong</a:t>
            </a:r>
            <a:r>
              <a:rPr lang="en-US" sz="2400" b="1" dirty="0" smtClean="0">
                <a:latin typeface="Batang" pitchFamily="18" charset="-127"/>
              </a:rPr>
              <a:t> </a:t>
            </a:r>
            <a:r>
              <a:rPr lang="en-US" sz="2400" b="1" dirty="0" err="1" smtClean="0">
                <a:latin typeface="Batang" pitchFamily="18" charset="-127"/>
              </a:rPr>
              <a:t>oleh</a:t>
            </a:r>
            <a:r>
              <a:rPr lang="en-US" sz="2400" b="1" dirty="0" smtClean="0">
                <a:latin typeface="Batang" pitchFamily="18" charset="-127"/>
              </a:rPr>
              <a:t> motif </a:t>
            </a:r>
            <a:r>
              <a:rPr lang="en-US" sz="2400" b="1" dirty="0" err="1" smtClean="0">
                <a:latin typeface="Batang" pitchFamily="18" charset="-127"/>
              </a:rPr>
              <a:t>untuk</a:t>
            </a:r>
            <a:r>
              <a:rPr lang="en-US" sz="2400" b="1" dirty="0" smtClean="0">
                <a:latin typeface="Batang" pitchFamily="18" charset="-127"/>
              </a:rPr>
              <a:t> </a:t>
            </a:r>
            <a:r>
              <a:rPr lang="en-US" sz="2400" b="1" dirty="0" err="1" smtClean="0">
                <a:latin typeface="Batang" pitchFamily="18" charset="-127"/>
              </a:rPr>
              <a:t>berprestasi</a:t>
            </a:r>
            <a:r>
              <a:rPr lang="en-US" sz="2400" b="1" dirty="0" smtClean="0">
                <a:latin typeface="Batang" pitchFamily="18" charset="-127"/>
              </a:rPr>
              <a:t> (David Mc Cleland)</a:t>
            </a:r>
          </a:p>
          <a:p>
            <a:pPr eaLnBrk="1" hangingPunct="1">
              <a:defRPr/>
            </a:pPr>
            <a:r>
              <a:rPr lang="en-US" sz="2400" b="1" dirty="0" err="1" smtClean="0">
                <a:latin typeface="Batang" pitchFamily="18" charset="-127"/>
              </a:rPr>
              <a:t>Motivasi</a:t>
            </a:r>
            <a:r>
              <a:rPr lang="en-US" sz="2400" b="1" dirty="0" smtClean="0">
                <a:latin typeface="Batang" pitchFamily="18" charset="-127"/>
              </a:rPr>
              <a:t> </a:t>
            </a:r>
            <a:r>
              <a:rPr lang="en-US" sz="2400" b="1" dirty="0" err="1" smtClean="0">
                <a:latin typeface="Batang" pitchFamily="18" charset="-127"/>
              </a:rPr>
              <a:t>seseorang</a:t>
            </a:r>
            <a:r>
              <a:rPr lang="en-US" sz="2400" b="1" dirty="0" smtClean="0">
                <a:latin typeface="Batang" pitchFamily="18" charset="-127"/>
              </a:rPr>
              <a:t> </a:t>
            </a:r>
            <a:r>
              <a:rPr lang="en-US" sz="2400" b="1" dirty="0" err="1" smtClean="0">
                <a:latin typeface="Batang" pitchFamily="18" charset="-127"/>
              </a:rPr>
              <a:t>dapat</a:t>
            </a:r>
            <a:r>
              <a:rPr lang="en-US" sz="2400" b="1" dirty="0" smtClean="0">
                <a:latin typeface="Batang" pitchFamily="18" charset="-127"/>
              </a:rPr>
              <a:t> </a:t>
            </a:r>
            <a:r>
              <a:rPr lang="en-US" sz="2400" b="1" dirty="0" err="1" smtClean="0">
                <a:latin typeface="Batang" pitchFamily="18" charset="-127"/>
              </a:rPr>
              <a:t>bersifat</a:t>
            </a:r>
            <a:r>
              <a:rPr lang="en-US" sz="2400" b="1" dirty="0" smtClean="0">
                <a:latin typeface="Batang" pitchFamily="18" charset="-127"/>
              </a:rPr>
              <a:t> individual (Maslow) </a:t>
            </a:r>
            <a:r>
              <a:rPr lang="en-US" sz="2400" b="1" dirty="0" err="1" smtClean="0">
                <a:latin typeface="Batang" pitchFamily="18" charset="-127"/>
              </a:rPr>
              <a:t>atau</a:t>
            </a:r>
            <a:r>
              <a:rPr lang="en-US" sz="2400" b="1" dirty="0" smtClean="0">
                <a:latin typeface="Batang" pitchFamily="18" charset="-127"/>
              </a:rPr>
              <a:t> </a:t>
            </a:r>
            <a:r>
              <a:rPr lang="en-US" sz="2400" b="1" dirty="0" err="1" smtClean="0">
                <a:latin typeface="Batang" pitchFamily="18" charset="-127"/>
              </a:rPr>
              <a:t>sosial</a:t>
            </a:r>
            <a:r>
              <a:rPr lang="en-US" sz="2400" b="1" dirty="0" smtClean="0">
                <a:latin typeface="Batang" pitchFamily="18" charset="-127"/>
              </a:rPr>
              <a:t> (Alfred Adler)</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en-US" sz="2800" b="1" dirty="0"/>
              <a:t>KETERAMPILAN WIRAUSAHA</a:t>
            </a:r>
            <a:r>
              <a:rPr lang="en-US" sz="2800" dirty="0"/>
              <a:t> :</a:t>
            </a:r>
          </a:p>
        </p:txBody>
      </p:sp>
      <p:sp>
        <p:nvSpPr>
          <p:cNvPr id="131075" name="Rectangle 3"/>
          <p:cNvSpPr>
            <a:spLocks noGrp="1" noChangeArrowheads="1"/>
          </p:cNvSpPr>
          <p:nvPr>
            <p:ph type="body" idx="1"/>
          </p:nvPr>
        </p:nvSpPr>
        <p:spPr>
          <a:xfrm>
            <a:off x="1219200" y="1600201"/>
            <a:ext cx="7162800" cy="4038600"/>
          </a:xfrm>
        </p:spPr>
        <p:txBody>
          <a:bodyPr>
            <a:normAutofit/>
          </a:bodyPr>
          <a:lstStyle/>
          <a:p>
            <a:r>
              <a:rPr lang="en-US" sz="2400" b="1" dirty="0" err="1"/>
              <a:t>Keterampilan</a:t>
            </a:r>
            <a:r>
              <a:rPr lang="en-US" sz="2400" b="1" dirty="0"/>
              <a:t> </a:t>
            </a:r>
            <a:r>
              <a:rPr lang="en-US" sz="2400" b="1" dirty="0" err="1"/>
              <a:t>manajerial</a:t>
            </a:r>
            <a:r>
              <a:rPr lang="en-US" sz="2400" b="1" dirty="0"/>
              <a:t> </a:t>
            </a:r>
            <a:r>
              <a:rPr lang="en-US" sz="2400" b="1" i="1" dirty="0"/>
              <a:t>(managerial skill)</a:t>
            </a:r>
          </a:p>
          <a:p>
            <a:r>
              <a:rPr lang="en-US" sz="2400" b="1" dirty="0" err="1"/>
              <a:t>Keterampilan</a:t>
            </a:r>
            <a:r>
              <a:rPr lang="en-US" sz="2400" b="1" dirty="0"/>
              <a:t> </a:t>
            </a:r>
            <a:r>
              <a:rPr lang="en-US" sz="2400" b="1" dirty="0" err="1"/>
              <a:t>konseptual</a:t>
            </a:r>
            <a:r>
              <a:rPr lang="en-US" sz="2400" b="1" dirty="0"/>
              <a:t> </a:t>
            </a:r>
            <a:r>
              <a:rPr lang="en-US" sz="2400" b="1" i="1" dirty="0"/>
              <a:t>(conceptual skill)</a:t>
            </a:r>
          </a:p>
          <a:p>
            <a:r>
              <a:rPr lang="en-US" sz="2400" b="1" dirty="0" err="1"/>
              <a:t>Keterampilan</a:t>
            </a:r>
            <a:r>
              <a:rPr lang="en-US" sz="2400" b="1" dirty="0"/>
              <a:t> </a:t>
            </a:r>
            <a:r>
              <a:rPr lang="en-US" sz="2400" b="1" dirty="0" err="1"/>
              <a:t>mengelola</a:t>
            </a:r>
            <a:r>
              <a:rPr lang="en-US" sz="2400" b="1" dirty="0"/>
              <a:t> SDM </a:t>
            </a:r>
            <a:r>
              <a:rPr lang="en-US" sz="2400" b="1" i="1" dirty="0"/>
              <a:t>(human skill)</a:t>
            </a:r>
          </a:p>
          <a:p>
            <a:r>
              <a:rPr lang="en-US" sz="2400" b="1" dirty="0" err="1"/>
              <a:t>Keterampilan</a:t>
            </a:r>
            <a:r>
              <a:rPr lang="en-US" sz="2400" b="1" dirty="0"/>
              <a:t> </a:t>
            </a:r>
            <a:r>
              <a:rPr lang="en-US" sz="2400" b="1" dirty="0" err="1"/>
              <a:t>merumuskan</a:t>
            </a:r>
            <a:r>
              <a:rPr lang="en-US" sz="2400" b="1" dirty="0"/>
              <a:t> </a:t>
            </a:r>
            <a:r>
              <a:rPr lang="en-US" sz="2400" b="1" dirty="0" err="1"/>
              <a:t>masalah</a:t>
            </a:r>
            <a:r>
              <a:rPr lang="en-US" sz="2400" b="1" dirty="0"/>
              <a:t> </a:t>
            </a:r>
            <a:r>
              <a:rPr lang="en-US" sz="2400" b="1" dirty="0" err="1"/>
              <a:t>dan</a:t>
            </a:r>
            <a:r>
              <a:rPr lang="en-US" sz="2400" b="1" dirty="0"/>
              <a:t> </a:t>
            </a:r>
            <a:r>
              <a:rPr lang="en-US" sz="2400" b="1" dirty="0" err="1"/>
              <a:t>mengambil</a:t>
            </a:r>
            <a:r>
              <a:rPr lang="en-US" sz="2400" b="1" dirty="0"/>
              <a:t> </a:t>
            </a:r>
            <a:r>
              <a:rPr lang="en-US" sz="2400" b="1" dirty="0" err="1"/>
              <a:t>keputusan</a:t>
            </a:r>
            <a:r>
              <a:rPr lang="en-US" sz="2400" b="1" dirty="0"/>
              <a:t> </a:t>
            </a:r>
            <a:r>
              <a:rPr lang="en-US" sz="2400" b="1" i="1" dirty="0"/>
              <a:t>(decision making skill)</a:t>
            </a:r>
          </a:p>
          <a:p>
            <a:r>
              <a:rPr lang="en-US" sz="2400" b="1" dirty="0" err="1"/>
              <a:t>Keterampilan</a:t>
            </a:r>
            <a:r>
              <a:rPr lang="en-US" sz="2400" b="1" dirty="0"/>
              <a:t> </a:t>
            </a:r>
            <a:r>
              <a:rPr lang="en-US" sz="2400" b="1" dirty="0" err="1"/>
              <a:t>mengelola</a:t>
            </a:r>
            <a:r>
              <a:rPr lang="en-US" sz="2400" b="1" dirty="0"/>
              <a:t> </a:t>
            </a:r>
            <a:r>
              <a:rPr lang="en-US" sz="2400" b="1" dirty="0" err="1"/>
              <a:t>waktu</a:t>
            </a:r>
            <a:r>
              <a:rPr lang="en-US" sz="2400" b="1" dirty="0"/>
              <a:t> </a:t>
            </a:r>
            <a:r>
              <a:rPr lang="en-US" sz="2400" b="1" i="1" dirty="0"/>
              <a:t>(time management skill)</a:t>
            </a:r>
          </a:p>
          <a:p>
            <a:r>
              <a:rPr lang="en-US" sz="2400" b="1" dirty="0" err="1"/>
              <a:t>Keterampilan</a:t>
            </a:r>
            <a:r>
              <a:rPr lang="en-US" sz="2400" b="1" dirty="0"/>
              <a:t> </a:t>
            </a:r>
            <a:r>
              <a:rPr lang="en-US" sz="2400" b="1" dirty="0" err="1"/>
              <a:t>teknis</a:t>
            </a:r>
            <a:r>
              <a:rPr lang="en-US" sz="2400" b="1" dirty="0"/>
              <a:t> </a:t>
            </a:r>
            <a:r>
              <a:rPr lang="en-US" sz="2400" b="1" i="1" dirty="0"/>
              <a:t>(technical skill)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path" presetSubtype="0" accel="50000" decel="50000" fill="hold" grpId="0" nodeType="withEffect">
                                  <p:stCondLst>
                                    <p:cond delay="0"/>
                                  </p:stCondLst>
                                  <p:iterate type="lt">
                                    <p:tmPct val="10000"/>
                                  </p:iterate>
                                  <p:childTnLst>
                                    <p:animMotion origin="layout" path="M 0.0 0.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0  -0.071 0.01333  C -0.051 0.01867  -0.032 0.02133  -0.017 0.02  C -0.004 0.02  0.01 0.01733  0.025 0.01333  C 0.069 0.0  0.102 -0.028  0.098 -0.048  C 0.095 -0.068  0.057 -0.07333  0.013 -0.06  C -0.008 -0.05333  -0.027 -0.044  -0.04 -0.03333  C -0.051 -0.02533  -0.062 -0.016  -0.074 -0.004  C -0.109 0.03467  -0.13 0.07733  -0.12 0.09333  C -0.111 0.10933  -0.074 0.092  -0.039 0.05467  C -0.022 0.036  -0.008 0.01733  0.0 0.0  Z" pathEditMode="relative">
                                      <p:cBhvr>
                                        <p:cTn id="6" dur="1299" fill="hold">
                                          <p:stCondLst>
                                            <p:cond delay="0"/>
                                          </p:stCondLst>
                                        </p:cTn>
                                        <p:tgtEl>
                                          <p:spTgt spid="131074"/>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37" presetClass="entr" presetSubtype="0" fill="hold" grpId="0" nodeType="clickEffect">
                                  <p:stCondLst>
                                    <p:cond delay="0"/>
                                  </p:stCondLst>
                                  <p:childTnLst>
                                    <p:set>
                                      <p:cBhvr>
                                        <p:cTn id="10" dur="1" fill="hold">
                                          <p:stCondLst>
                                            <p:cond delay="0"/>
                                          </p:stCondLst>
                                        </p:cTn>
                                        <p:tgtEl>
                                          <p:spTgt spid="131075">
                                            <p:txEl>
                                              <p:pRg st="0" end="0"/>
                                            </p:txEl>
                                          </p:spTgt>
                                        </p:tgtEl>
                                        <p:attrNameLst>
                                          <p:attrName>style.visibility</p:attrName>
                                        </p:attrNameLst>
                                      </p:cBhvr>
                                      <p:to>
                                        <p:strVal val="visible"/>
                                      </p:to>
                                    </p:set>
                                    <p:animEffect transition="in" filter="fade">
                                      <p:cBhvr>
                                        <p:cTn id="11" dur="1000"/>
                                        <p:tgtEl>
                                          <p:spTgt spid="131075">
                                            <p:txEl>
                                              <p:pRg st="0" end="0"/>
                                            </p:txEl>
                                          </p:spTgt>
                                        </p:tgtEl>
                                      </p:cBhvr>
                                    </p:animEffect>
                                    <p:anim calcmode="lin" valueType="num">
                                      <p:cBhvr>
                                        <p:cTn id="12" dur="1000" fill="hold"/>
                                        <p:tgtEl>
                                          <p:spTgt spid="131075">
                                            <p:txEl>
                                              <p:pRg st="0" end="0"/>
                                            </p:txEl>
                                          </p:spTgt>
                                        </p:tgtEl>
                                        <p:attrNameLst>
                                          <p:attrName>ppt_x</p:attrName>
                                        </p:attrNameLst>
                                      </p:cBhvr>
                                      <p:tavLst>
                                        <p:tav tm="0">
                                          <p:val>
                                            <p:strVal val="#ppt_x"/>
                                          </p:val>
                                        </p:tav>
                                        <p:tav tm="100000">
                                          <p:val>
                                            <p:strVal val="#ppt_x"/>
                                          </p:val>
                                        </p:tav>
                                      </p:tavLst>
                                    </p:anim>
                                    <p:anim calcmode="lin" valueType="num">
                                      <p:cBhvr>
                                        <p:cTn id="13" dur="898" decel="100000" fill="hold"/>
                                        <p:tgtEl>
                                          <p:spTgt spid="131075">
                                            <p:txEl>
                                              <p:pRg st="0" end="0"/>
                                            </p:txEl>
                                          </p:spTgt>
                                        </p:tgtEl>
                                        <p:attrNameLst>
                                          <p:attrName>ppt_y</p:attrName>
                                        </p:attrNameLst>
                                      </p:cBhvr>
                                      <p:tavLst>
                                        <p:tav tm="0">
                                          <p:val>
                                            <p:strVal val="#ppt_y+1"/>
                                          </p:val>
                                        </p:tav>
                                        <p:tav tm="100000">
                                          <p:val>
                                            <p:strVal val="#ppt_y-.03"/>
                                          </p:val>
                                        </p:tav>
                                      </p:tavLst>
                                    </p:anim>
                                    <p:anim calcmode="lin" valueType="num">
                                      <p:cBhvr>
                                        <p:cTn id="14" dur="100" accel="100000" fill="hold">
                                          <p:stCondLst>
                                            <p:cond delay="898"/>
                                          </p:stCondLst>
                                        </p:cTn>
                                        <p:tgtEl>
                                          <p:spTgt spid="13107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131075">
                                            <p:txEl>
                                              <p:pRg st="1" end="1"/>
                                            </p:txEl>
                                          </p:spTgt>
                                        </p:tgtEl>
                                        <p:attrNameLst>
                                          <p:attrName>style.visibility</p:attrName>
                                        </p:attrNameLst>
                                      </p:cBhvr>
                                      <p:to>
                                        <p:strVal val="visible"/>
                                      </p:to>
                                    </p:set>
                                    <p:animEffect transition="in" filter="fade">
                                      <p:cBhvr>
                                        <p:cTn id="19" dur="1000"/>
                                        <p:tgtEl>
                                          <p:spTgt spid="131075">
                                            <p:txEl>
                                              <p:pRg st="1" end="1"/>
                                            </p:txEl>
                                          </p:spTgt>
                                        </p:tgtEl>
                                      </p:cBhvr>
                                    </p:animEffect>
                                    <p:anim calcmode="lin" valueType="num">
                                      <p:cBhvr>
                                        <p:cTn id="20" dur="1000" fill="hold"/>
                                        <p:tgtEl>
                                          <p:spTgt spid="131075">
                                            <p:txEl>
                                              <p:pRg st="1" end="1"/>
                                            </p:txEl>
                                          </p:spTgt>
                                        </p:tgtEl>
                                        <p:attrNameLst>
                                          <p:attrName>ppt_x</p:attrName>
                                        </p:attrNameLst>
                                      </p:cBhvr>
                                      <p:tavLst>
                                        <p:tav tm="0">
                                          <p:val>
                                            <p:strVal val="#ppt_x"/>
                                          </p:val>
                                        </p:tav>
                                        <p:tav tm="100000">
                                          <p:val>
                                            <p:strVal val="#ppt_x"/>
                                          </p:val>
                                        </p:tav>
                                      </p:tavLst>
                                    </p:anim>
                                    <p:anim calcmode="lin" valueType="num">
                                      <p:cBhvr>
                                        <p:cTn id="21" dur="898" decel="100000" fill="hold"/>
                                        <p:tgtEl>
                                          <p:spTgt spid="131075">
                                            <p:txEl>
                                              <p:pRg st="1" end="1"/>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898"/>
                                          </p:stCondLst>
                                        </p:cTn>
                                        <p:tgtEl>
                                          <p:spTgt spid="13107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grpId="0" nodeType="clickEffect">
                                  <p:stCondLst>
                                    <p:cond delay="0"/>
                                  </p:stCondLst>
                                  <p:childTnLst>
                                    <p:set>
                                      <p:cBhvr>
                                        <p:cTn id="26" dur="1" fill="hold">
                                          <p:stCondLst>
                                            <p:cond delay="0"/>
                                          </p:stCondLst>
                                        </p:cTn>
                                        <p:tgtEl>
                                          <p:spTgt spid="131075">
                                            <p:txEl>
                                              <p:pRg st="2" end="2"/>
                                            </p:txEl>
                                          </p:spTgt>
                                        </p:tgtEl>
                                        <p:attrNameLst>
                                          <p:attrName>style.visibility</p:attrName>
                                        </p:attrNameLst>
                                      </p:cBhvr>
                                      <p:to>
                                        <p:strVal val="visible"/>
                                      </p:to>
                                    </p:set>
                                    <p:animEffect transition="in" filter="fade">
                                      <p:cBhvr>
                                        <p:cTn id="27" dur="1000"/>
                                        <p:tgtEl>
                                          <p:spTgt spid="131075">
                                            <p:txEl>
                                              <p:pRg st="2" end="2"/>
                                            </p:txEl>
                                          </p:spTgt>
                                        </p:tgtEl>
                                      </p:cBhvr>
                                    </p:animEffect>
                                    <p:anim calcmode="lin" valueType="num">
                                      <p:cBhvr>
                                        <p:cTn id="28" dur="1000" fill="hold"/>
                                        <p:tgtEl>
                                          <p:spTgt spid="131075">
                                            <p:txEl>
                                              <p:pRg st="2" end="2"/>
                                            </p:txEl>
                                          </p:spTgt>
                                        </p:tgtEl>
                                        <p:attrNameLst>
                                          <p:attrName>ppt_x</p:attrName>
                                        </p:attrNameLst>
                                      </p:cBhvr>
                                      <p:tavLst>
                                        <p:tav tm="0">
                                          <p:val>
                                            <p:strVal val="#ppt_x"/>
                                          </p:val>
                                        </p:tav>
                                        <p:tav tm="100000">
                                          <p:val>
                                            <p:strVal val="#ppt_x"/>
                                          </p:val>
                                        </p:tav>
                                      </p:tavLst>
                                    </p:anim>
                                    <p:anim calcmode="lin" valueType="num">
                                      <p:cBhvr>
                                        <p:cTn id="29" dur="898" decel="100000" fill="hold"/>
                                        <p:tgtEl>
                                          <p:spTgt spid="131075">
                                            <p:txEl>
                                              <p:pRg st="2" end="2"/>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898"/>
                                          </p:stCondLst>
                                        </p:cTn>
                                        <p:tgtEl>
                                          <p:spTgt spid="131075">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7" presetClass="entr" presetSubtype="0" fill="hold" grpId="0" nodeType="clickEffect">
                                  <p:stCondLst>
                                    <p:cond delay="0"/>
                                  </p:stCondLst>
                                  <p:childTnLst>
                                    <p:set>
                                      <p:cBhvr>
                                        <p:cTn id="34" dur="1" fill="hold">
                                          <p:stCondLst>
                                            <p:cond delay="0"/>
                                          </p:stCondLst>
                                        </p:cTn>
                                        <p:tgtEl>
                                          <p:spTgt spid="131075">
                                            <p:txEl>
                                              <p:pRg st="3" end="3"/>
                                            </p:txEl>
                                          </p:spTgt>
                                        </p:tgtEl>
                                        <p:attrNameLst>
                                          <p:attrName>style.visibility</p:attrName>
                                        </p:attrNameLst>
                                      </p:cBhvr>
                                      <p:to>
                                        <p:strVal val="visible"/>
                                      </p:to>
                                    </p:set>
                                    <p:animEffect transition="in" filter="fade">
                                      <p:cBhvr>
                                        <p:cTn id="35" dur="1000"/>
                                        <p:tgtEl>
                                          <p:spTgt spid="131075">
                                            <p:txEl>
                                              <p:pRg st="3" end="3"/>
                                            </p:txEl>
                                          </p:spTgt>
                                        </p:tgtEl>
                                      </p:cBhvr>
                                    </p:animEffect>
                                    <p:anim calcmode="lin" valueType="num">
                                      <p:cBhvr>
                                        <p:cTn id="36" dur="1000" fill="hold"/>
                                        <p:tgtEl>
                                          <p:spTgt spid="131075">
                                            <p:txEl>
                                              <p:pRg st="3" end="3"/>
                                            </p:txEl>
                                          </p:spTgt>
                                        </p:tgtEl>
                                        <p:attrNameLst>
                                          <p:attrName>ppt_x</p:attrName>
                                        </p:attrNameLst>
                                      </p:cBhvr>
                                      <p:tavLst>
                                        <p:tav tm="0">
                                          <p:val>
                                            <p:strVal val="#ppt_x"/>
                                          </p:val>
                                        </p:tav>
                                        <p:tav tm="100000">
                                          <p:val>
                                            <p:strVal val="#ppt_x"/>
                                          </p:val>
                                        </p:tav>
                                      </p:tavLst>
                                    </p:anim>
                                    <p:anim calcmode="lin" valueType="num">
                                      <p:cBhvr>
                                        <p:cTn id="37" dur="898" decel="100000" fill="hold"/>
                                        <p:tgtEl>
                                          <p:spTgt spid="131075">
                                            <p:txEl>
                                              <p:pRg st="3" end="3"/>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898"/>
                                          </p:stCondLst>
                                        </p:cTn>
                                        <p:tgtEl>
                                          <p:spTgt spid="131075">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7" presetClass="entr" presetSubtype="0" fill="hold" grpId="0" nodeType="clickEffect">
                                  <p:stCondLst>
                                    <p:cond delay="0"/>
                                  </p:stCondLst>
                                  <p:childTnLst>
                                    <p:set>
                                      <p:cBhvr>
                                        <p:cTn id="42" dur="1" fill="hold">
                                          <p:stCondLst>
                                            <p:cond delay="0"/>
                                          </p:stCondLst>
                                        </p:cTn>
                                        <p:tgtEl>
                                          <p:spTgt spid="131075">
                                            <p:txEl>
                                              <p:pRg st="4" end="4"/>
                                            </p:txEl>
                                          </p:spTgt>
                                        </p:tgtEl>
                                        <p:attrNameLst>
                                          <p:attrName>style.visibility</p:attrName>
                                        </p:attrNameLst>
                                      </p:cBhvr>
                                      <p:to>
                                        <p:strVal val="visible"/>
                                      </p:to>
                                    </p:set>
                                    <p:animEffect transition="in" filter="fade">
                                      <p:cBhvr>
                                        <p:cTn id="43" dur="1000"/>
                                        <p:tgtEl>
                                          <p:spTgt spid="131075">
                                            <p:txEl>
                                              <p:pRg st="4" end="4"/>
                                            </p:txEl>
                                          </p:spTgt>
                                        </p:tgtEl>
                                      </p:cBhvr>
                                    </p:animEffect>
                                    <p:anim calcmode="lin" valueType="num">
                                      <p:cBhvr>
                                        <p:cTn id="44" dur="1000" fill="hold"/>
                                        <p:tgtEl>
                                          <p:spTgt spid="131075">
                                            <p:txEl>
                                              <p:pRg st="4" end="4"/>
                                            </p:txEl>
                                          </p:spTgt>
                                        </p:tgtEl>
                                        <p:attrNameLst>
                                          <p:attrName>ppt_x</p:attrName>
                                        </p:attrNameLst>
                                      </p:cBhvr>
                                      <p:tavLst>
                                        <p:tav tm="0">
                                          <p:val>
                                            <p:strVal val="#ppt_x"/>
                                          </p:val>
                                        </p:tav>
                                        <p:tav tm="100000">
                                          <p:val>
                                            <p:strVal val="#ppt_x"/>
                                          </p:val>
                                        </p:tav>
                                      </p:tavLst>
                                    </p:anim>
                                    <p:anim calcmode="lin" valueType="num">
                                      <p:cBhvr>
                                        <p:cTn id="45" dur="898" decel="100000" fill="hold"/>
                                        <p:tgtEl>
                                          <p:spTgt spid="131075">
                                            <p:txEl>
                                              <p:pRg st="4" end="4"/>
                                            </p:txEl>
                                          </p:spTgt>
                                        </p:tgtEl>
                                        <p:attrNameLst>
                                          <p:attrName>ppt_y</p:attrName>
                                        </p:attrNameLst>
                                      </p:cBhvr>
                                      <p:tavLst>
                                        <p:tav tm="0">
                                          <p:val>
                                            <p:strVal val="#ppt_y+1"/>
                                          </p:val>
                                        </p:tav>
                                        <p:tav tm="100000">
                                          <p:val>
                                            <p:strVal val="#ppt_y-.03"/>
                                          </p:val>
                                        </p:tav>
                                      </p:tavLst>
                                    </p:anim>
                                    <p:anim calcmode="lin" valueType="num">
                                      <p:cBhvr>
                                        <p:cTn id="46" dur="100" accel="100000" fill="hold">
                                          <p:stCondLst>
                                            <p:cond delay="898"/>
                                          </p:stCondLst>
                                        </p:cTn>
                                        <p:tgtEl>
                                          <p:spTgt spid="131075">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37" presetClass="entr" presetSubtype="0" fill="hold" grpId="0" nodeType="clickEffect">
                                  <p:stCondLst>
                                    <p:cond delay="0"/>
                                  </p:stCondLst>
                                  <p:childTnLst>
                                    <p:set>
                                      <p:cBhvr>
                                        <p:cTn id="50" dur="1" fill="hold">
                                          <p:stCondLst>
                                            <p:cond delay="0"/>
                                          </p:stCondLst>
                                        </p:cTn>
                                        <p:tgtEl>
                                          <p:spTgt spid="131075">
                                            <p:txEl>
                                              <p:pRg st="5" end="5"/>
                                            </p:txEl>
                                          </p:spTgt>
                                        </p:tgtEl>
                                        <p:attrNameLst>
                                          <p:attrName>style.visibility</p:attrName>
                                        </p:attrNameLst>
                                      </p:cBhvr>
                                      <p:to>
                                        <p:strVal val="visible"/>
                                      </p:to>
                                    </p:set>
                                    <p:animEffect transition="in" filter="fade">
                                      <p:cBhvr>
                                        <p:cTn id="51" dur="1000"/>
                                        <p:tgtEl>
                                          <p:spTgt spid="131075">
                                            <p:txEl>
                                              <p:pRg st="5" end="5"/>
                                            </p:txEl>
                                          </p:spTgt>
                                        </p:tgtEl>
                                      </p:cBhvr>
                                    </p:animEffect>
                                    <p:anim calcmode="lin" valueType="num">
                                      <p:cBhvr>
                                        <p:cTn id="52" dur="1000" fill="hold"/>
                                        <p:tgtEl>
                                          <p:spTgt spid="131075">
                                            <p:txEl>
                                              <p:pRg st="5" end="5"/>
                                            </p:txEl>
                                          </p:spTgt>
                                        </p:tgtEl>
                                        <p:attrNameLst>
                                          <p:attrName>ppt_x</p:attrName>
                                        </p:attrNameLst>
                                      </p:cBhvr>
                                      <p:tavLst>
                                        <p:tav tm="0">
                                          <p:val>
                                            <p:strVal val="#ppt_x"/>
                                          </p:val>
                                        </p:tav>
                                        <p:tav tm="100000">
                                          <p:val>
                                            <p:strVal val="#ppt_x"/>
                                          </p:val>
                                        </p:tav>
                                      </p:tavLst>
                                    </p:anim>
                                    <p:anim calcmode="lin" valueType="num">
                                      <p:cBhvr>
                                        <p:cTn id="53" dur="898" decel="100000" fill="hold"/>
                                        <p:tgtEl>
                                          <p:spTgt spid="131075">
                                            <p:txEl>
                                              <p:pRg st="5" end="5"/>
                                            </p:txEl>
                                          </p:spTgt>
                                        </p:tgtEl>
                                        <p:attrNameLst>
                                          <p:attrName>ppt_y</p:attrName>
                                        </p:attrNameLst>
                                      </p:cBhvr>
                                      <p:tavLst>
                                        <p:tav tm="0">
                                          <p:val>
                                            <p:strVal val="#ppt_y+1"/>
                                          </p:val>
                                        </p:tav>
                                        <p:tav tm="100000">
                                          <p:val>
                                            <p:strVal val="#ppt_y-.03"/>
                                          </p:val>
                                        </p:tav>
                                      </p:tavLst>
                                    </p:anim>
                                    <p:anim calcmode="lin" valueType="num">
                                      <p:cBhvr>
                                        <p:cTn id="54" dur="100" accel="100000" fill="hold">
                                          <p:stCondLst>
                                            <p:cond delay="898"/>
                                          </p:stCondLst>
                                        </p:cTn>
                                        <p:tgtEl>
                                          <p:spTgt spid="131075">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4" grpId="0"/>
      <p:bldP spid="13107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67000" y="1295400"/>
            <a:ext cx="3810659" cy="584775"/>
          </a:xfrm>
          <a:prstGeom prst="rect">
            <a:avLst/>
          </a:prstGeom>
        </p:spPr>
        <p:txBody>
          <a:bodyPr wrap="none">
            <a:spAutoFit/>
          </a:bodyPr>
          <a:lstStyle/>
          <a:p>
            <a:r>
              <a:rPr lang="en-US" sz="3200" b="1" dirty="0" smtClean="0">
                <a:solidFill>
                  <a:srgbClr val="0070C0"/>
                </a:solidFill>
                <a:latin typeface="Arial" charset="0"/>
              </a:rPr>
              <a:t>1. PENDAHULUAN</a:t>
            </a:r>
            <a:endParaRPr lang="en-US" sz="3200" dirty="0">
              <a:solidFill>
                <a:srgbClr val="0070C0"/>
              </a:solidFill>
            </a:endParaRPr>
          </a:p>
        </p:txBody>
      </p:sp>
      <p:sp>
        <p:nvSpPr>
          <p:cNvPr id="5" name="Rectangle 4"/>
          <p:cNvSpPr/>
          <p:nvPr/>
        </p:nvSpPr>
        <p:spPr>
          <a:xfrm>
            <a:off x="990600" y="2133600"/>
            <a:ext cx="6858000" cy="2585323"/>
          </a:xfrm>
          <a:prstGeom prst="rect">
            <a:avLst/>
          </a:prstGeom>
        </p:spPr>
        <p:txBody>
          <a:bodyPr wrap="square">
            <a:spAutoFit/>
          </a:bodyPr>
          <a:lstStyle/>
          <a:p>
            <a:pPr marL="515938" indent="-515938" algn="just">
              <a:lnSpc>
                <a:spcPct val="90000"/>
              </a:lnSpc>
              <a:buSzPct val="130000"/>
            </a:pPr>
            <a:r>
              <a:rPr lang="en-US" dirty="0" smtClean="0">
                <a:latin typeface="Arial" charset="0"/>
              </a:rPr>
              <a:t>	</a:t>
            </a:r>
            <a:r>
              <a:rPr lang="en-US" sz="2000" dirty="0" err="1">
                <a:latin typeface="Arial" charset="0"/>
              </a:rPr>
              <a:t>D</a:t>
            </a:r>
            <a:r>
              <a:rPr lang="en-US" sz="2000" dirty="0" err="1" smtClean="0">
                <a:latin typeface="Arial" charset="0"/>
              </a:rPr>
              <a:t>ahulu</a:t>
            </a:r>
            <a:r>
              <a:rPr lang="en-US" sz="2000" dirty="0" smtClean="0">
                <a:latin typeface="Arial" charset="0"/>
              </a:rPr>
              <a:t> </a:t>
            </a:r>
            <a:r>
              <a:rPr lang="en-US" sz="2000" dirty="0" err="1" smtClean="0">
                <a:latin typeface="Arial" charset="0"/>
              </a:rPr>
              <a:t>kewirausahaan</a:t>
            </a:r>
            <a:r>
              <a:rPr lang="en-US" sz="2000" dirty="0" smtClean="0">
                <a:latin typeface="Arial" charset="0"/>
              </a:rPr>
              <a:t> </a:t>
            </a:r>
            <a:r>
              <a:rPr lang="en-US" sz="2000" dirty="0" err="1" smtClean="0">
                <a:latin typeface="Arial" charset="0"/>
              </a:rPr>
              <a:t>dianggap</a:t>
            </a:r>
            <a:r>
              <a:rPr lang="en-US" sz="2000" dirty="0" smtClean="0">
                <a:latin typeface="Arial" charset="0"/>
              </a:rPr>
              <a:t> </a:t>
            </a:r>
            <a:r>
              <a:rPr lang="en-US" sz="2000" dirty="0" err="1" smtClean="0">
                <a:latin typeface="Arial" charset="0"/>
              </a:rPr>
              <a:t>merupakan</a:t>
            </a:r>
            <a:r>
              <a:rPr lang="en-US" sz="2000" dirty="0" smtClean="0">
                <a:latin typeface="Arial" charset="0"/>
              </a:rPr>
              <a:t> </a:t>
            </a:r>
            <a:r>
              <a:rPr lang="en-US" sz="2000" dirty="0" err="1" smtClean="0">
                <a:solidFill>
                  <a:srgbClr val="0070C0"/>
                </a:solidFill>
                <a:latin typeface="Arial" charset="0"/>
              </a:rPr>
              <a:t>bakat</a:t>
            </a:r>
            <a:r>
              <a:rPr lang="en-US" sz="2000" dirty="0" smtClean="0">
                <a:solidFill>
                  <a:srgbClr val="0070C0"/>
                </a:solidFill>
                <a:latin typeface="Arial" charset="0"/>
              </a:rPr>
              <a:t> </a:t>
            </a:r>
            <a:r>
              <a:rPr lang="en-US" sz="2000" dirty="0" err="1" smtClean="0">
                <a:solidFill>
                  <a:srgbClr val="0070C0"/>
                </a:solidFill>
                <a:latin typeface="Arial" charset="0"/>
              </a:rPr>
              <a:t>bawaan</a:t>
            </a:r>
            <a:r>
              <a:rPr lang="en-US" sz="2000" dirty="0" smtClean="0">
                <a:solidFill>
                  <a:srgbClr val="0070C0"/>
                </a:solidFill>
                <a:latin typeface="Arial" charset="0"/>
              </a:rPr>
              <a:t> </a:t>
            </a:r>
            <a:r>
              <a:rPr lang="en-US" sz="2000" dirty="0" err="1" smtClean="0">
                <a:latin typeface="Arial" charset="0"/>
              </a:rPr>
              <a:t>sejak</a:t>
            </a:r>
            <a:r>
              <a:rPr lang="en-US" sz="2000" dirty="0" smtClean="0">
                <a:latin typeface="Arial" charset="0"/>
              </a:rPr>
              <a:t> </a:t>
            </a:r>
            <a:r>
              <a:rPr lang="en-US" sz="2000" dirty="0" err="1" smtClean="0">
                <a:latin typeface="Arial" charset="0"/>
              </a:rPr>
              <a:t>lahir</a:t>
            </a:r>
            <a:r>
              <a:rPr lang="en-US" sz="2000" dirty="0" smtClean="0">
                <a:latin typeface="Arial" charset="0"/>
              </a:rPr>
              <a:t> </a:t>
            </a:r>
            <a:r>
              <a:rPr lang="en-US" sz="2000" dirty="0" err="1" smtClean="0">
                <a:latin typeface="Arial" charset="0"/>
              </a:rPr>
              <a:t>dan</a:t>
            </a:r>
            <a:r>
              <a:rPr lang="en-US" sz="2000" dirty="0" smtClean="0">
                <a:latin typeface="Arial" charset="0"/>
              </a:rPr>
              <a:t> </a:t>
            </a:r>
            <a:r>
              <a:rPr lang="en-US" sz="2000" dirty="0" err="1" smtClean="0">
                <a:latin typeface="Arial" charset="0"/>
              </a:rPr>
              <a:t>diasah</a:t>
            </a:r>
            <a:r>
              <a:rPr lang="en-US" sz="2000" dirty="0" smtClean="0">
                <a:latin typeface="Arial" charset="0"/>
              </a:rPr>
              <a:t> </a:t>
            </a:r>
            <a:r>
              <a:rPr lang="en-US" sz="2000" dirty="0" err="1" smtClean="0">
                <a:latin typeface="Arial" charset="0"/>
              </a:rPr>
              <a:t>melalui</a:t>
            </a:r>
            <a:r>
              <a:rPr lang="en-US" sz="2000" dirty="0" smtClean="0">
                <a:latin typeface="Arial" charset="0"/>
              </a:rPr>
              <a:t> </a:t>
            </a:r>
            <a:r>
              <a:rPr lang="en-US" sz="2000" dirty="0" err="1" smtClean="0">
                <a:latin typeface="Arial" charset="0"/>
              </a:rPr>
              <a:t>pengalaman</a:t>
            </a:r>
            <a:r>
              <a:rPr lang="en-US" sz="2000" dirty="0" smtClean="0">
                <a:latin typeface="Arial" charset="0"/>
              </a:rPr>
              <a:t> </a:t>
            </a:r>
            <a:r>
              <a:rPr lang="en-US" sz="2000" dirty="0" err="1" smtClean="0">
                <a:latin typeface="Arial" charset="0"/>
              </a:rPr>
              <a:t>langsung</a:t>
            </a:r>
            <a:r>
              <a:rPr lang="en-US" sz="2000" dirty="0" smtClean="0">
                <a:latin typeface="Arial" charset="0"/>
              </a:rPr>
              <a:t> </a:t>
            </a:r>
            <a:r>
              <a:rPr lang="en-US" sz="2000" dirty="0" err="1" smtClean="0">
                <a:latin typeface="Arial" charset="0"/>
              </a:rPr>
              <a:t>di</a:t>
            </a:r>
            <a:r>
              <a:rPr lang="en-US" sz="2000" dirty="0" smtClean="0">
                <a:latin typeface="Arial" charset="0"/>
              </a:rPr>
              <a:t> </a:t>
            </a:r>
            <a:r>
              <a:rPr lang="en-US" sz="2000" dirty="0" err="1" smtClean="0">
                <a:latin typeface="Arial" charset="0"/>
              </a:rPr>
              <a:t>lapangan</a:t>
            </a:r>
            <a:r>
              <a:rPr lang="en-US" sz="2000" dirty="0" smtClean="0">
                <a:latin typeface="Arial" charset="0"/>
              </a:rPr>
              <a:t>, </a:t>
            </a:r>
            <a:r>
              <a:rPr lang="en-US" sz="2000" dirty="0" err="1" smtClean="0">
                <a:latin typeface="Arial" charset="0"/>
              </a:rPr>
              <a:t>maka</a:t>
            </a:r>
            <a:r>
              <a:rPr lang="en-US" sz="2000" dirty="0" smtClean="0">
                <a:latin typeface="Arial" charset="0"/>
              </a:rPr>
              <a:t> </a:t>
            </a:r>
            <a:r>
              <a:rPr lang="en-US" sz="2000" dirty="0" err="1" smtClean="0">
                <a:latin typeface="Arial" charset="0"/>
              </a:rPr>
              <a:t>sekarang</a:t>
            </a:r>
            <a:r>
              <a:rPr lang="en-US" sz="2000" dirty="0" smtClean="0">
                <a:latin typeface="Arial" charset="0"/>
              </a:rPr>
              <a:t> </a:t>
            </a:r>
            <a:r>
              <a:rPr lang="en-US" sz="2000" dirty="0" err="1" smtClean="0">
                <a:latin typeface="Arial" charset="0"/>
              </a:rPr>
              <a:t>ini</a:t>
            </a:r>
            <a:r>
              <a:rPr lang="en-US" sz="2000" dirty="0" smtClean="0">
                <a:latin typeface="Arial" charset="0"/>
              </a:rPr>
              <a:t> </a:t>
            </a:r>
            <a:r>
              <a:rPr lang="en-US" sz="2000" dirty="0" err="1" smtClean="0">
                <a:latin typeface="Arial" charset="0"/>
              </a:rPr>
              <a:t>paradigma</a:t>
            </a:r>
            <a:r>
              <a:rPr lang="en-US" sz="2000" dirty="0" smtClean="0">
                <a:latin typeface="Arial" charset="0"/>
              </a:rPr>
              <a:t> </a:t>
            </a:r>
            <a:r>
              <a:rPr lang="en-US" sz="2000" dirty="0" err="1" smtClean="0">
                <a:latin typeface="Arial" charset="0"/>
              </a:rPr>
              <a:t>tersebut</a:t>
            </a:r>
            <a:r>
              <a:rPr lang="en-US" sz="2000" dirty="0" smtClean="0">
                <a:latin typeface="Arial" charset="0"/>
              </a:rPr>
              <a:t> </a:t>
            </a:r>
            <a:r>
              <a:rPr lang="en-US" sz="2000" dirty="0" err="1" smtClean="0">
                <a:latin typeface="Arial" charset="0"/>
              </a:rPr>
              <a:t>telah</a:t>
            </a:r>
            <a:r>
              <a:rPr lang="en-US" sz="2000" dirty="0" smtClean="0">
                <a:latin typeface="Arial" charset="0"/>
              </a:rPr>
              <a:t> </a:t>
            </a:r>
            <a:r>
              <a:rPr lang="en-US" sz="2000" dirty="0" err="1" smtClean="0">
                <a:latin typeface="Arial" charset="0"/>
              </a:rPr>
              <a:t>bergeser</a:t>
            </a:r>
            <a:r>
              <a:rPr lang="en-US" sz="2000" dirty="0" smtClean="0">
                <a:latin typeface="Arial" charset="0"/>
              </a:rPr>
              <a:t>. </a:t>
            </a:r>
            <a:r>
              <a:rPr lang="en-US" sz="2000" dirty="0" err="1" smtClean="0">
                <a:latin typeface="Arial" charset="0"/>
              </a:rPr>
              <a:t>Kewirausahaan</a:t>
            </a:r>
            <a:r>
              <a:rPr lang="en-US" sz="2000" dirty="0" smtClean="0">
                <a:latin typeface="Arial" charset="0"/>
              </a:rPr>
              <a:t> </a:t>
            </a:r>
            <a:r>
              <a:rPr lang="en-US" sz="2000" dirty="0" err="1" smtClean="0">
                <a:latin typeface="Arial" charset="0"/>
              </a:rPr>
              <a:t>telah</a:t>
            </a:r>
            <a:r>
              <a:rPr lang="en-US" sz="2000" dirty="0" smtClean="0">
                <a:latin typeface="Arial" charset="0"/>
              </a:rPr>
              <a:t> </a:t>
            </a:r>
            <a:r>
              <a:rPr lang="en-US" sz="2000" dirty="0" err="1" smtClean="0">
                <a:latin typeface="Arial" charset="0"/>
              </a:rPr>
              <a:t>menjadi</a:t>
            </a:r>
            <a:r>
              <a:rPr lang="en-US" sz="2000" dirty="0" smtClean="0">
                <a:latin typeface="Arial" charset="0"/>
              </a:rPr>
              <a:t> </a:t>
            </a:r>
            <a:r>
              <a:rPr lang="en-US" sz="2000" dirty="0" err="1" smtClean="0">
                <a:latin typeface="Arial" charset="0"/>
              </a:rPr>
              <a:t>suatu</a:t>
            </a:r>
            <a:r>
              <a:rPr lang="en-US" sz="2000" dirty="0" smtClean="0">
                <a:latin typeface="Arial" charset="0"/>
              </a:rPr>
              <a:t> </a:t>
            </a:r>
            <a:r>
              <a:rPr lang="en-US" sz="2000" dirty="0" err="1" smtClean="0">
                <a:solidFill>
                  <a:srgbClr val="0070C0"/>
                </a:solidFill>
                <a:latin typeface="Arial" charset="0"/>
              </a:rPr>
              <a:t>disiplin</a:t>
            </a:r>
            <a:r>
              <a:rPr lang="en-US" sz="2000" dirty="0" smtClean="0">
                <a:solidFill>
                  <a:srgbClr val="0070C0"/>
                </a:solidFill>
                <a:latin typeface="Arial" charset="0"/>
              </a:rPr>
              <a:t> </a:t>
            </a:r>
            <a:r>
              <a:rPr lang="en-US" sz="2000" dirty="0" err="1" smtClean="0">
                <a:solidFill>
                  <a:srgbClr val="0070C0"/>
                </a:solidFill>
                <a:latin typeface="Arial" charset="0"/>
              </a:rPr>
              <a:t>ilmu</a:t>
            </a:r>
            <a:r>
              <a:rPr lang="en-US" sz="2000" dirty="0" smtClean="0">
                <a:solidFill>
                  <a:srgbClr val="0070C0"/>
                </a:solidFill>
                <a:latin typeface="Arial" charset="0"/>
              </a:rPr>
              <a:t> </a:t>
            </a:r>
            <a:r>
              <a:rPr lang="en-US" sz="2000" dirty="0" smtClean="0">
                <a:latin typeface="Arial" charset="0"/>
              </a:rPr>
              <a:t>yang </a:t>
            </a:r>
            <a:r>
              <a:rPr lang="en-US" sz="2000" dirty="0" err="1" smtClean="0">
                <a:latin typeface="Arial" charset="0"/>
              </a:rPr>
              <a:t>mempelajari</a:t>
            </a:r>
            <a:r>
              <a:rPr lang="en-US" sz="2000" dirty="0" smtClean="0">
                <a:latin typeface="Arial" charset="0"/>
              </a:rPr>
              <a:t> </a:t>
            </a:r>
            <a:r>
              <a:rPr lang="en-US" sz="2000" dirty="0" err="1" smtClean="0">
                <a:latin typeface="Arial" charset="0"/>
              </a:rPr>
              <a:t>tentang</a:t>
            </a:r>
            <a:r>
              <a:rPr lang="en-US" sz="2000" dirty="0" smtClean="0">
                <a:latin typeface="Arial" charset="0"/>
              </a:rPr>
              <a:t> </a:t>
            </a:r>
            <a:r>
              <a:rPr lang="en-US" sz="2000" dirty="0" err="1" smtClean="0">
                <a:latin typeface="Arial" charset="0"/>
              </a:rPr>
              <a:t>nilai</a:t>
            </a:r>
            <a:r>
              <a:rPr lang="en-US" sz="2000" dirty="0" smtClean="0">
                <a:latin typeface="Arial" charset="0"/>
              </a:rPr>
              <a:t>, </a:t>
            </a:r>
            <a:r>
              <a:rPr lang="en-US" sz="2000" dirty="0" err="1" smtClean="0">
                <a:latin typeface="Arial" charset="0"/>
              </a:rPr>
              <a:t>kemampuan</a:t>
            </a:r>
            <a:r>
              <a:rPr lang="en-US" sz="2000" dirty="0" smtClean="0">
                <a:latin typeface="Arial" charset="0"/>
              </a:rPr>
              <a:t> (</a:t>
            </a:r>
            <a:r>
              <a:rPr lang="en-US" sz="2000" i="1" dirty="0" smtClean="0">
                <a:latin typeface="Arial" charset="0"/>
              </a:rPr>
              <a:t>ability</a:t>
            </a:r>
            <a:r>
              <a:rPr lang="en-US" sz="2000" dirty="0" smtClean="0">
                <a:latin typeface="Arial" charset="0"/>
              </a:rPr>
              <a:t>) </a:t>
            </a:r>
            <a:r>
              <a:rPr lang="en-US" sz="2000" dirty="0" err="1" smtClean="0">
                <a:latin typeface="Arial" charset="0"/>
              </a:rPr>
              <a:t>dan</a:t>
            </a:r>
            <a:r>
              <a:rPr lang="en-US" sz="2000" dirty="0" smtClean="0">
                <a:latin typeface="Arial" charset="0"/>
              </a:rPr>
              <a:t> </a:t>
            </a:r>
            <a:r>
              <a:rPr lang="en-US" sz="2000" dirty="0" err="1" smtClean="0">
                <a:latin typeface="Arial" charset="0"/>
              </a:rPr>
              <a:t>perilaku</a:t>
            </a:r>
            <a:r>
              <a:rPr lang="en-US" sz="2000" dirty="0" smtClean="0">
                <a:latin typeface="Arial" charset="0"/>
              </a:rPr>
              <a:t> </a:t>
            </a:r>
            <a:r>
              <a:rPr lang="en-US" sz="2000" dirty="0" err="1" smtClean="0">
                <a:latin typeface="Arial" charset="0"/>
              </a:rPr>
              <a:t>seseorang</a:t>
            </a:r>
            <a:r>
              <a:rPr lang="en-US" sz="2000" dirty="0" smtClean="0">
                <a:latin typeface="Arial" charset="0"/>
              </a:rPr>
              <a:t> </a:t>
            </a:r>
            <a:r>
              <a:rPr lang="en-US" sz="2000" dirty="0" err="1" smtClean="0">
                <a:latin typeface="Arial" charset="0"/>
              </a:rPr>
              <a:t>dalam</a:t>
            </a:r>
            <a:r>
              <a:rPr lang="en-US" sz="2000" dirty="0" smtClean="0">
                <a:latin typeface="Arial" charset="0"/>
              </a:rPr>
              <a:t> </a:t>
            </a:r>
            <a:r>
              <a:rPr lang="en-US" sz="2000" dirty="0" err="1" smtClean="0">
                <a:latin typeface="Arial" charset="0"/>
              </a:rPr>
              <a:t>menghadapi</a:t>
            </a:r>
            <a:r>
              <a:rPr lang="en-US" sz="2000" dirty="0" smtClean="0">
                <a:latin typeface="Arial" charset="0"/>
              </a:rPr>
              <a:t> </a:t>
            </a:r>
            <a:r>
              <a:rPr lang="en-US" sz="2000" dirty="0" err="1" smtClean="0">
                <a:latin typeface="Arial" charset="0"/>
              </a:rPr>
              <a:t>tantangan</a:t>
            </a:r>
            <a:r>
              <a:rPr lang="en-US" sz="2000" dirty="0" smtClean="0">
                <a:latin typeface="Arial" charset="0"/>
              </a:rPr>
              <a:t> </a:t>
            </a:r>
            <a:r>
              <a:rPr lang="en-US" sz="2000" dirty="0" err="1" smtClean="0">
                <a:latin typeface="Arial" charset="0"/>
              </a:rPr>
              <a:t>hidup</a:t>
            </a:r>
            <a:r>
              <a:rPr lang="en-US" sz="2000" dirty="0" smtClean="0">
                <a:latin typeface="Arial" charset="0"/>
              </a:rPr>
              <a:t> </a:t>
            </a:r>
            <a:r>
              <a:rPr lang="en-US" sz="2000" dirty="0" err="1" smtClean="0">
                <a:latin typeface="Arial" charset="0"/>
              </a:rPr>
              <a:t>untuk</a:t>
            </a:r>
            <a:r>
              <a:rPr lang="en-US" sz="2000" dirty="0" smtClean="0">
                <a:latin typeface="Arial" charset="0"/>
              </a:rPr>
              <a:t> </a:t>
            </a:r>
            <a:r>
              <a:rPr lang="en-US" sz="2000" dirty="0" err="1" smtClean="0">
                <a:latin typeface="Arial" charset="0"/>
              </a:rPr>
              <a:t>memperoleh</a:t>
            </a:r>
            <a:r>
              <a:rPr lang="en-US" sz="2000" dirty="0" smtClean="0">
                <a:latin typeface="Arial" charset="0"/>
              </a:rPr>
              <a:t> </a:t>
            </a:r>
            <a:r>
              <a:rPr lang="en-US" sz="2000" dirty="0" err="1" smtClean="0">
                <a:latin typeface="Arial" charset="0"/>
              </a:rPr>
              <a:t>peluang</a:t>
            </a:r>
            <a:r>
              <a:rPr lang="en-US" sz="2000" dirty="0" smtClean="0">
                <a:latin typeface="Arial" charset="0"/>
              </a:rPr>
              <a:t> </a:t>
            </a:r>
            <a:r>
              <a:rPr lang="en-US" sz="2000" dirty="0" err="1" smtClean="0">
                <a:latin typeface="Arial" charset="0"/>
              </a:rPr>
              <a:t>dengan</a:t>
            </a:r>
            <a:r>
              <a:rPr lang="en-US" sz="2000" dirty="0" smtClean="0">
                <a:latin typeface="Arial" charset="0"/>
              </a:rPr>
              <a:t> </a:t>
            </a:r>
            <a:r>
              <a:rPr lang="en-US" sz="2000" dirty="0" err="1" smtClean="0">
                <a:latin typeface="Arial" charset="0"/>
              </a:rPr>
              <a:t>berbagai</a:t>
            </a:r>
            <a:r>
              <a:rPr lang="en-US" sz="2000" dirty="0" smtClean="0">
                <a:latin typeface="Arial" charset="0"/>
              </a:rPr>
              <a:t> </a:t>
            </a:r>
            <a:r>
              <a:rPr lang="en-US" sz="2000" dirty="0" err="1" smtClean="0">
                <a:latin typeface="Arial" charset="0"/>
              </a:rPr>
              <a:t>resiko</a:t>
            </a:r>
            <a:r>
              <a:rPr lang="en-US" sz="2000" dirty="0" smtClean="0">
                <a:latin typeface="Arial" charset="0"/>
              </a:rPr>
              <a:t> yang </a:t>
            </a:r>
            <a:r>
              <a:rPr lang="en-US" sz="2000" dirty="0" err="1" smtClean="0">
                <a:latin typeface="Arial" charset="0"/>
              </a:rPr>
              <a:t>mungkin</a:t>
            </a:r>
            <a:r>
              <a:rPr lang="en-US" sz="2000" dirty="0" smtClean="0">
                <a:latin typeface="Arial" charset="0"/>
              </a:rPr>
              <a:t> </a:t>
            </a:r>
            <a:r>
              <a:rPr lang="en-US" sz="2000" dirty="0" err="1" smtClean="0">
                <a:latin typeface="Arial" charset="0"/>
              </a:rPr>
              <a:t>dihadapinya</a:t>
            </a:r>
            <a:r>
              <a:rPr lang="en-US" sz="2000" dirty="0" smtClean="0">
                <a:latin typeface="Arial" charset="0"/>
              </a:rPr>
              <a:t>. </a:t>
            </a:r>
          </a:p>
        </p:txBody>
      </p:sp>
      <p:sp>
        <p:nvSpPr>
          <p:cNvPr id="6" name="TextBox 5"/>
          <p:cNvSpPr txBox="1"/>
          <p:nvPr/>
        </p:nvSpPr>
        <p:spPr>
          <a:xfrm>
            <a:off x="1447800" y="5181600"/>
            <a:ext cx="6858000" cy="646331"/>
          </a:xfrm>
          <a:prstGeom prst="rect">
            <a:avLst/>
          </a:prstGeom>
          <a:noFill/>
        </p:spPr>
        <p:txBody>
          <a:bodyPr wrap="square" rtlCol="0">
            <a:spAutoFit/>
          </a:bodyPr>
          <a:lstStyle/>
          <a:p>
            <a:r>
              <a:rPr lang="en-US" b="1" i="1" dirty="0" smtClean="0"/>
              <a:t>           </a:t>
            </a:r>
            <a:r>
              <a:rPr lang="en-US" b="1" i="1" dirty="0" smtClean="0">
                <a:solidFill>
                  <a:srgbClr val="FF0000"/>
                </a:solidFill>
              </a:rPr>
              <a:t>“ …….. Entrepreneur are not born – they develop “ </a:t>
            </a:r>
          </a:p>
          <a:p>
            <a:r>
              <a:rPr lang="en-US" b="1" i="1" dirty="0" smtClean="0"/>
              <a:t>                               </a:t>
            </a:r>
            <a:r>
              <a:rPr lang="en-US" b="1" dirty="0" smtClean="0"/>
              <a:t>(</a:t>
            </a:r>
            <a:r>
              <a:rPr lang="en-US" b="1" dirty="0" err="1" smtClean="0"/>
              <a:t>Hisrich</a:t>
            </a:r>
            <a:r>
              <a:rPr lang="en-US" b="1" dirty="0" smtClean="0"/>
              <a:t> </a:t>
            </a:r>
            <a:r>
              <a:rPr lang="en-US" b="1" dirty="0" err="1" smtClean="0"/>
              <a:t>dan</a:t>
            </a:r>
            <a:r>
              <a:rPr lang="en-US" b="1" dirty="0" smtClean="0"/>
              <a:t> Peters, 1995)</a:t>
            </a:r>
            <a:endParaRPr lang="en-US" b="1" i="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1371600" y="990600"/>
            <a:ext cx="6861494" cy="123110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“HIGHWAY TO  SUCCESS”</a:t>
            </a:r>
            <a:r>
              <a:rPr kumimoji="0" lang="en-US"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(Andrew Ho, 2003)</a:t>
            </a:r>
            <a:endParaRPr lang="en-US" sz="2400" dirty="0" smtClean="0">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A. Lima </a:t>
            </a:r>
            <a:r>
              <a:rPr kumimoji="0" lang="en-US" sz="24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Fakta</a:t>
            </a:r>
            <a:r>
              <a:rPr kumimoji="0" lang="en-US"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4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Nyata</a:t>
            </a:r>
            <a:r>
              <a:rPr kumimoji="0" lang="en-US"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4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tentang</a:t>
            </a:r>
            <a:r>
              <a:rPr kumimoji="0" lang="en-US"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4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Kesuksesan</a:t>
            </a:r>
            <a:endParaRPr kumimoji="0" lang="en-US" sz="2400" b="0"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88065" name="Text Box 1"/>
          <p:cNvSpPr txBox="1">
            <a:spLocks noChangeArrowheads="1"/>
          </p:cNvSpPr>
          <p:nvPr/>
        </p:nvSpPr>
        <p:spPr bwMode="auto">
          <a:xfrm>
            <a:off x="914400" y="2209800"/>
            <a:ext cx="7696200" cy="3886200"/>
          </a:xfrm>
          <a:prstGeom prst="rect">
            <a:avLst/>
          </a:prstGeom>
          <a:solidFill>
            <a:srgbClr val="FFFFFF"/>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514350" marR="0" lvl="0" indent="-514350" algn="l" defTabSz="914400" rtl="0" eaLnBrk="1" fontAlgn="base" latinLnBrk="0" hangingPunct="1">
              <a:lnSpc>
                <a:spcPct val="100000"/>
              </a:lnSpc>
              <a:spcBef>
                <a:spcPct val="0"/>
              </a:spcBef>
              <a:spcAft>
                <a:spcPct val="0"/>
              </a:spcAft>
              <a:buClrTx/>
              <a:buSzTx/>
              <a:buFontTx/>
              <a:buAutoNum type="romanUcPeriod"/>
              <a:tabLst/>
            </a:pP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Kesuksesan</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tak</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ada</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kaitannya</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dengan</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usia</a:t>
            </a:r>
            <a:endPar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buFontTx/>
              <a:buAutoNum type="romanUcPeriod"/>
              <a:tabLst/>
            </a:pPr>
            <a:endParaRPr kumimoji="0" lang="en-US" sz="800" b="0"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Nelson Mandela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baru</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presiden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pada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usia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76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tahun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2)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Sewaktu</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mencitpakan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telepon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Marconi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baru</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berusia</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27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tahun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3)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Pendiri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restoran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siap</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saji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KFC, </a:t>
            </a:r>
            <a:r>
              <a:rPr kumimoji="0" lang="en-US" sz="20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Kolonel</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Sander</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baru</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memulai</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bisnisnya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pada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usia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65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tahun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4)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Kehidupan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Winston Churchill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penuh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kegagalan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tantangan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baru</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menjabat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PM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Inggris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pada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usia</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52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tahun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5)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Pendiri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Microsoft,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Bill Gates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orang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terkaya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dunia</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pada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saat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berusia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41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tahun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pendapatan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US$ 60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juta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per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hari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ndParaRPr>
          </a:p>
        </p:txBody>
      </p:sp>
      <p:sp>
        <p:nvSpPr>
          <p:cNvPr id="88067"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41" name="Text Box 1"/>
          <p:cNvSpPr txBox="1">
            <a:spLocks noChangeArrowheads="1"/>
          </p:cNvSpPr>
          <p:nvPr/>
        </p:nvSpPr>
        <p:spPr bwMode="auto">
          <a:xfrm>
            <a:off x="1066800" y="990600"/>
            <a:ext cx="7315200" cy="4648200"/>
          </a:xfrm>
          <a:prstGeom prst="rect">
            <a:avLst/>
          </a:prstGeom>
          <a:solidFill>
            <a:srgbClr val="FFFFFF"/>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II.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Kesuksesan</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tak</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ada</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kaitannya</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dengan</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ras</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warna</a:t>
            </a:r>
            <a:endParaRPr kumimoji="0" lang="en-US" sz="2000" b="0"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kulit</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dan</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agama</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Jenderal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Collin Powell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keturunan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kulit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hitam</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AS,</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jenderal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ahli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politik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2) </a:t>
            </a:r>
            <a:r>
              <a:rPr kumimoji="0" lang="en-US" sz="20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Confusius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adalah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anak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yatim</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yang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seorang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filsuf</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3)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Charlie Dick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mulai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menulis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artikel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gudang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tempatnya</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bekerja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banyak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karyanya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dibuang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tong </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sampah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namun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tetap</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berusaha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keras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penulis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dunia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4)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Martin Luther King Jr</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adalah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keturunan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kulit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hitam</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AS</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yang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memperjuangkan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keadilan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persamaan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hak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AS,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seorang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pejuang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keadilan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kemanusiaan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yang</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2000" b="0" i="0" u="none" strike="noStrike" cap="none" normalizeH="0" baseline="0" dirty="0" smtClean="0">
              <a:ln>
                <a:noFill/>
              </a:ln>
              <a:solidFill>
                <a:schemeClr val="tx1"/>
              </a:solidFill>
              <a:effectLst/>
              <a:latin typeface="Arial" pitchFamily="34" charset="0"/>
            </a:endParaRPr>
          </a:p>
        </p:txBody>
      </p:sp>
      <p:sp>
        <p:nvSpPr>
          <p:cNvPr id="112643"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113665" name="Text Box 1"/>
          <p:cNvSpPr txBox="1">
            <a:spLocks noChangeArrowheads="1"/>
          </p:cNvSpPr>
          <p:nvPr/>
        </p:nvSpPr>
        <p:spPr bwMode="auto">
          <a:xfrm>
            <a:off x="990600" y="762000"/>
            <a:ext cx="7239000" cy="5119688"/>
          </a:xfrm>
          <a:prstGeom prst="rect">
            <a:avLst/>
          </a:prstGeom>
          <a:solidFill>
            <a:srgbClr val="FFFFFF"/>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III.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Kesuksesan</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tak</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ada</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kaitannya</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dengan</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cacat</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fisik</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Helen Keller</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seorang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tunanetra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tunarungu</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tunawicara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tidak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pernah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putus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asa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untuk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berusaha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akhirnya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seorang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penulis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pendidik</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dunia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2)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Shakespeare</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penderita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cacat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kaki,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bisa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seorang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penulis</a:t>
            </a: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novel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dunia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3)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Franklin Delano Roosevelt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presiden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AS ke-32, </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mengidap</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polio,</a:t>
            </a: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tetapi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tetap</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berdiri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tegak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sebagai</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presiden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yang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handal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4)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Beethoven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seorang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tunarungu</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namun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berkat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usaha</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keras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ahli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musik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komposer</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dunia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5)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Napoleon Bonaparte</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memiliki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postur</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tubuh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yang</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pendek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tetapi</a:t>
            </a: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panglima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pemimpin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besar</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Perancis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ndParaRPr>
          </a:p>
        </p:txBody>
      </p:sp>
      <p:sp>
        <p:nvSpPr>
          <p:cNvPr id="113667"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89" name="Text Box 1"/>
          <p:cNvSpPr txBox="1">
            <a:spLocks noChangeArrowheads="1"/>
          </p:cNvSpPr>
          <p:nvPr/>
        </p:nvSpPr>
        <p:spPr bwMode="auto">
          <a:xfrm>
            <a:off x="838200" y="457200"/>
            <a:ext cx="7620000" cy="5791200"/>
          </a:xfrm>
          <a:prstGeom prst="rect">
            <a:avLst/>
          </a:prstGeom>
          <a:solidFill>
            <a:srgbClr val="FFFFFF"/>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IV.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Kesuksesan</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tidak</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ada</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kaitannya</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dengan</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tingkat</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pen-</a:t>
            </a:r>
            <a:endParaRPr kumimoji="0" lang="en-US" sz="2000" b="0"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didikan</a:t>
            </a:r>
            <a:endPar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457200" marR="0" lvl="0" indent="-457200" algn="l" defTabSz="914400" rtl="0" eaLnBrk="0" fontAlgn="base" latinLnBrk="0" hangingPunct="0">
              <a:lnSpc>
                <a:spcPct val="100000"/>
              </a:lnSpc>
              <a:spcBef>
                <a:spcPct val="0"/>
              </a:spcBef>
              <a:spcAft>
                <a:spcPct val="0"/>
              </a:spcAft>
              <a:buClrTx/>
              <a:buSzTx/>
              <a:tabLst/>
            </a:pP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Thomas Alfa Edison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ilmuwan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mampu</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menggubah</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457200" marR="0" lvl="0" indent="-457200" algn="l" defTabSz="914400" rtl="0" eaLnBrk="0" fontAlgn="base" latinLnBrk="0" hangingPunct="0">
              <a:lnSpc>
                <a:spcPct val="100000"/>
              </a:lnSpc>
              <a:spcBef>
                <a:spcPct val="0"/>
              </a:spcBef>
              <a:spcAft>
                <a:spcPct val="0"/>
              </a:spcAft>
              <a:buClrTx/>
              <a:buSzTx/>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lebih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dari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2000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jenis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peralatan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walaupun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hanya</a:t>
            </a: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berpendidikan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457200" marR="0" lvl="0" indent="-457200" algn="l" defTabSz="914400" rtl="0" eaLnBrk="0" fontAlgn="base" latinLnBrk="0" hangingPunct="0">
              <a:lnSpc>
                <a:spcPct val="100000"/>
              </a:lnSpc>
              <a:spcBef>
                <a:spcPct val="0"/>
              </a:spcBef>
              <a:spcAft>
                <a:spcPct val="0"/>
              </a:spcAft>
              <a:buClrTx/>
              <a:buSzTx/>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SD;</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2)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Henry Ford</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tiad</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pernah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duduk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bangku</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sekolah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namun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karena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pantang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menyerah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berjuang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keras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akhirnya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raja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mobil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dunia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3)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Li Ka </a:t>
            </a:r>
            <a:r>
              <a:rPr kumimoji="0" lang="en-US" sz="20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Shing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berhenti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sekolah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pada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usia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14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tahun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karena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keteguhan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tekad</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usaha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yang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keras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konglomerat</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sukses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Hong Kong;</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4)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Tan Sri Lam </a:t>
            </a:r>
            <a:r>
              <a:rPr kumimoji="0" lang="en-US" sz="20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Goh</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Tong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pendiri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Genting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Highland (Malaysia),</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bukan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orang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berpendidikan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tinggi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pencipta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tempat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hiburan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Asia;</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5)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Wright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bersaudara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dari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AS,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anggota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masyarakat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biasa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tidak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berpendidikan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tinggi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namun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berkat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tekad</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kepercayaannya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menciptakan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pesawat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udara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pertama</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dunia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ndParaRPr>
          </a:p>
        </p:txBody>
      </p:sp>
      <p:sp>
        <p:nvSpPr>
          <p:cNvPr id="114691"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5713" name="Text Box 1"/>
          <p:cNvSpPr txBox="1">
            <a:spLocks noChangeArrowheads="1"/>
          </p:cNvSpPr>
          <p:nvPr/>
        </p:nvSpPr>
        <p:spPr bwMode="auto">
          <a:xfrm>
            <a:off x="762000" y="617538"/>
            <a:ext cx="7696200" cy="5783262"/>
          </a:xfrm>
          <a:prstGeom prst="rect">
            <a:avLst/>
          </a:prstGeom>
          <a:solidFill>
            <a:srgbClr val="FFFFFF"/>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V.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Kesuksesan</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tidak</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ada</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kaitannya</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dengan</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latar</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bela</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kang</a:t>
            </a:r>
            <a:r>
              <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en-US"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keluarga</a:t>
            </a:r>
            <a:endParaRPr kumimoji="0" lang="en-US"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Andrew Carnegie</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mulai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bekerja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sejak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usia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13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tahun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berkat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kerja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kerasnya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raja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besi-baja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AS;</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2)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Walter Disney</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pada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usia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20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tahun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adalah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seornag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pemuda</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miskin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sama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sekali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Kurang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dari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10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tahun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kemudian</a:t>
            </a: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seorang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pengusaha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3)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Abraham Lincoln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lahir</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dari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keluarga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miskin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latar</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belakang</a:t>
            </a: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yang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sama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sekali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tak</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dapat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dibanggakan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namun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setelah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bertahun-tahun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berjuang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presiden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AS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4)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Napoleon Hill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penulis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buku</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Think and Grow Rich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dilahirkan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dari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keluarga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miskin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ibunya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meninggal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selagi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masih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kecil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Karena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perjuangannya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guru </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motivasi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penulis</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buku</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terkenal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5)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Bill Clinton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ayahnya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meninggal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selagi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masih</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kecil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adiknya</a:t>
            </a: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terlibat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dalam</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obat-obatan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terlarang</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tetapi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berkat</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usahanya</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berhasil</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menjadi</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presiden</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AS.</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ndParaRPr>
          </a:p>
        </p:txBody>
      </p:sp>
      <p:sp>
        <p:nvSpPr>
          <p:cNvPr id="115715"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2"/>
          <p:cNvSpPr txBox="1">
            <a:spLocks noChangeArrowheads="1"/>
          </p:cNvSpPr>
          <p:nvPr/>
        </p:nvSpPr>
        <p:spPr bwMode="auto">
          <a:xfrm>
            <a:off x="1219200" y="1219200"/>
            <a:ext cx="7010400" cy="4419600"/>
          </a:xfrm>
          <a:prstGeom prst="rect">
            <a:avLst/>
          </a:prstGeom>
          <a:solidFill>
            <a:srgbClr val="FFFFFF"/>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err="1" smtClean="0">
                <a:ln>
                  <a:noFill/>
                </a:ln>
                <a:solidFill>
                  <a:srgbClr val="C00000"/>
                </a:solidFill>
                <a:effectLst/>
                <a:latin typeface="Arial" pitchFamily="34" charset="0"/>
                <a:cs typeface="Arial" pitchFamily="34" charset="0"/>
              </a:rPr>
              <a:t>Paradigma</a:t>
            </a:r>
            <a:r>
              <a:rPr kumimoji="0" lang="en-US" sz="2400" b="1" u="none" strike="noStrike" cap="none" normalizeH="0" baseline="0" dirty="0" smtClean="0">
                <a:ln>
                  <a:noFill/>
                </a:ln>
                <a:solidFill>
                  <a:srgbClr val="C00000"/>
                </a:solidFill>
                <a:effectLst/>
                <a:latin typeface="Arial" pitchFamily="34" charset="0"/>
                <a:cs typeface="Arial" pitchFamily="34" charset="0"/>
              </a:rPr>
              <a:t> </a:t>
            </a:r>
            <a:r>
              <a:rPr kumimoji="0" lang="en-US" sz="2400" b="1" u="none" strike="noStrike" cap="none" normalizeH="0" baseline="0" dirty="0" err="1" smtClean="0">
                <a:ln>
                  <a:noFill/>
                </a:ln>
                <a:solidFill>
                  <a:srgbClr val="C00000"/>
                </a:solidFill>
                <a:effectLst/>
                <a:latin typeface="Arial" pitchFamily="34" charset="0"/>
                <a:cs typeface="Arial" pitchFamily="34" charset="0"/>
              </a:rPr>
              <a:t>Perubahan</a:t>
            </a:r>
            <a:r>
              <a:rPr kumimoji="0" lang="en-US" sz="2400" b="1" u="none" strike="noStrike" cap="none" normalizeH="0" baseline="0" dirty="0" smtClean="0">
                <a:ln>
                  <a:noFill/>
                </a:ln>
                <a:solidFill>
                  <a:srgbClr val="C00000"/>
                </a:solidFill>
                <a:effectLst/>
                <a:latin typeface="Arial" pitchFamily="34" charset="0"/>
                <a:cs typeface="Arial" pitchFamily="34" charset="0"/>
              </a:rPr>
              <a:t> </a:t>
            </a:r>
            <a:r>
              <a:rPr kumimoji="0" lang="en-US" sz="2400" b="1" u="none" strike="noStrike" cap="none" normalizeH="0" baseline="0" dirty="0" err="1" smtClean="0">
                <a:ln>
                  <a:noFill/>
                </a:ln>
                <a:solidFill>
                  <a:srgbClr val="C00000"/>
                </a:solidFill>
                <a:effectLst/>
                <a:latin typeface="Arial" pitchFamily="34" charset="0"/>
                <a:cs typeface="Arial" pitchFamily="34" charset="0"/>
              </a:rPr>
              <a:t>Kehidupan</a:t>
            </a:r>
            <a:endParaRPr kumimoji="0" lang="en-US" sz="2400" b="1" u="none" strike="noStrike" cap="none" normalizeH="0" baseline="0" dirty="0" smtClean="0">
              <a:ln>
                <a:noFill/>
              </a:ln>
              <a:solidFill>
                <a:srgbClr val="C00000"/>
              </a:solidFill>
              <a:effectLst/>
              <a:latin typeface="Arial"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1"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dirty="0" err="1" smtClean="0">
                <a:ln>
                  <a:noFill/>
                </a:ln>
                <a:solidFill>
                  <a:schemeClr val="tx1"/>
                </a:solidFill>
                <a:effectLst/>
                <a:latin typeface="Arial" pitchFamily="34" charset="0"/>
                <a:cs typeface="Arial" pitchFamily="34" charset="0"/>
              </a:rPr>
              <a:t>Jika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mengubah</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rgbClr val="0070C0"/>
                </a:solidFill>
                <a:effectLst/>
                <a:latin typeface="Arial" pitchFamily="34" charset="0"/>
                <a:cs typeface="Arial" pitchFamily="34" charset="0"/>
              </a:rPr>
              <a:t>pemikiran</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mengubah</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rgbClr val="0070C0"/>
                </a:solidFill>
                <a:effectLst/>
                <a:latin typeface="Arial" pitchFamily="34" charset="0"/>
                <a:cs typeface="Arial" pitchFamily="34" charset="0"/>
              </a:rPr>
              <a:t>kepercayaan</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endParaRPr kumimoji="0" lang="en-US" sz="2000" b="1" i="1"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dirty="0" err="1" smtClean="0">
                <a:ln>
                  <a:noFill/>
                </a:ln>
                <a:solidFill>
                  <a:schemeClr val="tx1"/>
                </a:solidFill>
                <a:effectLst/>
                <a:latin typeface="Arial" pitchFamily="34" charset="0"/>
                <a:cs typeface="Arial" pitchFamily="34" charset="0"/>
              </a:rPr>
              <a:t>Jika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mengubah</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rgbClr val="0070C0"/>
                </a:solidFill>
                <a:effectLst/>
                <a:latin typeface="Arial" pitchFamily="34" charset="0"/>
                <a:cs typeface="Arial" pitchFamily="34" charset="0"/>
              </a:rPr>
              <a:t>kepercayaan</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mengubah</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rgbClr val="0070C0"/>
                </a:solidFill>
                <a:effectLst/>
                <a:latin typeface="Arial" pitchFamily="34" charset="0"/>
                <a:cs typeface="Arial" pitchFamily="34" charset="0"/>
              </a:rPr>
              <a:t>harapan</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endParaRPr kumimoji="0" lang="en-US" sz="2000" b="1" i="1"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dirty="0" err="1" smtClean="0">
                <a:ln>
                  <a:noFill/>
                </a:ln>
                <a:solidFill>
                  <a:schemeClr val="tx1"/>
                </a:solidFill>
                <a:effectLst/>
                <a:latin typeface="Arial" pitchFamily="34" charset="0"/>
                <a:cs typeface="Arial" pitchFamily="34" charset="0"/>
              </a:rPr>
              <a:t>Jika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mengubah</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rgbClr val="0070C0"/>
                </a:solidFill>
                <a:effectLst/>
                <a:latin typeface="Arial" pitchFamily="34" charset="0"/>
                <a:cs typeface="Arial" pitchFamily="34" charset="0"/>
              </a:rPr>
              <a:t>harapan</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mengubah</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rgbClr val="0070C0"/>
                </a:solidFill>
                <a:effectLst/>
                <a:latin typeface="Arial" pitchFamily="34" charset="0"/>
                <a:cs typeface="Arial" pitchFamily="34" charset="0"/>
              </a:rPr>
              <a:t>sikap</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endParaRPr kumimoji="0" lang="en-US" sz="2000" b="1" i="1"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dirty="0" err="1" smtClean="0">
                <a:ln>
                  <a:noFill/>
                </a:ln>
                <a:solidFill>
                  <a:schemeClr val="tx1"/>
                </a:solidFill>
                <a:effectLst/>
                <a:latin typeface="Arial" pitchFamily="34" charset="0"/>
                <a:cs typeface="Arial" pitchFamily="34" charset="0"/>
              </a:rPr>
              <a:t>Jika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mengubah</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rgbClr val="0070C0"/>
                </a:solidFill>
                <a:effectLst/>
                <a:latin typeface="Arial" pitchFamily="34" charset="0"/>
                <a:cs typeface="Arial" pitchFamily="34" charset="0"/>
              </a:rPr>
              <a:t>sikap</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mengubah</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rgbClr val="0070C0"/>
                </a:solidFill>
                <a:effectLst/>
                <a:latin typeface="Arial" pitchFamily="34" charset="0"/>
                <a:cs typeface="Arial" pitchFamily="34" charset="0"/>
              </a:rPr>
              <a:t>perilaku</a:t>
            </a:r>
            <a:r>
              <a:rPr kumimoji="0" lang="en-US" sz="2000" b="1" i="1" u="none" strike="noStrike" cap="none" normalizeH="0" baseline="0" dirty="0" smtClean="0">
                <a:ln>
                  <a:noFill/>
                </a:ln>
                <a:solidFill>
                  <a:srgbClr val="0070C0"/>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endParaRPr kumimoji="0" lang="en-US" sz="2000" b="1" i="1"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dirty="0" err="1" smtClean="0">
                <a:ln>
                  <a:noFill/>
                </a:ln>
                <a:solidFill>
                  <a:schemeClr val="tx1"/>
                </a:solidFill>
                <a:effectLst/>
                <a:latin typeface="Arial" pitchFamily="34" charset="0"/>
                <a:cs typeface="Arial" pitchFamily="34" charset="0"/>
              </a:rPr>
              <a:t>Jika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mengubah</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rgbClr val="0070C0"/>
                </a:solidFill>
                <a:effectLst/>
                <a:latin typeface="Arial" pitchFamily="34" charset="0"/>
                <a:cs typeface="Arial" pitchFamily="34" charset="0"/>
              </a:rPr>
              <a:t>perilaku</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mengubah</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rgbClr val="0070C0"/>
                </a:solidFill>
                <a:effectLst/>
                <a:latin typeface="Arial" pitchFamily="34" charset="0"/>
                <a:cs typeface="Arial" pitchFamily="34" charset="0"/>
              </a:rPr>
              <a:t>kinerja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endParaRPr kumimoji="0" lang="en-US" sz="2000" b="1" i="1"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dirty="0" err="1" smtClean="0">
                <a:ln>
                  <a:noFill/>
                </a:ln>
                <a:solidFill>
                  <a:schemeClr val="tx1"/>
                </a:solidFill>
                <a:effectLst/>
                <a:latin typeface="Arial" pitchFamily="34" charset="0"/>
                <a:cs typeface="Arial" pitchFamily="34" charset="0"/>
              </a:rPr>
              <a:t>Jika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mengubah</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lang="en-US" sz="2000" b="1" i="1" dirty="0" err="1" smtClean="0">
                <a:solidFill>
                  <a:srgbClr val="0070C0"/>
                </a:solidFill>
                <a:latin typeface="Arial" pitchFamily="34" charset="0"/>
                <a:cs typeface="Arial" pitchFamily="34" charset="0"/>
              </a:rPr>
              <a:t>kiner</a:t>
            </a:r>
            <a:r>
              <a:rPr kumimoji="0" lang="en-US" sz="2000" b="1" i="1" u="none" strike="noStrike" cap="none" normalizeH="0" baseline="0" dirty="0" err="1" smtClean="0">
                <a:ln>
                  <a:noFill/>
                </a:ln>
                <a:solidFill>
                  <a:srgbClr val="0070C0"/>
                </a:solidFill>
                <a:effectLst/>
                <a:latin typeface="Arial" pitchFamily="34" charset="0"/>
                <a:cs typeface="Arial" pitchFamily="34" charset="0"/>
              </a:rPr>
              <a:t>ja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mengubah</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rgbClr val="0070C0"/>
                </a:solidFill>
                <a:effectLst/>
                <a:latin typeface="Arial" pitchFamily="34" charset="0"/>
                <a:cs typeface="Arial" pitchFamily="34" charset="0"/>
              </a:rPr>
              <a:t>kehidupan</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r>
              <a:rPr kumimoji="0" lang="en-US" sz="2000" b="1" i="1" u="none" strike="noStrike" cap="none" normalizeH="0" baseline="0" dirty="0" err="1" smtClean="0">
                <a:ln>
                  <a:noFill/>
                </a:ln>
                <a:solidFill>
                  <a:schemeClr val="tx1"/>
                </a:solidFill>
                <a:effectLst/>
                <a:latin typeface="Arial" pitchFamily="34" charset="0"/>
                <a:cs typeface="Arial" pitchFamily="34" charset="0"/>
              </a:rPr>
              <a:t>anda</a:t>
            </a:r>
            <a:r>
              <a:rPr kumimoji="0" lang="en-US" sz="2000" b="1" i="1" u="none" strike="noStrike" cap="none" normalizeH="0" baseline="0" dirty="0" smtClean="0">
                <a:ln>
                  <a:noFill/>
                </a:ln>
                <a:solidFill>
                  <a:schemeClr val="tx1"/>
                </a:solidFill>
                <a:effectLst/>
                <a:latin typeface="Arial" pitchFamily="34" charset="0"/>
                <a:cs typeface="Arial" pitchFamily="34" charset="0"/>
              </a:rPr>
              <a:t> </a:t>
            </a:r>
          </a:p>
          <a:p>
            <a:pPr marL="0" marR="0" lvl="0" indent="0" algn="just" defTabSz="914400" rtl="0" eaLnBrk="1" fontAlgn="base" latinLnBrk="0" hangingPunct="1">
              <a:lnSpc>
                <a:spcPct val="100000"/>
              </a:lnSpc>
              <a:spcBef>
                <a:spcPct val="0"/>
              </a:spcBef>
              <a:spcAft>
                <a:spcPts val="100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f03-01"/>
          <p:cNvPicPr>
            <a:picLocks noChangeAspect="1" noChangeArrowheads="1"/>
          </p:cNvPicPr>
          <p:nvPr/>
        </p:nvPicPr>
        <p:blipFill>
          <a:blip r:embed="rId2"/>
          <a:srcRect/>
          <a:stretch>
            <a:fillRect/>
          </a:stretch>
        </p:blipFill>
        <p:spPr bwMode="auto">
          <a:xfrm>
            <a:off x="838200" y="1371600"/>
            <a:ext cx="7445829" cy="4343400"/>
          </a:xfrm>
          <a:prstGeom prst="rect">
            <a:avLst/>
          </a:prstGeom>
          <a:noFill/>
        </p:spPr>
      </p:pic>
      <p:sp>
        <p:nvSpPr>
          <p:cNvPr id="5" name="Rectangle 4"/>
          <p:cNvSpPr/>
          <p:nvPr/>
        </p:nvSpPr>
        <p:spPr>
          <a:xfrm>
            <a:off x="2819400" y="990600"/>
            <a:ext cx="3378297" cy="400110"/>
          </a:xfrm>
          <a:prstGeom prst="rect">
            <a:avLst/>
          </a:prstGeom>
        </p:spPr>
        <p:txBody>
          <a:bodyPr wrap="none">
            <a:spAutoFit/>
          </a:bodyPr>
          <a:lstStyle/>
          <a:p>
            <a:r>
              <a:rPr lang="en-US" sz="2000" b="1" dirty="0" smtClean="0"/>
              <a:t>The Life Cycle of the Company</a:t>
            </a:r>
            <a:endParaRPr lang="en-US" sz="2000" b="1" dirty="0"/>
          </a:p>
        </p:txBody>
      </p:sp>
      <p:sp>
        <p:nvSpPr>
          <p:cNvPr id="4" name="TextBox 3"/>
          <p:cNvSpPr txBox="1"/>
          <p:nvPr/>
        </p:nvSpPr>
        <p:spPr>
          <a:xfrm>
            <a:off x="2743200" y="457200"/>
            <a:ext cx="3581400" cy="400110"/>
          </a:xfrm>
          <a:prstGeom prst="rect">
            <a:avLst/>
          </a:prstGeom>
          <a:noFill/>
        </p:spPr>
        <p:txBody>
          <a:bodyPr wrap="square" rtlCol="0">
            <a:spAutoFit/>
          </a:bodyPr>
          <a:lstStyle/>
          <a:p>
            <a:pPr algn="ctr"/>
            <a:r>
              <a:rPr lang="en-US" sz="2000" b="1" dirty="0" smtClean="0">
                <a:solidFill>
                  <a:srgbClr val="FF0000"/>
                </a:solidFill>
              </a:rPr>
              <a:t>SIKLUS HIDUP BISNIS</a:t>
            </a:r>
            <a:endParaRPr lang="en-US" sz="2000" b="1" dirty="0">
              <a:solidFill>
                <a:srgbClr val="FF000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81200" y="1752600"/>
            <a:ext cx="5181600" cy="914400"/>
          </a:xfrm>
          <a:prstGeom prst="rect">
            <a:avLst/>
          </a:prstGeom>
          <a:solidFill>
            <a:srgbClr val="FFC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00B0F0"/>
                </a:solidFill>
                <a:effectLst>
                  <a:outerShdw blurRad="38100" dist="38100" dir="2700000" algn="tl">
                    <a:srgbClr val="000000">
                      <a:alpha val="43137"/>
                    </a:srgbClr>
                  </a:outerShdw>
                </a:effectLst>
              </a:rPr>
              <a:t>5. PILIHAN MEMULAI USAHA</a:t>
            </a:r>
            <a:endParaRPr lang="en-US" sz="3200" b="1" dirty="0">
              <a:solidFill>
                <a:srgbClr val="00B0F0"/>
              </a:solidFill>
              <a:effectLst>
                <a:outerShdw blurRad="38100" dist="38100" dir="2700000" algn="tl">
                  <a:srgbClr val="000000">
                    <a:alpha val="43137"/>
                  </a:srgbClr>
                </a:outerShdw>
              </a:effectLst>
            </a:endParaRPr>
          </a:p>
        </p:txBody>
      </p:sp>
      <p:sp>
        <p:nvSpPr>
          <p:cNvPr id="4" name="TextBox 3"/>
          <p:cNvSpPr txBox="1"/>
          <p:nvPr/>
        </p:nvSpPr>
        <p:spPr>
          <a:xfrm>
            <a:off x="2057400" y="3124200"/>
            <a:ext cx="5181600" cy="1200329"/>
          </a:xfrm>
          <a:prstGeom prst="rect">
            <a:avLst/>
          </a:prstGeom>
          <a:noFill/>
        </p:spPr>
        <p:txBody>
          <a:bodyPr wrap="square" rtlCol="0">
            <a:spAutoFit/>
          </a:bodyPr>
          <a:lstStyle/>
          <a:p>
            <a:pPr marL="457200" indent="-457200">
              <a:buAutoNum type="arabicParenBoth"/>
            </a:pPr>
            <a:r>
              <a:rPr lang="en-US" sz="2400" b="1" dirty="0" smtClean="0"/>
              <a:t>MERINTIS USAHA BARU</a:t>
            </a:r>
          </a:p>
          <a:p>
            <a:pPr marL="457200" indent="-457200">
              <a:buAutoNum type="arabicParenBoth"/>
            </a:pPr>
            <a:r>
              <a:rPr lang="en-US" sz="2400" b="1" dirty="0" smtClean="0"/>
              <a:t> AKUISISI</a:t>
            </a:r>
          </a:p>
          <a:p>
            <a:pPr marL="457200" indent="-457200">
              <a:buAutoNum type="arabicParenBoth"/>
            </a:pPr>
            <a:r>
              <a:rPr lang="en-US" sz="2400" b="1" dirty="0" smtClean="0"/>
              <a:t>FRANCHISING</a:t>
            </a:r>
            <a:endParaRPr lang="en-US" sz="2400" b="1"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990600" y="274638"/>
            <a:ext cx="6858000" cy="1143000"/>
          </a:xfrm>
        </p:spPr>
        <p:txBody>
          <a:bodyPr/>
          <a:lstStyle/>
          <a:p>
            <a:pPr eaLnBrk="1" hangingPunct="1"/>
            <a:r>
              <a:rPr lang="en-US" sz="4000" b="1" dirty="0" err="1" smtClean="0">
                <a:solidFill>
                  <a:schemeClr val="tx2"/>
                </a:solidFill>
              </a:rPr>
              <a:t>Merintis</a:t>
            </a:r>
            <a:r>
              <a:rPr lang="en-US" sz="4000" b="1" dirty="0" smtClean="0">
                <a:solidFill>
                  <a:schemeClr val="tx2"/>
                </a:solidFill>
              </a:rPr>
              <a:t> Usaha </a:t>
            </a:r>
            <a:r>
              <a:rPr lang="en-US" sz="4000" b="1" dirty="0" err="1" smtClean="0">
                <a:solidFill>
                  <a:schemeClr val="tx2"/>
                </a:solidFill>
              </a:rPr>
              <a:t>Baru</a:t>
            </a:r>
            <a:r>
              <a:rPr lang="en-US" sz="4000" b="1" dirty="0" smtClean="0">
                <a:solidFill>
                  <a:schemeClr val="tx2"/>
                </a:solidFill>
              </a:rPr>
              <a:t> </a:t>
            </a:r>
          </a:p>
        </p:txBody>
      </p:sp>
      <p:sp>
        <p:nvSpPr>
          <p:cNvPr id="319491" name="Rectangle 3"/>
          <p:cNvSpPr>
            <a:spLocks noGrp="1" noChangeArrowheads="1"/>
          </p:cNvSpPr>
          <p:nvPr>
            <p:ph type="body" sz="half" idx="1"/>
          </p:nvPr>
        </p:nvSpPr>
        <p:spPr>
          <a:xfrm>
            <a:off x="685800" y="1600200"/>
            <a:ext cx="3810000" cy="3657600"/>
          </a:xfrm>
        </p:spPr>
        <p:txBody>
          <a:bodyPr/>
          <a:lstStyle/>
          <a:p>
            <a:pPr eaLnBrk="1" hangingPunct="1">
              <a:buFontTx/>
              <a:buNone/>
            </a:pPr>
            <a:r>
              <a:rPr lang="en-US" b="1" u="sng" dirty="0" err="1" smtClean="0"/>
              <a:t>Kelebihan</a:t>
            </a:r>
            <a:r>
              <a:rPr lang="en-US" b="1" u="sng" dirty="0" smtClean="0"/>
              <a:t>:</a:t>
            </a:r>
          </a:p>
          <a:p>
            <a:pPr eaLnBrk="1" hangingPunct="1">
              <a:buFontTx/>
              <a:buNone/>
            </a:pPr>
            <a:endParaRPr lang="en-US" sz="800" dirty="0" smtClean="0"/>
          </a:p>
          <a:p>
            <a:pPr eaLnBrk="1" hangingPunct="1">
              <a:spcBef>
                <a:spcPts val="0"/>
              </a:spcBef>
            </a:pPr>
            <a:r>
              <a:rPr lang="en-US" dirty="0" err="1" smtClean="0"/>
              <a:t>Gagasan</a:t>
            </a:r>
            <a:r>
              <a:rPr lang="en-US" dirty="0" smtClean="0"/>
              <a:t> </a:t>
            </a:r>
            <a:r>
              <a:rPr lang="en-US" dirty="0" err="1" smtClean="0"/>
              <a:t>murni</a:t>
            </a:r>
            <a:endParaRPr lang="en-US" dirty="0" smtClean="0"/>
          </a:p>
          <a:p>
            <a:pPr eaLnBrk="1" hangingPunct="1">
              <a:spcBef>
                <a:spcPts val="0"/>
              </a:spcBef>
            </a:pPr>
            <a:r>
              <a:rPr lang="en-US" dirty="0" err="1" smtClean="0"/>
              <a:t>Bebas</a:t>
            </a:r>
            <a:r>
              <a:rPr lang="en-US" dirty="0" smtClean="0"/>
              <a:t> </a:t>
            </a:r>
            <a:r>
              <a:rPr lang="en-US" dirty="0" err="1" smtClean="0"/>
              <a:t>beroperasi</a:t>
            </a:r>
            <a:endParaRPr lang="en-US" dirty="0" smtClean="0"/>
          </a:p>
          <a:p>
            <a:pPr eaLnBrk="1" hangingPunct="1">
              <a:spcBef>
                <a:spcPts val="0"/>
              </a:spcBef>
            </a:pPr>
            <a:r>
              <a:rPr lang="en-US" dirty="0" err="1" smtClean="0"/>
              <a:t>Fleksibel</a:t>
            </a:r>
            <a:r>
              <a:rPr lang="en-US" dirty="0" smtClean="0"/>
              <a:t> </a:t>
            </a:r>
            <a:r>
              <a:rPr lang="en-US" dirty="0" err="1" smtClean="0"/>
              <a:t>dan</a:t>
            </a:r>
            <a:r>
              <a:rPr lang="en-US" dirty="0" smtClean="0"/>
              <a:t> </a:t>
            </a:r>
            <a:r>
              <a:rPr lang="en-US" dirty="0" err="1" smtClean="0"/>
              <a:t>mudah</a:t>
            </a:r>
            <a:r>
              <a:rPr lang="en-US" dirty="0" smtClean="0"/>
              <a:t> </a:t>
            </a:r>
            <a:r>
              <a:rPr lang="en-US" dirty="0" err="1" smtClean="0"/>
              <a:t>pengaturan</a:t>
            </a:r>
            <a:endParaRPr lang="en-US" dirty="0" smtClean="0"/>
          </a:p>
        </p:txBody>
      </p:sp>
      <p:sp>
        <p:nvSpPr>
          <p:cNvPr id="319492" name="Rectangle 4"/>
          <p:cNvSpPr>
            <a:spLocks noGrp="1" noChangeArrowheads="1"/>
          </p:cNvSpPr>
          <p:nvPr>
            <p:ph type="body" sz="half" idx="2"/>
          </p:nvPr>
        </p:nvSpPr>
        <p:spPr>
          <a:xfrm>
            <a:off x="4343400" y="1600200"/>
            <a:ext cx="4038600" cy="3962400"/>
          </a:xfrm>
        </p:spPr>
        <p:txBody>
          <a:bodyPr/>
          <a:lstStyle/>
          <a:p>
            <a:pPr eaLnBrk="1" hangingPunct="1">
              <a:buFontTx/>
              <a:buNone/>
            </a:pPr>
            <a:r>
              <a:rPr lang="en-US" b="1" u="sng" dirty="0" err="1" smtClean="0"/>
              <a:t>Kekurangan</a:t>
            </a:r>
            <a:r>
              <a:rPr lang="en-US" b="1" u="sng" dirty="0" smtClean="0"/>
              <a:t>:</a:t>
            </a:r>
          </a:p>
          <a:p>
            <a:pPr eaLnBrk="1" hangingPunct="1">
              <a:buFontTx/>
              <a:buNone/>
            </a:pPr>
            <a:endParaRPr lang="en-US" sz="900" dirty="0" smtClean="0"/>
          </a:p>
          <a:p>
            <a:pPr eaLnBrk="1" hangingPunct="1">
              <a:spcBef>
                <a:spcPts val="0"/>
              </a:spcBef>
            </a:pPr>
            <a:r>
              <a:rPr lang="en-US" dirty="0" err="1" smtClean="0"/>
              <a:t>Pengakuan</a:t>
            </a:r>
            <a:r>
              <a:rPr lang="en-US" dirty="0" smtClean="0"/>
              <a:t> </a:t>
            </a:r>
            <a:r>
              <a:rPr lang="en-US" dirty="0" err="1" smtClean="0"/>
              <a:t>nama</a:t>
            </a:r>
            <a:r>
              <a:rPr lang="en-US" dirty="0" smtClean="0"/>
              <a:t> </a:t>
            </a:r>
            <a:r>
              <a:rPr lang="en-US" dirty="0" err="1" smtClean="0"/>
              <a:t>kurang</a:t>
            </a:r>
            <a:endParaRPr lang="en-US" dirty="0" smtClean="0"/>
          </a:p>
          <a:p>
            <a:pPr eaLnBrk="1" hangingPunct="1">
              <a:spcBef>
                <a:spcPts val="0"/>
              </a:spcBef>
            </a:pPr>
            <a:r>
              <a:rPr lang="en-US" dirty="0" err="1" smtClean="0"/>
              <a:t>Fasilitas</a:t>
            </a:r>
            <a:r>
              <a:rPr lang="en-US" dirty="0" smtClean="0"/>
              <a:t> </a:t>
            </a:r>
            <a:r>
              <a:rPr lang="en-US" dirty="0" err="1" smtClean="0"/>
              <a:t>tidak</a:t>
            </a:r>
            <a:r>
              <a:rPr lang="en-US" dirty="0" smtClean="0"/>
              <a:t> </a:t>
            </a:r>
            <a:r>
              <a:rPr lang="en-US" dirty="0" err="1" smtClean="0"/>
              <a:t>efisien</a:t>
            </a:r>
            <a:endParaRPr lang="en-US" dirty="0" smtClean="0"/>
          </a:p>
          <a:p>
            <a:pPr eaLnBrk="1" hangingPunct="1">
              <a:spcBef>
                <a:spcPts val="0"/>
              </a:spcBef>
            </a:pPr>
            <a:r>
              <a:rPr lang="en-US" dirty="0" err="1" smtClean="0"/>
              <a:t>Masih</a:t>
            </a:r>
            <a:r>
              <a:rPr lang="en-US" dirty="0" smtClean="0"/>
              <a:t> </a:t>
            </a:r>
            <a:r>
              <a:rPr lang="en-US" dirty="0" err="1" smtClean="0"/>
              <a:t>penuh</a:t>
            </a:r>
            <a:r>
              <a:rPr lang="en-US" dirty="0" smtClean="0"/>
              <a:t> </a:t>
            </a:r>
            <a:r>
              <a:rPr lang="en-US" dirty="0" err="1" smtClean="0"/>
              <a:t>ketidakpastian</a:t>
            </a:r>
            <a:endParaRPr lang="en-US" dirty="0" smtClean="0"/>
          </a:p>
          <a:p>
            <a:pPr eaLnBrk="1" hangingPunct="1">
              <a:spcBef>
                <a:spcPts val="0"/>
              </a:spcBef>
            </a:pPr>
            <a:r>
              <a:rPr lang="en-US" dirty="0" err="1" smtClean="0"/>
              <a:t>Persaingan</a:t>
            </a:r>
            <a:r>
              <a:rPr lang="en-US" dirty="0" smtClean="0"/>
              <a:t> </a:t>
            </a:r>
            <a:r>
              <a:rPr lang="en-US" dirty="0" err="1" smtClean="0"/>
              <a:t>masih</a:t>
            </a:r>
            <a:r>
              <a:rPr lang="en-US" dirty="0" smtClean="0"/>
              <a:t> </a:t>
            </a:r>
            <a:r>
              <a:rPr lang="en-US" dirty="0" err="1" smtClean="0"/>
              <a:t>kurang</a:t>
            </a:r>
            <a:r>
              <a:rPr lang="en-US" dirty="0" smtClean="0"/>
              <a:t> </a:t>
            </a:r>
            <a:r>
              <a:rPr lang="en-US" dirty="0" err="1" smtClean="0"/>
              <a:t>diketahui</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491">
                                            <p:txEl>
                                              <p:pRg st="0" end="0"/>
                                            </p:txEl>
                                          </p:spTgt>
                                        </p:tgtEl>
                                        <p:attrNameLst>
                                          <p:attrName>style.visibility</p:attrName>
                                        </p:attrNameLst>
                                      </p:cBhvr>
                                      <p:to>
                                        <p:strVal val="visible"/>
                                      </p:to>
                                    </p:set>
                                  </p:childTnLst>
                                  <p:subTnLst>
                                    <p:animClr>
                                      <p:cBhvr override="childStyle">
                                        <p:cTn dur="1" fill="hold" display="0" masterRel="nextClick" afterEffect="1"/>
                                        <p:tgtEl>
                                          <p:spTgt spid="319491">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9491">
                                            <p:txEl>
                                              <p:pRg st="2" end="2"/>
                                            </p:txEl>
                                          </p:spTgt>
                                        </p:tgtEl>
                                        <p:attrNameLst>
                                          <p:attrName>style.visibility</p:attrName>
                                        </p:attrNameLst>
                                      </p:cBhvr>
                                      <p:to>
                                        <p:strVal val="visible"/>
                                      </p:to>
                                    </p:set>
                                  </p:childTnLst>
                                  <p:subTnLst>
                                    <p:animClr>
                                      <p:cBhvr override="childStyle">
                                        <p:cTn dur="1" fill="hold" display="0" masterRel="nextClick" afterEffect="1"/>
                                        <p:tgtEl>
                                          <p:spTgt spid="319491">
                                            <p:txEl>
                                              <p:pRg st="2" end="2"/>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9491">
                                            <p:txEl>
                                              <p:pRg st="3" end="3"/>
                                            </p:txEl>
                                          </p:spTgt>
                                        </p:tgtEl>
                                        <p:attrNameLst>
                                          <p:attrName>style.visibility</p:attrName>
                                        </p:attrNameLst>
                                      </p:cBhvr>
                                      <p:to>
                                        <p:strVal val="visible"/>
                                      </p:to>
                                    </p:set>
                                  </p:childTnLst>
                                  <p:subTnLst>
                                    <p:animClr>
                                      <p:cBhvr override="childStyle">
                                        <p:cTn dur="1" fill="hold" display="0" masterRel="nextClick" afterEffect="1"/>
                                        <p:tgtEl>
                                          <p:spTgt spid="319491">
                                            <p:txEl>
                                              <p:pRg st="3" end="3"/>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9491">
                                            <p:txEl>
                                              <p:pRg st="4" end="4"/>
                                            </p:txEl>
                                          </p:spTgt>
                                        </p:tgtEl>
                                        <p:attrNameLst>
                                          <p:attrName>style.visibility</p:attrName>
                                        </p:attrNameLst>
                                      </p:cBhvr>
                                      <p:to>
                                        <p:strVal val="visible"/>
                                      </p:to>
                                    </p:set>
                                  </p:childTnLst>
                                  <p:subTnLst>
                                    <p:animClr>
                                      <p:cBhvr override="childStyle">
                                        <p:cTn dur="1" fill="hold" display="0" masterRel="nextClick" afterEffect="1"/>
                                        <p:tgtEl>
                                          <p:spTgt spid="319491">
                                            <p:txEl>
                                              <p:pRg st="4" end="4"/>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9492">
                                            <p:txEl>
                                              <p:pRg st="0" end="0"/>
                                            </p:txEl>
                                          </p:spTgt>
                                        </p:tgtEl>
                                        <p:attrNameLst>
                                          <p:attrName>style.visibility</p:attrName>
                                        </p:attrNameLst>
                                      </p:cBhvr>
                                      <p:to>
                                        <p:strVal val="visible"/>
                                      </p:to>
                                    </p:set>
                                  </p:childTnLst>
                                  <p:subTnLst>
                                    <p:animClr>
                                      <p:cBhvr override="childStyle">
                                        <p:cTn dur="1" fill="hold" display="0" masterRel="nextClick" afterEffect="1"/>
                                        <p:tgtEl>
                                          <p:spTgt spid="319492">
                                            <p:txEl>
                                              <p:pRg st="0" end="0"/>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9492">
                                            <p:txEl>
                                              <p:pRg st="2" end="2"/>
                                            </p:txEl>
                                          </p:spTgt>
                                        </p:tgtEl>
                                        <p:attrNameLst>
                                          <p:attrName>style.visibility</p:attrName>
                                        </p:attrNameLst>
                                      </p:cBhvr>
                                      <p:to>
                                        <p:strVal val="visible"/>
                                      </p:to>
                                    </p:set>
                                  </p:childTnLst>
                                  <p:subTnLst>
                                    <p:animClr>
                                      <p:cBhvr override="childStyle">
                                        <p:cTn dur="1" fill="hold" display="0" masterRel="nextClick" afterEffect="1"/>
                                        <p:tgtEl>
                                          <p:spTgt spid="319492">
                                            <p:txEl>
                                              <p:pRg st="2" end="2"/>
                                            </p:txEl>
                                          </p:spTgt>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9492">
                                            <p:txEl>
                                              <p:pRg st="3" end="3"/>
                                            </p:txEl>
                                          </p:spTgt>
                                        </p:tgtEl>
                                        <p:attrNameLst>
                                          <p:attrName>style.visibility</p:attrName>
                                        </p:attrNameLst>
                                      </p:cBhvr>
                                      <p:to>
                                        <p:strVal val="visible"/>
                                      </p:to>
                                    </p:set>
                                  </p:childTnLst>
                                  <p:subTnLst>
                                    <p:animClr>
                                      <p:cBhvr override="childStyle">
                                        <p:cTn dur="1" fill="hold" display="0" masterRel="nextClick" afterEffect="1"/>
                                        <p:tgtEl>
                                          <p:spTgt spid="319492">
                                            <p:txEl>
                                              <p:pRg st="3" end="3"/>
                                            </p:txEl>
                                          </p:spTgt>
                                        </p:tgtEl>
                                        <p:attrNameLst>
                                          <p:attrName>ppt_c</p:attrName>
                                        </p:attrNameLst>
                                      </p:cBhvr>
                                      <p:to>
                                        <a:schemeClr val="bg2"/>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9492">
                                            <p:txEl>
                                              <p:pRg st="4" end="4"/>
                                            </p:txEl>
                                          </p:spTgt>
                                        </p:tgtEl>
                                        <p:attrNameLst>
                                          <p:attrName>style.visibility</p:attrName>
                                        </p:attrNameLst>
                                      </p:cBhvr>
                                      <p:to>
                                        <p:strVal val="visible"/>
                                      </p:to>
                                    </p:set>
                                  </p:childTnLst>
                                  <p:subTnLst>
                                    <p:animClr>
                                      <p:cBhvr override="childStyle">
                                        <p:cTn dur="1" fill="hold" display="0" masterRel="nextClick" afterEffect="1"/>
                                        <p:tgtEl>
                                          <p:spTgt spid="319492">
                                            <p:txEl>
                                              <p:pRg st="4" end="4"/>
                                            </p:txEl>
                                          </p:spTgt>
                                        </p:tgtEl>
                                        <p:attrNameLst>
                                          <p:attrName>ppt_c</p:attrName>
                                        </p:attrNameLst>
                                      </p:cBhvr>
                                      <p:to>
                                        <a:schemeClr val="bg2"/>
                                      </p:to>
                                    </p:animClr>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19492">
                                            <p:txEl>
                                              <p:pRg st="5" end="5"/>
                                            </p:txEl>
                                          </p:spTgt>
                                        </p:tgtEl>
                                        <p:attrNameLst>
                                          <p:attrName>style.visibility</p:attrName>
                                        </p:attrNameLst>
                                      </p:cBhvr>
                                      <p:to>
                                        <p:strVal val="visible"/>
                                      </p:to>
                                    </p:set>
                                  </p:childTnLst>
                                  <p:subTnLst>
                                    <p:animClr>
                                      <p:cBhvr override="childStyle">
                                        <p:cTn dur="1" fill="hold" display="0" masterRel="nextClick" afterEffect="1"/>
                                        <p:tgtEl>
                                          <p:spTgt spid="319492">
                                            <p:txEl>
                                              <p:pRg st="5" end="5"/>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491" grpId="0" build="p"/>
      <p:bldP spid="319492" grpId="0" build="p"/>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1219200" y="381000"/>
            <a:ext cx="6172200" cy="1143000"/>
          </a:xfrm>
        </p:spPr>
        <p:txBody>
          <a:bodyPr>
            <a:normAutofit/>
          </a:bodyPr>
          <a:lstStyle/>
          <a:p>
            <a:pPr eaLnBrk="1" hangingPunct="1"/>
            <a:r>
              <a:rPr lang="en-US" sz="4000" b="1" dirty="0" err="1" smtClean="0">
                <a:solidFill>
                  <a:schemeClr val="tx2"/>
                </a:solidFill>
              </a:rPr>
              <a:t>Akuisisi</a:t>
            </a:r>
            <a:r>
              <a:rPr lang="en-US" sz="4000" b="1" dirty="0" smtClean="0">
                <a:solidFill>
                  <a:schemeClr val="tx2"/>
                </a:solidFill>
              </a:rPr>
              <a:t/>
            </a:r>
            <a:br>
              <a:rPr lang="en-US" sz="4000" b="1" dirty="0" smtClean="0">
                <a:solidFill>
                  <a:schemeClr val="tx2"/>
                </a:solidFill>
              </a:rPr>
            </a:br>
            <a:r>
              <a:rPr lang="en-US" sz="2700" b="1" dirty="0" smtClean="0">
                <a:solidFill>
                  <a:schemeClr val="tx2"/>
                </a:solidFill>
              </a:rPr>
              <a:t>(</a:t>
            </a:r>
            <a:r>
              <a:rPr lang="en-US" sz="2700" b="1" dirty="0" err="1" smtClean="0">
                <a:solidFill>
                  <a:schemeClr val="tx2"/>
                </a:solidFill>
              </a:rPr>
              <a:t>Membeli</a:t>
            </a:r>
            <a:r>
              <a:rPr lang="en-US" sz="2700" b="1" dirty="0" smtClean="0">
                <a:solidFill>
                  <a:schemeClr val="tx2"/>
                </a:solidFill>
              </a:rPr>
              <a:t> </a:t>
            </a:r>
            <a:r>
              <a:rPr lang="en-US" sz="2700" b="1" dirty="0" err="1" smtClean="0">
                <a:solidFill>
                  <a:schemeClr val="tx2"/>
                </a:solidFill>
              </a:rPr>
              <a:t>Persahaan</a:t>
            </a:r>
            <a:r>
              <a:rPr lang="en-US" sz="2700" b="1" dirty="0" smtClean="0">
                <a:solidFill>
                  <a:schemeClr val="tx2"/>
                </a:solidFill>
              </a:rPr>
              <a:t>)</a:t>
            </a:r>
          </a:p>
        </p:txBody>
      </p:sp>
      <p:sp>
        <p:nvSpPr>
          <p:cNvPr id="320515" name="Rectangle 3"/>
          <p:cNvSpPr>
            <a:spLocks noGrp="1" noChangeArrowheads="1"/>
          </p:cNvSpPr>
          <p:nvPr>
            <p:ph type="body" sz="half" idx="1"/>
          </p:nvPr>
        </p:nvSpPr>
        <p:spPr>
          <a:xfrm>
            <a:off x="838200" y="1905000"/>
            <a:ext cx="3733800" cy="3886200"/>
          </a:xfrm>
        </p:spPr>
        <p:txBody>
          <a:bodyPr/>
          <a:lstStyle/>
          <a:p>
            <a:pPr eaLnBrk="1" hangingPunct="1">
              <a:buFontTx/>
              <a:buNone/>
            </a:pPr>
            <a:r>
              <a:rPr lang="en-US" b="1" u="sng" dirty="0" err="1" smtClean="0"/>
              <a:t>Kelebihan</a:t>
            </a:r>
            <a:r>
              <a:rPr lang="en-US" b="1" u="sng" dirty="0" smtClean="0"/>
              <a:t>:</a:t>
            </a:r>
          </a:p>
          <a:p>
            <a:pPr eaLnBrk="1" hangingPunct="1"/>
            <a:endParaRPr lang="en-US" sz="800" dirty="0" smtClean="0"/>
          </a:p>
          <a:p>
            <a:pPr eaLnBrk="1" hangingPunct="1">
              <a:spcBef>
                <a:spcPts val="0"/>
              </a:spcBef>
            </a:pPr>
            <a:r>
              <a:rPr lang="en-US" sz="2400" dirty="0" err="1" smtClean="0"/>
              <a:t>Kemungkinan</a:t>
            </a:r>
            <a:r>
              <a:rPr lang="en-US" sz="2400" dirty="0" smtClean="0"/>
              <a:t> </a:t>
            </a:r>
            <a:r>
              <a:rPr lang="en-US" sz="2400" dirty="0" err="1" smtClean="0"/>
              <a:t>sukses</a:t>
            </a:r>
            <a:endParaRPr lang="en-US" sz="2400" dirty="0" smtClean="0"/>
          </a:p>
          <a:p>
            <a:pPr eaLnBrk="1" hangingPunct="1">
              <a:spcBef>
                <a:spcPts val="0"/>
              </a:spcBef>
            </a:pPr>
            <a:r>
              <a:rPr lang="en-US" sz="2400" dirty="0" err="1" smtClean="0"/>
              <a:t>Lokasi</a:t>
            </a:r>
            <a:r>
              <a:rPr lang="en-US" sz="2400" dirty="0" smtClean="0"/>
              <a:t> </a:t>
            </a:r>
            <a:r>
              <a:rPr lang="en-US" sz="2400" dirty="0" err="1" smtClean="0"/>
              <a:t>sudah</a:t>
            </a:r>
            <a:r>
              <a:rPr lang="en-US" sz="2400" dirty="0" smtClean="0"/>
              <a:t> </a:t>
            </a:r>
            <a:r>
              <a:rPr lang="en-US" sz="2400" dirty="0" err="1" smtClean="0"/>
              <a:t>cocok</a:t>
            </a:r>
            <a:endParaRPr lang="en-US" sz="2400" dirty="0" smtClean="0"/>
          </a:p>
          <a:p>
            <a:pPr eaLnBrk="1" hangingPunct="1">
              <a:spcBef>
                <a:spcPts val="0"/>
              </a:spcBef>
            </a:pPr>
            <a:r>
              <a:rPr lang="en-US" sz="2400" dirty="0" err="1" smtClean="0"/>
              <a:t>Karyawan</a:t>
            </a:r>
            <a:r>
              <a:rPr lang="en-US" sz="2400" dirty="0" smtClean="0"/>
              <a:t> </a:t>
            </a:r>
            <a:r>
              <a:rPr lang="en-US" sz="2400" dirty="0" err="1" smtClean="0"/>
              <a:t>dan</a:t>
            </a:r>
            <a:r>
              <a:rPr lang="en-US" sz="2400" dirty="0" smtClean="0"/>
              <a:t> </a:t>
            </a:r>
            <a:r>
              <a:rPr lang="en-US" sz="2400" dirty="0" err="1" smtClean="0"/>
              <a:t>pemasok</a:t>
            </a:r>
            <a:r>
              <a:rPr lang="en-US" sz="2400" dirty="0" smtClean="0"/>
              <a:t> </a:t>
            </a:r>
            <a:r>
              <a:rPr lang="en-US" sz="2400" dirty="0" err="1" smtClean="0"/>
              <a:t>biasanya</a:t>
            </a:r>
            <a:r>
              <a:rPr lang="en-US" sz="2400" dirty="0" smtClean="0"/>
              <a:t> </a:t>
            </a:r>
            <a:r>
              <a:rPr lang="en-US" sz="2400" dirty="0" err="1" smtClean="0"/>
              <a:t>sudah</a:t>
            </a:r>
            <a:r>
              <a:rPr lang="en-US" sz="2400" dirty="0" smtClean="0"/>
              <a:t> </a:t>
            </a:r>
            <a:r>
              <a:rPr lang="en-US" sz="2400" dirty="0" err="1" smtClean="0"/>
              <a:t>mantap</a:t>
            </a:r>
            <a:endParaRPr lang="en-US" sz="2400" dirty="0" smtClean="0"/>
          </a:p>
          <a:p>
            <a:pPr eaLnBrk="1" hangingPunct="1">
              <a:spcBef>
                <a:spcPts val="0"/>
              </a:spcBef>
            </a:pPr>
            <a:r>
              <a:rPr lang="en-US" sz="2400" dirty="0" err="1" smtClean="0"/>
              <a:t>Sudah</a:t>
            </a:r>
            <a:r>
              <a:rPr lang="en-US" sz="2400" dirty="0" smtClean="0"/>
              <a:t> </a:t>
            </a:r>
            <a:r>
              <a:rPr lang="en-US" sz="2400" dirty="0" err="1" smtClean="0"/>
              <a:t>siap</a:t>
            </a:r>
            <a:r>
              <a:rPr lang="en-US" sz="2400" dirty="0" smtClean="0"/>
              <a:t> </a:t>
            </a:r>
            <a:r>
              <a:rPr lang="en-US" sz="2400" dirty="0" err="1" smtClean="0"/>
              <a:t>dioperasikan</a:t>
            </a:r>
            <a:endParaRPr lang="en-US" sz="2400" dirty="0" smtClean="0"/>
          </a:p>
        </p:txBody>
      </p:sp>
      <p:sp>
        <p:nvSpPr>
          <p:cNvPr id="320516" name="Rectangle 4"/>
          <p:cNvSpPr>
            <a:spLocks noGrp="1" noChangeArrowheads="1"/>
          </p:cNvSpPr>
          <p:nvPr>
            <p:ph type="body" sz="half" idx="2"/>
          </p:nvPr>
        </p:nvSpPr>
        <p:spPr>
          <a:xfrm>
            <a:off x="4648200" y="1905000"/>
            <a:ext cx="4038600" cy="3886200"/>
          </a:xfrm>
        </p:spPr>
        <p:txBody>
          <a:bodyPr>
            <a:normAutofit/>
          </a:bodyPr>
          <a:lstStyle/>
          <a:p>
            <a:pPr eaLnBrk="1" hangingPunct="1">
              <a:buFontTx/>
              <a:buNone/>
            </a:pPr>
            <a:r>
              <a:rPr lang="en-US" b="1" u="sng" dirty="0" err="1" smtClean="0"/>
              <a:t>Kelemahan</a:t>
            </a:r>
            <a:r>
              <a:rPr lang="en-US" b="1" u="sng" dirty="0" smtClean="0"/>
              <a:t>:</a:t>
            </a:r>
          </a:p>
          <a:p>
            <a:pPr eaLnBrk="1" hangingPunct="1"/>
            <a:endParaRPr lang="en-US" sz="800" dirty="0" smtClean="0"/>
          </a:p>
          <a:p>
            <a:pPr eaLnBrk="1" hangingPunct="1">
              <a:spcBef>
                <a:spcPts val="0"/>
              </a:spcBef>
            </a:pPr>
            <a:r>
              <a:rPr lang="en-US" sz="2400" dirty="0" smtClean="0"/>
              <a:t>Perusahaan yang </a:t>
            </a:r>
            <a:r>
              <a:rPr lang="en-US" sz="2400" dirty="0" err="1" smtClean="0"/>
              <a:t>dijual</a:t>
            </a:r>
            <a:r>
              <a:rPr lang="en-US" sz="2400" dirty="0" smtClean="0"/>
              <a:t> </a:t>
            </a:r>
            <a:r>
              <a:rPr lang="en-US" sz="2400" dirty="0" err="1" smtClean="0"/>
              <a:t>biasanya</a:t>
            </a:r>
            <a:r>
              <a:rPr lang="en-US" sz="2400" dirty="0" smtClean="0"/>
              <a:t> </a:t>
            </a:r>
            <a:r>
              <a:rPr lang="en-US" sz="2400" dirty="0" err="1" smtClean="0"/>
              <a:t>lemah</a:t>
            </a:r>
            <a:endParaRPr lang="en-US" sz="2400" dirty="0" smtClean="0"/>
          </a:p>
          <a:p>
            <a:pPr eaLnBrk="1" hangingPunct="1">
              <a:spcBef>
                <a:spcPts val="0"/>
              </a:spcBef>
            </a:pPr>
            <a:r>
              <a:rPr lang="en-US" sz="2400" dirty="0" err="1" smtClean="0"/>
              <a:t>Peralatannya</a:t>
            </a:r>
            <a:r>
              <a:rPr lang="en-US" sz="2400" dirty="0" smtClean="0"/>
              <a:t> </a:t>
            </a:r>
            <a:r>
              <a:rPr lang="en-US" sz="2400" dirty="0" err="1" smtClean="0"/>
              <a:t>tidak</a:t>
            </a:r>
            <a:r>
              <a:rPr lang="en-US" sz="2400" dirty="0" smtClean="0"/>
              <a:t> </a:t>
            </a:r>
            <a:r>
              <a:rPr lang="en-US" sz="2400" dirty="0" err="1" smtClean="0"/>
              <a:t>efisien</a:t>
            </a:r>
            <a:endParaRPr lang="en-US" sz="2400" dirty="0" smtClean="0"/>
          </a:p>
          <a:p>
            <a:pPr eaLnBrk="1" hangingPunct="1">
              <a:spcBef>
                <a:spcPts val="0"/>
              </a:spcBef>
            </a:pPr>
            <a:r>
              <a:rPr lang="en-US" sz="2400" dirty="0" err="1" smtClean="0"/>
              <a:t>Mahal</a:t>
            </a:r>
            <a:endParaRPr lang="en-US" sz="2400" dirty="0" smtClean="0"/>
          </a:p>
          <a:p>
            <a:pPr eaLnBrk="1" hangingPunct="1">
              <a:spcBef>
                <a:spcPts val="0"/>
              </a:spcBef>
            </a:pPr>
            <a:r>
              <a:rPr lang="en-US" sz="2400" dirty="0" err="1" smtClean="0"/>
              <a:t>Sulit</a:t>
            </a:r>
            <a:r>
              <a:rPr lang="en-US" sz="2400" dirty="0" smtClean="0"/>
              <a:t> </a:t>
            </a:r>
            <a:r>
              <a:rPr lang="en-US" sz="2400" dirty="0" err="1" smtClean="0"/>
              <a:t>inovasi</a:t>
            </a: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0515">
                                            <p:txEl>
                                              <p:pRg st="0" end="0"/>
                                            </p:txEl>
                                          </p:spTgt>
                                        </p:tgtEl>
                                        <p:attrNameLst>
                                          <p:attrName>style.visibility</p:attrName>
                                        </p:attrNameLst>
                                      </p:cBhvr>
                                      <p:to>
                                        <p:strVal val="visible"/>
                                      </p:to>
                                    </p:set>
                                  </p:childTnLst>
                                  <p:subTnLst>
                                    <p:animClr>
                                      <p:cBhvr override="childStyle">
                                        <p:cTn dur="1" fill="hold" display="0" masterRel="nextClick" afterEffect="1"/>
                                        <p:tgtEl>
                                          <p:spTgt spid="320515">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0515">
                                            <p:txEl>
                                              <p:pRg st="2" end="2"/>
                                            </p:txEl>
                                          </p:spTgt>
                                        </p:tgtEl>
                                        <p:attrNameLst>
                                          <p:attrName>style.visibility</p:attrName>
                                        </p:attrNameLst>
                                      </p:cBhvr>
                                      <p:to>
                                        <p:strVal val="visible"/>
                                      </p:to>
                                    </p:set>
                                  </p:childTnLst>
                                  <p:subTnLst>
                                    <p:animClr>
                                      <p:cBhvr override="childStyle">
                                        <p:cTn dur="1" fill="hold" display="0" masterRel="nextClick" afterEffect="1"/>
                                        <p:tgtEl>
                                          <p:spTgt spid="320515">
                                            <p:txEl>
                                              <p:pRg st="2" end="2"/>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0515">
                                            <p:txEl>
                                              <p:pRg st="3" end="3"/>
                                            </p:txEl>
                                          </p:spTgt>
                                        </p:tgtEl>
                                        <p:attrNameLst>
                                          <p:attrName>style.visibility</p:attrName>
                                        </p:attrNameLst>
                                      </p:cBhvr>
                                      <p:to>
                                        <p:strVal val="visible"/>
                                      </p:to>
                                    </p:set>
                                  </p:childTnLst>
                                  <p:subTnLst>
                                    <p:animClr>
                                      <p:cBhvr override="childStyle">
                                        <p:cTn dur="1" fill="hold" display="0" masterRel="nextClick" afterEffect="1"/>
                                        <p:tgtEl>
                                          <p:spTgt spid="320515">
                                            <p:txEl>
                                              <p:pRg st="3" end="3"/>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0515">
                                            <p:txEl>
                                              <p:pRg st="4" end="4"/>
                                            </p:txEl>
                                          </p:spTgt>
                                        </p:tgtEl>
                                        <p:attrNameLst>
                                          <p:attrName>style.visibility</p:attrName>
                                        </p:attrNameLst>
                                      </p:cBhvr>
                                      <p:to>
                                        <p:strVal val="visible"/>
                                      </p:to>
                                    </p:set>
                                  </p:childTnLst>
                                  <p:subTnLst>
                                    <p:animClr>
                                      <p:cBhvr override="childStyle">
                                        <p:cTn dur="1" fill="hold" display="0" masterRel="nextClick" afterEffect="1"/>
                                        <p:tgtEl>
                                          <p:spTgt spid="320515">
                                            <p:txEl>
                                              <p:pRg st="4" end="4"/>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0515">
                                            <p:txEl>
                                              <p:pRg st="5" end="5"/>
                                            </p:txEl>
                                          </p:spTgt>
                                        </p:tgtEl>
                                        <p:attrNameLst>
                                          <p:attrName>style.visibility</p:attrName>
                                        </p:attrNameLst>
                                      </p:cBhvr>
                                      <p:to>
                                        <p:strVal val="visible"/>
                                      </p:to>
                                    </p:set>
                                  </p:childTnLst>
                                  <p:subTnLst>
                                    <p:animClr>
                                      <p:cBhvr override="childStyle">
                                        <p:cTn dur="1" fill="hold" display="0" masterRel="nextClick" afterEffect="1"/>
                                        <p:tgtEl>
                                          <p:spTgt spid="320515">
                                            <p:txEl>
                                              <p:pRg st="5" end="5"/>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0516">
                                            <p:txEl>
                                              <p:pRg st="0" end="0"/>
                                            </p:txEl>
                                          </p:spTgt>
                                        </p:tgtEl>
                                        <p:attrNameLst>
                                          <p:attrName>style.visibility</p:attrName>
                                        </p:attrNameLst>
                                      </p:cBhvr>
                                      <p:to>
                                        <p:strVal val="visible"/>
                                      </p:to>
                                    </p:set>
                                  </p:childTnLst>
                                  <p:subTnLst>
                                    <p:animClr>
                                      <p:cBhvr override="childStyle">
                                        <p:cTn dur="1" fill="hold" display="0" masterRel="nextClick" afterEffect="1"/>
                                        <p:tgtEl>
                                          <p:spTgt spid="320516">
                                            <p:txEl>
                                              <p:pRg st="0" end="0"/>
                                            </p:txEl>
                                          </p:spTgt>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0516">
                                            <p:txEl>
                                              <p:pRg st="2" end="2"/>
                                            </p:txEl>
                                          </p:spTgt>
                                        </p:tgtEl>
                                        <p:attrNameLst>
                                          <p:attrName>style.visibility</p:attrName>
                                        </p:attrNameLst>
                                      </p:cBhvr>
                                      <p:to>
                                        <p:strVal val="visible"/>
                                      </p:to>
                                    </p:set>
                                  </p:childTnLst>
                                  <p:subTnLst>
                                    <p:animClr>
                                      <p:cBhvr override="childStyle">
                                        <p:cTn dur="1" fill="hold" display="0" masterRel="nextClick" afterEffect="1"/>
                                        <p:tgtEl>
                                          <p:spTgt spid="320516">
                                            <p:txEl>
                                              <p:pRg st="2" end="2"/>
                                            </p:txEl>
                                          </p:spTgt>
                                        </p:tgtEl>
                                        <p:attrNameLst>
                                          <p:attrName>ppt_c</p:attrName>
                                        </p:attrNameLst>
                                      </p:cBhvr>
                                      <p:to>
                                        <a:schemeClr val="bg2"/>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0516">
                                            <p:txEl>
                                              <p:pRg st="3" end="3"/>
                                            </p:txEl>
                                          </p:spTgt>
                                        </p:tgtEl>
                                        <p:attrNameLst>
                                          <p:attrName>style.visibility</p:attrName>
                                        </p:attrNameLst>
                                      </p:cBhvr>
                                      <p:to>
                                        <p:strVal val="visible"/>
                                      </p:to>
                                    </p:set>
                                  </p:childTnLst>
                                  <p:subTnLst>
                                    <p:animClr>
                                      <p:cBhvr override="childStyle">
                                        <p:cTn dur="1" fill="hold" display="0" masterRel="nextClick" afterEffect="1"/>
                                        <p:tgtEl>
                                          <p:spTgt spid="320516">
                                            <p:txEl>
                                              <p:pRg st="3" end="3"/>
                                            </p:txEl>
                                          </p:spTgt>
                                        </p:tgtEl>
                                        <p:attrNameLst>
                                          <p:attrName>ppt_c</p:attrName>
                                        </p:attrNameLst>
                                      </p:cBhvr>
                                      <p:to>
                                        <a:schemeClr val="bg2"/>
                                      </p:to>
                                    </p:animClr>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20516">
                                            <p:txEl>
                                              <p:pRg st="4" end="4"/>
                                            </p:txEl>
                                          </p:spTgt>
                                        </p:tgtEl>
                                        <p:attrNameLst>
                                          <p:attrName>style.visibility</p:attrName>
                                        </p:attrNameLst>
                                      </p:cBhvr>
                                      <p:to>
                                        <p:strVal val="visible"/>
                                      </p:to>
                                    </p:set>
                                  </p:childTnLst>
                                  <p:subTnLst>
                                    <p:animClr>
                                      <p:cBhvr override="childStyle">
                                        <p:cTn dur="1" fill="hold" display="0" masterRel="nextClick" afterEffect="1"/>
                                        <p:tgtEl>
                                          <p:spTgt spid="320516">
                                            <p:txEl>
                                              <p:pRg st="4" end="4"/>
                                            </p:txEl>
                                          </p:spTgt>
                                        </p:tgtEl>
                                        <p:attrNameLst>
                                          <p:attrName>ppt_c</p:attrName>
                                        </p:attrNameLst>
                                      </p:cBhvr>
                                      <p:to>
                                        <a:schemeClr val="bg2"/>
                                      </p:to>
                                    </p:animClr>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0516">
                                            <p:txEl>
                                              <p:pRg st="5" end="5"/>
                                            </p:txEl>
                                          </p:spTgt>
                                        </p:tgtEl>
                                        <p:attrNameLst>
                                          <p:attrName>style.visibility</p:attrName>
                                        </p:attrNameLst>
                                      </p:cBhvr>
                                      <p:to>
                                        <p:strVal val="visible"/>
                                      </p:to>
                                    </p:set>
                                  </p:childTnLst>
                                  <p:subTnLst>
                                    <p:animClr>
                                      <p:cBhvr override="childStyle">
                                        <p:cTn dur="1" fill="hold" display="0" masterRel="nextClick" afterEffect="1"/>
                                        <p:tgtEl>
                                          <p:spTgt spid="320516">
                                            <p:txEl>
                                              <p:pRg st="5" end="5"/>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5" grpId="0" build="p"/>
      <p:bldP spid="32051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2"/>
          </p:nvPr>
        </p:nvSpPr>
        <p:spPr>
          <a:noFill/>
        </p:spPr>
        <p:txBody>
          <a:bodyPr/>
          <a:lstStyle/>
          <a:p>
            <a:fld id="{A06436B2-6473-4D35-B310-9DC67773837C}" type="slidenum">
              <a:rPr lang="en-US"/>
              <a:pPr/>
              <a:t>5</a:t>
            </a:fld>
            <a:endParaRPr lang="en-US"/>
          </a:p>
        </p:txBody>
      </p:sp>
      <p:grpSp>
        <p:nvGrpSpPr>
          <p:cNvPr id="2" name="Group 60"/>
          <p:cNvGrpSpPr>
            <a:grpSpLocks/>
          </p:cNvGrpSpPr>
          <p:nvPr/>
        </p:nvGrpSpPr>
        <p:grpSpPr bwMode="auto">
          <a:xfrm>
            <a:off x="989013" y="533400"/>
            <a:ext cx="7240587" cy="5372100"/>
            <a:chOff x="623" y="384"/>
            <a:chExt cx="4561" cy="3384"/>
          </a:xfrm>
        </p:grpSpPr>
        <p:sp>
          <p:nvSpPr>
            <p:cNvPr id="24580" name="AutoShape 3"/>
            <p:cNvSpPr>
              <a:spLocks noChangeAspect="1" noChangeArrowheads="1" noTextEdit="1"/>
            </p:cNvSpPr>
            <p:nvPr/>
          </p:nvSpPr>
          <p:spPr bwMode="auto">
            <a:xfrm>
              <a:off x="623" y="384"/>
              <a:ext cx="4561" cy="3384"/>
            </a:xfrm>
            <a:prstGeom prst="rect">
              <a:avLst/>
            </a:prstGeom>
            <a:noFill/>
            <a:ln w="9525">
              <a:noFill/>
              <a:miter lim="800000"/>
              <a:headEnd/>
              <a:tailEnd/>
            </a:ln>
          </p:spPr>
          <p:txBody>
            <a:bodyPr/>
            <a:lstStyle/>
            <a:p>
              <a:endParaRPr lang="en-US"/>
            </a:p>
          </p:txBody>
        </p:sp>
        <p:sp>
          <p:nvSpPr>
            <p:cNvPr id="24581" name="Rectangle 5"/>
            <p:cNvSpPr>
              <a:spLocks noChangeArrowheads="1"/>
            </p:cNvSpPr>
            <p:nvPr/>
          </p:nvSpPr>
          <p:spPr bwMode="auto">
            <a:xfrm>
              <a:off x="626" y="384"/>
              <a:ext cx="22" cy="106"/>
            </a:xfrm>
            <a:prstGeom prst="rect">
              <a:avLst/>
            </a:prstGeom>
            <a:noFill/>
            <a:ln w="9525">
              <a:noFill/>
              <a:miter lim="800000"/>
              <a:headEnd/>
              <a:tailEnd/>
            </a:ln>
          </p:spPr>
          <p:txBody>
            <a:bodyPr wrap="none" lIns="0" tIns="0" rIns="0" bIns="0">
              <a:spAutoFit/>
            </a:bodyPr>
            <a:lstStyle/>
            <a:p>
              <a:pPr eaLnBrk="1" hangingPunct="1"/>
              <a:r>
                <a:rPr lang="en-US" sz="1100">
                  <a:solidFill>
                    <a:srgbClr val="000000"/>
                  </a:solidFill>
                  <a:latin typeface="Times New Roman" pitchFamily="18" charset="0"/>
                </a:rPr>
                <a:t> </a:t>
              </a:r>
              <a:endParaRPr lang="en-US">
                <a:latin typeface="Arial" charset="0"/>
              </a:endParaRPr>
            </a:p>
          </p:txBody>
        </p:sp>
        <p:sp>
          <p:nvSpPr>
            <p:cNvPr id="24582" name="Rectangle 6"/>
            <p:cNvSpPr>
              <a:spLocks noChangeArrowheads="1"/>
            </p:cNvSpPr>
            <p:nvPr/>
          </p:nvSpPr>
          <p:spPr bwMode="auto">
            <a:xfrm>
              <a:off x="2066" y="519"/>
              <a:ext cx="1369" cy="407"/>
            </a:xfrm>
            <a:prstGeom prst="rect">
              <a:avLst/>
            </a:prstGeom>
            <a:solidFill>
              <a:srgbClr val="FFFFFF"/>
            </a:solidFill>
            <a:ln w="9525">
              <a:solidFill>
                <a:srgbClr val="000000"/>
              </a:solidFill>
              <a:miter lim="800000"/>
              <a:headEnd/>
              <a:tailEnd/>
            </a:ln>
          </p:spPr>
          <p:txBody>
            <a:bodyPr/>
            <a:lstStyle/>
            <a:p>
              <a:endParaRPr lang="en-US"/>
            </a:p>
          </p:txBody>
        </p:sp>
        <p:sp>
          <p:nvSpPr>
            <p:cNvPr id="24583" name="Rectangle 7"/>
            <p:cNvSpPr>
              <a:spLocks noChangeArrowheads="1"/>
            </p:cNvSpPr>
            <p:nvPr/>
          </p:nvSpPr>
          <p:spPr bwMode="auto">
            <a:xfrm>
              <a:off x="2506" y="551"/>
              <a:ext cx="497" cy="145"/>
            </a:xfrm>
            <a:prstGeom prst="rect">
              <a:avLst/>
            </a:prstGeom>
            <a:noFill/>
            <a:ln w="9525">
              <a:noFill/>
              <a:miter lim="800000"/>
              <a:headEnd/>
              <a:tailEnd/>
            </a:ln>
          </p:spPr>
          <p:txBody>
            <a:bodyPr wrap="none" lIns="0" tIns="0" rIns="0" bIns="0">
              <a:spAutoFit/>
            </a:bodyPr>
            <a:lstStyle/>
            <a:p>
              <a:pPr eaLnBrk="1" hangingPunct="1"/>
              <a:r>
                <a:rPr lang="en-US" sz="1500" b="1" dirty="0">
                  <a:solidFill>
                    <a:srgbClr val="000000"/>
                  </a:solidFill>
                  <a:latin typeface="Times New Roman" pitchFamily="18" charset="0"/>
                </a:rPr>
                <a:t>FAMILY </a:t>
              </a:r>
              <a:endParaRPr lang="en-US" b="1" dirty="0">
                <a:latin typeface="Arial" charset="0"/>
              </a:endParaRPr>
            </a:p>
          </p:txBody>
        </p:sp>
        <p:sp>
          <p:nvSpPr>
            <p:cNvPr id="24584" name="Rectangle 8"/>
            <p:cNvSpPr>
              <a:spLocks noChangeArrowheads="1"/>
            </p:cNvSpPr>
            <p:nvPr/>
          </p:nvSpPr>
          <p:spPr bwMode="auto">
            <a:xfrm>
              <a:off x="2298" y="691"/>
              <a:ext cx="890" cy="145"/>
            </a:xfrm>
            <a:prstGeom prst="rect">
              <a:avLst/>
            </a:prstGeom>
            <a:noFill/>
            <a:ln w="9525">
              <a:noFill/>
              <a:miter lim="800000"/>
              <a:headEnd/>
              <a:tailEnd/>
            </a:ln>
          </p:spPr>
          <p:txBody>
            <a:bodyPr wrap="none" lIns="0" tIns="0" rIns="0" bIns="0">
              <a:spAutoFit/>
            </a:bodyPr>
            <a:lstStyle/>
            <a:p>
              <a:pPr eaLnBrk="1" hangingPunct="1"/>
              <a:r>
                <a:rPr lang="en-US" sz="1500" b="1" dirty="0">
                  <a:solidFill>
                    <a:srgbClr val="000000"/>
                  </a:solidFill>
                  <a:latin typeface="Times New Roman" pitchFamily="18" charset="0"/>
                </a:rPr>
                <a:t>BACKGROUND</a:t>
              </a:r>
              <a:endParaRPr lang="en-US" b="1" dirty="0">
                <a:latin typeface="Arial" charset="0"/>
              </a:endParaRPr>
            </a:p>
          </p:txBody>
        </p:sp>
        <p:sp>
          <p:nvSpPr>
            <p:cNvPr id="24585" name="Rectangle 9"/>
            <p:cNvSpPr>
              <a:spLocks noChangeArrowheads="1"/>
            </p:cNvSpPr>
            <p:nvPr/>
          </p:nvSpPr>
          <p:spPr bwMode="auto">
            <a:xfrm>
              <a:off x="3200" y="691"/>
              <a:ext cx="30" cy="144"/>
            </a:xfrm>
            <a:prstGeom prst="rect">
              <a:avLst/>
            </a:prstGeom>
            <a:noFill/>
            <a:ln w="9525">
              <a:noFill/>
              <a:miter lim="800000"/>
              <a:headEnd/>
              <a:tailEnd/>
            </a:ln>
          </p:spPr>
          <p:txBody>
            <a:bodyPr wrap="none" lIns="0" tIns="0" rIns="0" bIns="0">
              <a:spAutoFit/>
            </a:bodyPr>
            <a:lstStyle/>
            <a:p>
              <a:pPr eaLnBrk="1" hangingPunct="1"/>
              <a:r>
                <a:rPr lang="en-US" sz="1500">
                  <a:solidFill>
                    <a:srgbClr val="000000"/>
                  </a:solidFill>
                  <a:latin typeface="Times New Roman" pitchFamily="18" charset="0"/>
                </a:rPr>
                <a:t> </a:t>
              </a:r>
              <a:endParaRPr lang="en-US">
                <a:latin typeface="Arial" charset="0"/>
              </a:endParaRPr>
            </a:p>
          </p:txBody>
        </p:sp>
        <p:sp>
          <p:nvSpPr>
            <p:cNvPr id="24586" name="Rectangle 10"/>
            <p:cNvSpPr>
              <a:spLocks noChangeArrowheads="1"/>
            </p:cNvSpPr>
            <p:nvPr/>
          </p:nvSpPr>
          <p:spPr bwMode="auto">
            <a:xfrm>
              <a:off x="698" y="1534"/>
              <a:ext cx="1298" cy="677"/>
            </a:xfrm>
            <a:prstGeom prst="rect">
              <a:avLst/>
            </a:prstGeom>
            <a:solidFill>
              <a:srgbClr val="FFFFFF"/>
            </a:solidFill>
            <a:ln w="9525">
              <a:solidFill>
                <a:srgbClr val="000000"/>
              </a:solidFill>
              <a:miter lim="800000"/>
              <a:headEnd/>
              <a:tailEnd/>
            </a:ln>
          </p:spPr>
          <p:txBody>
            <a:bodyPr/>
            <a:lstStyle/>
            <a:p>
              <a:endParaRPr lang="en-US"/>
            </a:p>
          </p:txBody>
        </p:sp>
        <p:sp>
          <p:nvSpPr>
            <p:cNvPr id="24587" name="Rectangle 11"/>
            <p:cNvSpPr>
              <a:spLocks noChangeArrowheads="1"/>
            </p:cNvSpPr>
            <p:nvPr/>
          </p:nvSpPr>
          <p:spPr bwMode="auto">
            <a:xfrm>
              <a:off x="1169" y="1565"/>
              <a:ext cx="380" cy="145"/>
            </a:xfrm>
            <a:prstGeom prst="rect">
              <a:avLst/>
            </a:prstGeom>
            <a:noFill/>
            <a:ln w="9525">
              <a:noFill/>
              <a:miter lim="800000"/>
              <a:headEnd/>
              <a:tailEnd/>
            </a:ln>
          </p:spPr>
          <p:txBody>
            <a:bodyPr wrap="none" lIns="0" tIns="0" rIns="0" bIns="0">
              <a:spAutoFit/>
            </a:bodyPr>
            <a:lstStyle/>
            <a:p>
              <a:pPr eaLnBrk="1" hangingPunct="1"/>
              <a:r>
                <a:rPr lang="en-US" sz="1500" b="1" dirty="0">
                  <a:solidFill>
                    <a:srgbClr val="000000"/>
                  </a:solidFill>
                  <a:latin typeface="Times New Roman" pitchFamily="18" charset="0"/>
                </a:rPr>
                <a:t>GOAL </a:t>
              </a:r>
              <a:endParaRPr lang="en-US" b="1" dirty="0">
                <a:latin typeface="Arial" charset="0"/>
              </a:endParaRPr>
            </a:p>
          </p:txBody>
        </p:sp>
        <p:sp>
          <p:nvSpPr>
            <p:cNvPr id="24588" name="Rectangle 12"/>
            <p:cNvSpPr>
              <a:spLocks noChangeArrowheads="1"/>
            </p:cNvSpPr>
            <p:nvPr/>
          </p:nvSpPr>
          <p:spPr bwMode="auto">
            <a:xfrm>
              <a:off x="895" y="1703"/>
              <a:ext cx="919" cy="145"/>
            </a:xfrm>
            <a:prstGeom prst="rect">
              <a:avLst/>
            </a:prstGeom>
            <a:noFill/>
            <a:ln w="9525">
              <a:noFill/>
              <a:miter lim="800000"/>
              <a:headEnd/>
              <a:tailEnd/>
            </a:ln>
          </p:spPr>
          <p:txBody>
            <a:bodyPr wrap="none" lIns="0" tIns="0" rIns="0" bIns="0">
              <a:spAutoFit/>
            </a:bodyPr>
            <a:lstStyle/>
            <a:p>
              <a:pPr eaLnBrk="1" hangingPunct="1"/>
              <a:r>
                <a:rPr lang="en-US" sz="1500" b="1" dirty="0">
                  <a:solidFill>
                    <a:srgbClr val="000000"/>
                  </a:solidFill>
                  <a:latin typeface="Times New Roman" pitchFamily="18" charset="0"/>
                </a:rPr>
                <a:t>ORIENTATION</a:t>
              </a:r>
              <a:r>
                <a:rPr lang="en-US" sz="1500" dirty="0">
                  <a:solidFill>
                    <a:srgbClr val="000000"/>
                  </a:solidFill>
                  <a:latin typeface="Times New Roman" pitchFamily="18" charset="0"/>
                </a:rPr>
                <a:t>, </a:t>
              </a:r>
              <a:endParaRPr lang="en-US" dirty="0">
                <a:latin typeface="Arial" charset="0"/>
              </a:endParaRPr>
            </a:p>
          </p:txBody>
        </p:sp>
        <p:sp>
          <p:nvSpPr>
            <p:cNvPr id="24589" name="Rectangle 13"/>
            <p:cNvSpPr>
              <a:spLocks noChangeArrowheads="1"/>
            </p:cNvSpPr>
            <p:nvPr/>
          </p:nvSpPr>
          <p:spPr bwMode="auto">
            <a:xfrm>
              <a:off x="908" y="1842"/>
              <a:ext cx="907" cy="145"/>
            </a:xfrm>
            <a:prstGeom prst="rect">
              <a:avLst/>
            </a:prstGeom>
            <a:noFill/>
            <a:ln w="9525">
              <a:noFill/>
              <a:miter lim="800000"/>
              <a:headEnd/>
              <a:tailEnd/>
            </a:ln>
          </p:spPr>
          <p:txBody>
            <a:bodyPr wrap="none" lIns="0" tIns="0" rIns="0" bIns="0">
              <a:spAutoFit/>
            </a:bodyPr>
            <a:lstStyle/>
            <a:p>
              <a:pPr eaLnBrk="1" hangingPunct="1"/>
              <a:r>
                <a:rPr lang="en-US" sz="1500" b="1" dirty="0">
                  <a:solidFill>
                    <a:srgbClr val="000000"/>
                  </a:solidFill>
                  <a:latin typeface="Times New Roman" pitchFamily="18" charset="0"/>
                </a:rPr>
                <a:t>PERSONALITY</a:t>
              </a:r>
              <a:r>
                <a:rPr lang="en-US" sz="1500" dirty="0">
                  <a:solidFill>
                    <a:srgbClr val="000000"/>
                  </a:solidFill>
                  <a:latin typeface="Times New Roman" pitchFamily="18" charset="0"/>
                </a:rPr>
                <a:t> </a:t>
              </a:r>
              <a:endParaRPr lang="en-US" dirty="0">
                <a:latin typeface="Arial" charset="0"/>
              </a:endParaRPr>
            </a:p>
          </p:txBody>
        </p:sp>
        <p:sp>
          <p:nvSpPr>
            <p:cNvPr id="24590" name="Rectangle 14"/>
            <p:cNvSpPr>
              <a:spLocks noChangeArrowheads="1"/>
            </p:cNvSpPr>
            <p:nvPr/>
          </p:nvSpPr>
          <p:spPr bwMode="auto">
            <a:xfrm>
              <a:off x="780" y="1981"/>
              <a:ext cx="1091" cy="145"/>
            </a:xfrm>
            <a:prstGeom prst="rect">
              <a:avLst/>
            </a:prstGeom>
            <a:noFill/>
            <a:ln w="9525">
              <a:noFill/>
              <a:miter lim="800000"/>
              <a:headEnd/>
              <a:tailEnd/>
            </a:ln>
          </p:spPr>
          <p:txBody>
            <a:bodyPr wrap="none" lIns="0" tIns="0" rIns="0" bIns="0">
              <a:spAutoFit/>
            </a:bodyPr>
            <a:lstStyle/>
            <a:p>
              <a:pPr eaLnBrk="1" hangingPunct="1"/>
              <a:r>
                <a:rPr lang="en-US" sz="1500" b="1" dirty="0">
                  <a:solidFill>
                    <a:srgbClr val="000000"/>
                  </a:solidFill>
                  <a:latin typeface="Times New Roman" pitchFamily="18" charset="0"/>
                </a:rPr>
                <a:t>AND MOTIVATION</a:t>
              </a:r>
              <a:endParaRPr lang="en-US" b="1" dirty="0">
                <a:latin typeface="Arial" charset="0"/>
              </a:endParaRPr>
            </a:p>
          </p:txBody>
        </p:sp>
        <p:sp>
          <p:nvSpPr>
            <p:cNvPr id="24591" name="Rectangle 15"/>
            <p:cNvSpPr>
              <a:spLocks noChangeArrowheads="1"/>
            </p:cNvSpPr>
            <p:nvPr/>
          </p:nvSpPr>
          <p:spPr bwMode="auto">
            <a:xfrm>
              <a:off x="1911" y="1981"/>
              <a:ext cx="30" cy="144"/>
            </a:xfrm>
            <a:prstGeom prst="rect">
              <a:avLst/>
            </a:prstGeom>
            <a:noFill/>
            <a:ln w="9525">
              <a:noFill/>
              <a:miter lim="800000"/>
              <a:headEnd/>
              <a:tailEnd/>
            </a:ln>
          </p:spPr>
          <p:txBody>
            <a:bodyPr wrap="none" lIns="0" tIns="0" rIns="0" bIns="0">
              <a:spAutoFit/>
            </a:bodyPr>
            <a:lstStyle/>
            <a:p>
              <a:pPr eaLnBrk="1" hangingPunct="1"/>
              <a:r>
                <a:rPr lang="en-US" sz="1500">
                  <a:solidFill>
                    <a:srgbClr val="000000"/>
                  </a:solidFill>
                  <a:latin typeface="Times New Roman" pitchFamily="18" charset="0"/>
                </a:rPr>
                <a:t> </a:t>
              </a:r>
              <a:endParaRPr lang="en-US">
                <a:latin typeface="Arial" charset="0"/>
              </a:endParaRPr>
            </a:p>
          </p:txBody>
        </p:sp>
        <p:sp>
          <p:nvSpPr>
            <p:cNvPr id="24592" name="Rectangle 16"/>
            <p:cNvSpPr>
              <a:spLocks noChangeArrowheads="1"/>
            </p:cNvSpPr>
            <p:nvPr/>
          </p:nvSpPr>
          <p:spPr bwMode="auto">
            <a:xfrm>
              <a:off x="3650" y="1534"/>
              <a:ext cx="1441" cy="677"/>
            </a:xfrm>
            <a:prstGeom prst="rect">
              <a:avLst/>
            </a:prstGeom>
            <a:solidFill>
              <a:srgbClr val="FFFFFF"/>
            </a:solidFill>
            <a:ln w="9525">
              <a:solidFill>
                <a:srgbClr val="000000"/>
              </a:solidFill>
              <a:miter lim="800000"/>
              <a:headEnd/>
              <a:tailEnd/>
            </a:ln>
          </p:spPr>
          <p:txBody>
            <a:bodyPr/>
            <a:lstStyle/>
            <a:p>
              <a:endParaRPr lang="en-US"/>
            </a:p>
          </p:txBody>
        </p:sp>
        <p:sp>
          <p:nvSpPr>
            <p:cNvPr id="24593" name="Rectangle 17"/>
            <p:cNvSpPr>
              <a:spLocks noChangeArrowheads="1"/>
            </p:cNvSpPr>
            <p:nvPr/>
          </p:nvSpPr>
          <p:spPr bwMode="auto">
            <a:xfrm>
              <a:off x="3930" y="1565"/>
              <a:ext cx="912" cy="145"/>
            </a:xfrm>
            <a:prstGeom prst="rect">
              <a:avLst/>
            </a:prstGeom>
            <a:noFill/>
            <a:ln w="9525">
              <a:noFill/>
              <a:miter lim="800000"/>
              <a:headEnd/>
              <a:tailEnd/>
            </a:ln>
          </p:spPr>
          <p:txBody>
            <a:bodyPr wrap="none" lIns="0" tIns="0" rIns="0" bIns="0">
              <a:spAutoFit/>
            </a:bodyPr>
            <a:lstStyle/>
            <a:p>
              <a:pPr eaLnBrk="1" hangingPunct="1"/>
              <a:r>
                <a:rPr lang="en-US" sz="1500" b="1" dirty="0">
                  <a:solidFill>
                    <a:srgbClr val="000000"/>
                  </a:solidFill>
                  <a:latin typeface="Times New Roman" pitchFamily="18" charset="0"/>
                </a:rPr>
                <a:t>GROWING UP : </a:t>
              </a:r>
              <a:endParaRPr lang="en-US" b="1" dirty="0">
                <a:latin typeface="Arial" charset="0"/>
              </a:endParaRPr>
            </a:p>
          </p:txBody>
        </p:sp>
        <p:sp>
          <p:nvSpPr>
            <p:cNvPr id="24594" name="Rectangle 18"/>
            <p:cNvSpPr>
              <a:spLocks noChangeArrowheads="1"/>
            </p:cNvSpPr>
            <p:nvPr/>
          </p:nvSpPr>
          <p:spPr bwMode="auto">
            <a:xfrm>
              <a:off x="3840" y="1703"/>
              <a:ext cx="1051" cy="145"/>
            </a:xfrm>
            <a:prstGeom prst="rect">
              <a:avLst/>
            </a:prstGeom>
            <a:noFill/>
            <a:ln w="9525">
              <a:noFill/>
              <a:miter lim="800000"/>
              <a:headEnd/>
              <a:tailEnd/>
            </a:ln>
          </p:spPr>
          <p:txBody>
            <a:bodyPr wrap="none" lIns="0" tIns="0" rIns="0" bIns="0">
              <a:spAutoFit/>
            </a:bodyPr>
            <a:lstStyle/>
            <a:p>
              <a:pPr eaLnBrk="1" hangingPunct="1"/>
              <a:r>
                <a:rPr lang="en-US" sz="1500" b="1" dirty="0">
                  <a:solidFill>
                    <a:srgbClr val="000000"/>
                  </a:solidFill>
                  <a:latin typeface="Times New Roman" pitchFamily="18" charset="0"/>
                </a:rPr>
                <a:t>EDUCATION AND </a:t>
              </a:r>
              <a:endParaRPr lang="en-US" b="1" dirty="0">
                <a:latin typeface="Arial" charset="0"/>
              </a:endParaRPr>
            </a:p>
          </p:txBody>
        </p:sp>
        <p:sp>
          <p:nvSpPr>
            <p:cNvPr id="24595" name="Rectangle 19"/>
            <p:cNvSpPr>
              <a:spLocks noChangeArrowheads="1"/>
            </p:cNvSpPr>
            <p:nvPr/>
          </p:nvSpPr>
          <p:spPr bwMode="auto">
            <a:xfrm>
              <a:off x="4163" y="1843"/>
              <a:ext cx="411" cy="145"/>
            </a:xfrm>
            <a:prstGeom prst="rect">
              <a:avLst/>
            </a:prstGeom>
            <a:noFill/>
            <a:ln w="9525">
              <a:noFill/>
              <a:miter lim="800000"/>
              <a:headEnd/>
              <a:tailEnd/>
            </a:ln>
          </p:spPr>
          <p:txBody>
            <a:bodyPr wrap="none" lIns="0" tIns="0" rIns="0" bIns="0">
              <a:spAutoFit/>
            </a:bodyPr>
            <a:lstStyle/>
            <a:p>
              <a:pPr eaLnBrk="1" hangingPunct="1"/>
              <a:r>
                <a:rPr lang="en-US" sz="1500" b="1" dirty="0">
                  <a:solidFill>
                    <a:srgbClr val="000000"/>
                  </a:solidFill>
                  <a:latin typeface="Times New Roman" pitchFamily="18" charset="0"/>
                </a:rPr>
                <a:t>AGING</a:t>
              </a:r>
              <a:endParaRPr lang="en-US" b="1" dirty="0">
                <a:latin typeface="Arial" charset="0"/>
              </a:endParaRPr>
            </a:p>
          </p:txBody>
        </p:sp>
        <p:sp>
          <p:nvSpPr>
            <p:cNvPr id="24596" name="Rectangle 20"/>
            <p:cNvSpPr>
              <a:spLocks noChangeArrowheads="1"/>
            </p:cNvSpPr>
            <p:nvPr/>
          </p:nvSpPr>
          <p:spPr bwMode="auto">
            <a:xfrm>
              <a:off x="4576" y="1843"/>
              <a:ext cx="30" cy="144"/>
            </a:xfrm>
            <a:prstGeom prst="rect">
              <a:avLst/>
            </a:prstGeom>
            <a:noFill/>
            <a:ln w="9525">
              <a:noFill/>
              <a:miter lim="800000"/>
              <a:headEnd/>
              <a:tailEnd/>
            </a:ln>
          </p:spPr>
          <p:txBody>
            <a:bodyPr wrap="none" lIns="0" tIns="0" rIns="0" bIns="0">
              <a:spAutoFit/>
            </a:bodyPr>
            <a:lstStyle/>
            <a:p>
              <a:pPr eaLnBrk="1" hangingPunct="1"/>
              <a:r>
                <a:rPr lang="en-US" sz="1500">
                  <a:solidFill>
                    <a:srgbClr val="000000"/>
                  </a:solidFill>
                  <a:latin typeface="Times New Roman" pitchFamily="18" charset="0"/>
                </a:rPr>
                <a:t> </a:t>
              </a:r>
              <a:endParaRPr lang="en-US">
                <a:latin typeface="Arial" charset="0"/>
              </a:endParaRPr>
            </a:p>
          </p:txBody>
        </p:sp>
        <p:grpSp>
          <p:nvGrpSpPr>
            <p:cNvPr id="3" name="Group 24"/>
            <p:cNvGrpSpPr>
              <a:grpSpLocks/>
            </p:cNvGrpSpPr>
            <p:nvPr/>
          </p:nvGrpSpPr>
          <p:grpSpPr bwMode="auto">
            <a:xfrm>
              <a:off x="1996" y="1843"/>
              <a:ext cx="1654" cy="59"/>
              <a:chOff x="1996" y="1843"/>
              <a:chExt cx="1654" cy="59"/>
            </a:xfrm>
          </p:grpSpPr>
          <p:sp>
            <p:nvSpPr>
              <p:cNvPr id="24633" name="Line 21"/>
              <p:cNvSpPr>
                <a:spLocks noChangeShapeType="1"/>
              </p:cNvSpPr>
              <p:nvPr/>
            </p:nvSpPr>
            <p:spPr bwMode="auto">
              <a:xfrm>
                <a:off x="2053" y="1872"/>
                <a:ext cx="1538" cy="1"/>
              </a:xfrm>
              <a:prstGeom prst="line">
                <a:avLst/>
              </a:prstGeom>
              <a:noFill/>
              <a:ln w="38100">
                <a:solidFill>
                  <a:srgbClr val="0070C0"/>
                </a:solidFill>
                <a:round/>
                <a:headEnd/>
                <a:tailEnd/>
              </a:ln>
            </p:spPr>
            <p:txBody>
              <a:bodyPr/>
              <a:lstStyle/>
              <a:p>
                <a:endParaRPr lang="en-US"/>
              </a:p>
            </p:txBody>
          </p:sp>
          <p:sp>
            <p:nvSpPr>
              <p:cNvPr id="24634" name="Freeform 22"/>
              <p:cNvSpPr>
                <a:spLocks/>
              </p:cNvSpPr>
              <p:nvPr/>
            </p:nvSpPr>
            <p:spPr bwMode="auto">
              <a:xfrm>
                <a:off x="1996" y="1843"/>
                <a:ext cx="62" cy="59"/>
              </a:xfrm>
              <a:custGeom>
                <a:avLst/>
                <a:gdLst>
                  <a:gd name="T0" fmla="*/ 62 w 62"/>
                  <a:gd name="T1" fmla="*/ 0 h 59"/>
                  <a:gd name="T2" fmla="*/ 0 w 62"/>
                  <a:gd name="T3" fmla="*/ 29 h 59"/>
                  <a:gd name="T4" fmla="*/ 62 w 62"/>
                  <a:gd name="T5" fmla="*/ 59 h 59"/>
                  <a:gd name="T6" fmla="*/ 62 w 62"/>
                  <a:gd name="T7" fmla="*/ 0 h 59"/>
                  <a:gd name="T8" fmla="*/ 0 60000 65536"/>
                  <a:gd name="T9" fmla="*/ 0 60000 65536"/>
                  <a:gd name="T10" fmla="*/ 0 60000 65536"/>
                  <a:gd name="T11" fmla="*/ 0 60000 65536"/>
                  <a:gd name="T12" fmla="*/ 0 w 62"/>
                  <a:gd name="T13" fmla="*/ 0 h 59"/>
                  <a:gd name="T14" fmla="*/ 62 w 62"/>
                  <a:gd name="T15" fmla="*/ 59 h 59"/>
                </a:gdLst>
                <a:ahLst/>
                <a:cxnLst>
                  <a:cxn ang="T8">
                    <a:pos x="T0" y="T1"/>
                  </a:cxn>
                  <a:cxn ang="T9">
                    <a:pos x="T2" y="T3"/>
                  </a:cxn>
                  <a:cxn ang="T10">
                    <a:pos x="T4" y="T5"/>
                  </a:cxn>
                  <a:cxn ang="T11">
                    <a:pos x="T6" y="T7"/>
                  </a:cxn>
                </a:cxnLst>
                <a:rect l="T12" t="T13" r="T14" b="T15"/>
                <a:pathLst>
                  <a:path w="62" h="59">
                    <a:moveTo>
                      <a:pt x="62" y="0"/>
                    </a:moveTo>
                    <a:lnTo>
                      <a:pt x="0" y="29"/>
                    </a:lnTo>
                    <a:lnTo>
                      <a:pt x="62" y="59"/>
                    </a:lnTo>
                    <a:lnTo>
                      <a:pt x="62" y="0"/>
                    </a:lnTo>
                    <a:close/>
                  </a:path>
                </a:pathLst>
              </a:custGeom>
              <a:solidFill>
                <a:srgbClr val="000000"/>
              </a:solidFill>
              <a:ln w="9525">
                <a:noFill/>
                <a:round/>
                <a:headEnd/>
                <a:tailEnd/>
              </a:ln>
            </p:spPr>
            <p:txBody>
              <a:bodyPr/>
              <a:lstStyle/>
              <a:p>
                <a:endParaRPr lang="en-US"/>
              </a:p>
            </p:txBody>
          </p:sp>
          <p:sp>
            <p:nvSpPr>
              <p:cNvPr id="24635" name="Freeform 23"/>
              <p:cNvSpPr>
                <a:spLocks/>
              </p:cNvSpPr>
              <p:nvPr/>
            </p:nvSpPr>
            <p:spPr bwMode="auto">
              <a:xfrm>
                <a:off x="3587" y="1843"/>
                <a:ext cx="63" cy="59"/>
              </a:xfrm>
              <a:custGeom>
                <a:avLst/>
                <a:gdLst>
                  <a:gd name="T0" fmla="*/ 0 w 63"/>
                  <a:gd name="T1" fmla="*/ 59 h 59"/>
                  <a:gd name="T2" fmla="*/ 63 w 63"/>
                  <a:gd name="T3" fmla="*/ 29 h 59"/>
                  <a:gd name="T4" fmla="*/ 0 w 63"/>
                  <a:gd name="T5" fmla="*/ 0 h 59"/>
                  <a:gd name="T6" fmla="*/ 0 w 63"/>
                  <a:gd name="T7" fmla="*/ 59 h 59"/>
                  <a:gd name="T8" fmla="*/ 0 60000 65536"/>
                  <a:gd name="T9" fmla="*/ 0 60000 65536"/>
                  <a:gd name="T10" fmla="*/ 0 60000 65536"/>
                  <a:gd name="T11" fmla="*/ 0 60000 65536"/>
                  <a:gd name="T12" fmla="*/ 0 w 63"/>
                  <a:gd name="T13" fmla="*/ 0 h 59"/>
                  <a:gd name="T14" fmla="*/ 63 w 63"/>
                  <a:gd name="T15" fmla="*/ 59 h 59"/>
                </a:gdLst>
                <a:ahLst/>
                <a:cxnLst>
                  <a:cxn ang="T8">
                    <a:pos x="T0" y="T1"/>
                  </a:cxn>
                  <a:cxn ang="T9">
                    <a:pos x="T2" y="T3"/>
                  </a:cxn>
                  <a:cxn ang="T10">
                    <a:pos x="T4" y="T5"/>
                  </a:cxn>
                  <a:cxn ang="T11">
                    <a:pos x="T6" y="T7"/>
                  </a:cxn>
                </a:cxnLst>
                <a:rect l="T12" t="T13" r="T14" b="T15"/>
                <a:pathLst>
                  <a:path w="63" h="59">
                    <a:moveTo>
                      <a:pt x="0" y="59"/>
                    </a:moveTo>
                    <a:lnTo>
                      <a:pt x="63" y="29"/>
                    </a:lnTo>
                    <a:lnTo>
                      <a:pt x="0" y="0"/>
                    </a:lnTo>
                    <a:lnTo>
                      <a:pt x="0" y="59"/>
                    </a:lnTo>
                    <a:close/>
                  </a:path>
                </a:pathLst>
              </a:custGeom>
              <a:solidFill>
                <a:srgbClr val="000000"/>
              </a:solidFill>
              <a:ln w="9525">
                <a:noFill/>
                <a:round/>
                <a:headEnd/>
                <a:tailEnd/>
              </a:ln>
            </p:spPr>
            <p:txBody>
              <a:bodyPr/>
              <a:lstStyle/>
              <a:p>
                <a:endParaRPr lang="en-US"/>
              </a:p>
            </p:txBody>
          </p:sp>
        </p:grpSp>
        <p:grpSp>
          <p:nvGrpSpPr>
            <p:cNvPr id="4" name="Group 27"/>
            <p:cNvGrpSpPr>
              <a:grpSpLocks/>
            </p:cNvGrpSpPr>
            <p:nvPr/>
          </p:nvGrpSpPr>
          <p:grpSpPr bwMode="auto">
            <a:xfrm>
              <a:off x="1420" y="925"/>
              <a:ext cx="1150" cy="542"/>
              <a:chOff x="1420" y="925"/>
              <a:chExt cx="1150" cy="542"/>
            </a:xfrm>
          </p:grpSpPr>
          <p:sp>
            <p:nvSpPr>
              <p:cNvPr id="24631" name="Line 25"/>
              <p:cNvSpPr>
                <a:spLocks noChangeShapeType="1"/>
              </p:cNvSpPr>
              <p:nvPr/>
            </p:nvSpPr>
            <p:spPr bwMode="auto">
              <a:xfrm flipH="1">
                <a:off x="1471" y="925"/>
                <a:ext cx="1099" cy="515"/>
              </a:xfrm>
              <a:prstGeom prst="line">
                <a:avLst/>
              </a:prstGeom>
              <a:noFill/>
              <a:ln w="38100">
                <a:solidFill>
                  <a:srgbClr val="0070C0"/>
                </a:solidFill>
                <a:round/>
                <a:headEnd/>
                <a:tailEnd/>
              </a:ln>
            </p:spPr>
            <p:txBody>
              <a:bodyPr/>
              <a:lstStyle/>
              <a:p>
                <a:endParaRPr lang="en-US"/>
              </a:p>
            </p:txBody>
          </p:sp>
          <p:sp>
            <p:nvSpPr>
              <p:cNvPr id="24632" name="Freeform 26"/>
              <p:cNvSpPr>
                <a:spLocks/>
              </p:cNvSpPr>
              <p:nvPr/>
            </p:nvSpPr>
            <p:spPr bwMode="auto">
              <a:xfrm>
                <a:off x="1420" y="1415"/>
                <a:ext cx="70" cy="52"/>
              </a:xfrm>
              <a:custGeom>
                <a:avLst/>
                <a:gdLst>
                  <a:gd name="T0" fmla="*/ 41 w 70"/>
                  <a:gd name="T1" fmla="*/ 0 h 52"/>
                  <a:gd name="T2" fmla="*/ 0 w 70"/>
                  <a:gd name="T3" fmla="*/ 51 h 52"/>
                  <a:gd name="T4" fmla="*/ 70 w 70"/>
                  <a:gd name="T5" fmla="*/ 52 h 52"/>
                  <a:gd name="T6" fmla="*/ 41 w 70"/>
                  <a:gd name="T7" fmla="*/ 0 h 52"/>
                  <a:gd name="T8" fmla="*/ 0 60000 65536"/>
                  <a:gd name="T9" fmla="*/ 0 60000 65536"/>
                  <a:gd name="T10" fmla="*/ 0 60000 65536"/>
                  <a:gd name="T11" fmla="*/ 0 60000 65536"/>
                  <a:gd name="T12" fmla="*/ 0 w 70"/>
                  <a:gd name="T13" fmla="*/ 0 h 52"/>
                  <a:gd name="T14" fmla="*/ 70 w 70"/>
                  <a:gd name="T15" fmla="*/ 52 h 52"/>
                </a:gdLst>
                <a:ahLst/>
                <a:cxnLst>
                  <a:cxn ang="T8">
                    <a:pos x="T0" y="T1"/>
                  </a:cxn>
                  <a:cxn ang="T9">
                    <a:pos x="T2" y="T3"/>
                  </a:cxn>
                  <a:cxn ang="T10">
                    <a:pos x="T4" y="T5"/>
                  </a:cxn>
                  <a:cxn ang="T11">
                    <a:pos x="T6" y="T7"/>
                  </a:cxn>
                </a:cxnLst>
                <a:rect l="T12" t="T13" r="T14" b="T15"/>
                <a:pathLst>
                  <a:path w="70" h="52">
                    <a:moveTo>
                      <a:pt x="41" y="0"/>
                    </a:moveTo>
                    <a:lnTo>
                      <a:pt x="0" y="51"/>
                    </a:lnTo>
                    <a:lnTo>
                      <a:pt x="70" y="52"/>
                    </a:lnTo>
                    <a:lnTo>
                      <a:pt x="41" y="0"/>
                    </a:lnTo>
                    <a:close/>
                  </a:path>
                </a:pathLst>
              </a:custGeom>
              <a:solidFill>
                <a:srgbClr val="000000"/>
              </a:solidFill>
              <a:ln w="9525">
                <a:noFill/>
                <a:round/>
                <a:headEnd/>
                <a:tailEnd/>
              </a:ln>
            </p:spPr>
            <p:txBody>
              <a:bodyPr/>
              <a:lstStyle/>
              <a:p>
                <a:endParaRPr lang="en-US"/>
              </a:p>
            </p:txBody>
          </p:sp>
        </p:grpSp>
        <p:grpSp>
          <p:nvGrpSpPr>
            <p:cNvPr id="5" name="Group 30"/>
            <p:cNvGrpSpPr>
              <a:grpSpLocks/>
            </p:cNvGrpSpPr>
            <p:nvPr/>
          </p:nvGrpSpPr>
          <p:grpSpPr bwMode="auto">
            <a:xfrm>
              <a:off x="3002" y="925"/>
              <a:ext cx="1297" cy="544"/>
              <a:chOff x="3002" y="925"/>
              <a:chExt cx="1297" cy="544"/>
            </a:xfrm>
          </p:grpSpPr>
          <p:sp>
            <p:nvSpPr>
              <p:cNvPr id="24629" name="Line 28"/>
              <p:cNvSpPr>
                <a:spLocks noChangeShapeType="1"/>
              </p:cNvSpPr>
              <p:nvPr/>
            </p:nvSpPr>
            <p:spPr bwMode="auto">
              <a:xfrm>
                <a:off x="3002" y="925"/>
                <a:ext cx="1241" cy="517"/>
              </a:xfrm>
              <a:prstGeom prst="line">
                <a:avLst/>
              </a:prstGeom>
              <a:noFill/>
              <a:ln w="38100">
                <a:solidFill>
                  <a:srgbClr val="0070C0"/>
                </a:solidFill>
                <a:round/>
                <a:headEnd/>
                <a:tailEnd/>
              </a:ln>
            </p:spPr>
            <p:txBody>
              <a:bodyPr/>
              <a:lstStyle/>
              <a:p>
                <a:endParaRPr lang="en-US"/>
              </a:p>
            </p:txBody>
          </p:sp>
          <p:sp>
            <p:nvSpPr>
              <p:cNvPr id="24630" name="Freeform 29"/>
              <p:cNvSpPr>
                <a:spLocks/>
              </p:cNvSpPr>
              <p:nvPr/>
            </p:nvSpPr>
            <p:spPr bwMode="auto">
              <a:xfrm>
                <a:off x="4229" y="1416"/>
                <a:ext cx="70" cy="53"/>
              </a:xfrm>
              <a:custGeom>
                <a:avLst/>
                <a:gdLst>
                  <a:gd name="T0" fmla="*/ 0 w 70"/>
                  <a:gd name="T1" fmla="*/ 53 h 53"/>
                  <a:gd name="T2" fmla="*/ 70 w 70"/>
                  <a:gd name="T3" fmla="*/ 50 h 53"/>
                  <a:gd name="T4" fmla="*/ 26 w 70"/>
                  <a:gd name="T5" fmla="*/ 0 h 53"/>
                  <a:gd name="T6" fmla="*/ 0 w 70"/>
                  <a:gd name="T7" fmla="*/ 53 h 53"/>
                  <a:gd name="T8" fmla="*/ 0 60000 65536"/>
                  <a:gd name="T9" fmla="*/ 0 60000 65536"/>
                  <a:gd name="T10" fmla="*/ 0 60000 65536"/>
                  <a:gd name="T11" fmla="*/ 0 60000 65536"/>
                  <a:gd name="T12" fmla="*/ 0 w 70"/>
                  <a:gd name="T13" fmla="*/ 0 h 53"/>
                  <a:gd name="T14" fmla="*/ 70 w 70"/>
                  <a:gd name="T15" fmla="*/ 53 h 53"/>
                </a:gdLst>
                <a:ahLst/>
                <a:cxnLst>
                  <a:cxn ang="T8">
                    <a:pos x="T0" y="T1"/>
                  </a:cxn>
                  <a:cxn ang="T9">
                    <a:pos x="T2" y="T3"/>
                  </a:cxn>
                  <a:cxn ang="T10">
                    <a:pos x="T4" y="T5"/>
                  </a:cxn>
                  <a:cxn ang="T11">
                    <a:pos x="T6" y="T7"/>
                  </a:cxn>
                </a:cxnLst>
                <a:rect l="T12" t="T13" r="T14" b="T15"/>
                <a:pathLst>
                  <a:path w="70" h="53">
                    <a:moveTo>
                      <a:pt x="0" y="53"/>
                    </a:moveTo>
                    <a:lnTo>
                      <a:pt x="70" y="50"/>
                    </a:lnTo>
                    <a:lnTo>
                      <a:pt x="26" y="0"/>
                    </a:lnTo>
                    <a:lnTo>
                      <a:pt x="0" y="53"/>
                    </a:lnTo>
                    <a:close/>
                  </a:path>
                </a:pathLst>
              </a:custGeom>
              <a:solidFill>
                <a:srgbClr val="000000"/>
              </a:solidFill>
              <a:ln w="9525">
                <a:noFill/>
                <a:round/>
                <a:headEnd/>
                <a:tailEnd/>
              </a:ln>
            </p:spPr>
            <p:txBody>
              <a:bodyPr/>
              <a:lstStyle/>
              <a:p>
                <a:endParaRPr lang="en-US"/>
              </a:p>
            </p:txBody>
          </p:sp>
        </p:grpSp>
        <p:sp>
          <p:nvSpPr>
            <p:cNvPr id="24600" name="Rectangle 31"/>
            <p:cNvSpPr>
              <a:spLocks noChangeArrowheads="1"/>
            </p:cNvSpPr>
            <p:nvPr/>
          </p:nvSpPr>
          <p:spPr bwMode="auto">
            <a:xfrm>
              <a:off x="2138" y="2548"/>
              <a:ext cx="1369" cy="475"/>
            </a:xfrm>
            <a:prstGeom prst="rect">
              <a:avLst/>
            </a:prstGeom>
            <a:solidFill>
              <a:srgbClr val="FFFFFF"/>
            </a:solidFill>
            <a:ln w="9525">
              <a:solidFill>
                <a:srgbClr val="000000"/>
              </a:solidFill>
              <a:miter lim="800000"/>
              <a:headEnd/>
              <a:tailEnd/>
            </a:ln>
          </p:spPr>
          <p:txBody>
            <a:bodyPr/>
            <a:lstStyle/>
            <a:p>
              <a:endParaRPr lang="en-US"/>
            </a:p>
          </p:txBody>
        </p:sp>
        <p:sp>
          <p:nvSpPr>
            <p:cNvPr id="24601" name="Rectangle 32"/>
            <p:cNvSpPr>
              <a:spLocks noChangeArrowheads="1"/>
            </p:cNvSpPr>
            <p:nvPr/>
          </p:nvSpPr>
          <p:spPr bwMode="auto">
            <a:xfrm>
              <a:off x="2628" y="2579"/>
              <a:ext cx="427" cy="145"/>
            </a:xfrm>
            <a:prstGeom prst="rect">
              <a:avLst/>
            </a:prstGeom>
            <a:noFill/>
            <a:ln w="9525">
              <a:noFill/>
              <a:miter lim="800000"/>
              <a:headEnd/>
              <a:tailEnd/>
            </a:ln>
          </p:spPr>
          <p:txBody>
            <a:bodyPr wrap="none" lIns="0" tIns="0" rIns="0" bIns="0">
              <a:spAutoFit/>
            </a:bodyPr>
            <a:lstStyle/>
            <a:p>
              <a:pPr eaLnBrk="1" hangingPunct="1"/>
              <a:r>
                <a:rPr lang="en-US" sz="1500" b="1" dirty="0">
                  <a:solidFill>
                    <a:srgbClr val="000000"/>
                  </a:solidFill>
                  <a:latin typeface="Times New Roman" pitchFamily="18" charset="0"/>
                </a:rPr>
                <a:t>WORK</a:t>
              </a:r>
              <a:r>
                <a:rPr lang="en-US" sz="1500" dirty="0">
                  <a:solidFill>
                    <a:srgbClr val="000000"/>
                  </a:solidFill>
                  <a:latin typeface="Times New Roman" pitchFamily="18" charset="0"/>
                </a:rPr>
                <a:t> </a:t>
              </a:r>
              <a:endParaRPr lang="en-US" dirty="0">
                <a:latin typeface="Arial" charset="0"/>
              </a:endParaRPr>
            </a:p>
          </p:txBody>
        </p:sp>
        <p:sp>
          <p:nvSpPr>
            <p:cNvPr id="24602" name="Rectangle 33"/>
            <p:cNvSpPr>
              <a:spLocks noChangeArrowheads="1"/>
            </p:cNvSpPr>
            <p:nvPr/>
          </p:nvSpPr>
          <p:spPr bwMode="auto">
            <a:xfrm>
              <a:off x="3047" y="2579"/>
              <a:ext cx="30" cy="144"/>
            </a:xfrm>
            <a:prstGeom prst="rect">
              <a:avLst/>
            </a:prstGeom>
            <a:noFill/>
            <a:ln w="9525">
              <a:noFill/>
              <a:miter lim="800000"/>
              <a:headEnd/>
              <a:tailEnd/>
            </a:ln>
          </p:spPr>
          <p:txBody>
            <a:bodyPr wrap="none" lIns="0" tIns="0" rIns="0" bIns="0">
              <a:spAutoFit/>
            </a:bodyPr>
            <a:lstStyle/>
            <a:p>
              <a:pPr eaLnBrk="1" hangingPunct="1"/>
              <a:r>
                <a:rPr lang="en-US" sz="1500">
                  <a:solidFill>
                    <a:srgbClr val="000000"/>
                  </a:solidFill>
                  <a:latin typeface="Times New Roman" pitchFamily="18" charset="0"/>
                </a:rPr>
                <a:t> </a:t>
              </a:r>
              <a:endParaRPr lang="en-US">
                <a:latin typeface="Arial" charset="0"/>
              </a:endParaRPr>
            </a:p>
          </p:txBody>
        </p:sp>
        <p:sp>
          <p:nvSpPr>
            <p:cNvPr id="24603" name="Rectangle 34"/>
            <p:cNvSpPr>
              <a:spLocks noChangeArrowheads="1"/>
            </p:cNvSpPr>
            <p:nvPr/>
          </p:nvSpPr>
          <p:spPr bwMode="auto">
            <a:xfrm>
              <a:off x="2431" y="2719"/>
              <a:ext cx="796" cy="145"/>
            </a:xfrm>
            <a:prstGeom prst="rect">
              <a:avLst/>
            </a:prstGeom>
            <a:noFill/>
            <a:ln w="9525">
              <a:noFill/>
              <a:miter lim="800000"/>
              <a:headEnd/>
              <a:tailEnd/>
            </a:ln>
          </p:spPr>
          <p:txBody>
            <a:bodyPr wrap="none" lIns="0" tIns="0" rIns="0" bIns="0">
              <a:spAutoFit/>
            </a:bodyPr>
            <a:lstStyle/>
            <a:p>
              <a:pPr eaLnBrk="1" hangingPunct="1"/>
              <a:r>
                <a:rPr lang="en-US" sz="1500" b="1" dirty="0">
                  <a:solidFill>
                    <a:srgbClr val="000000"/>
                  </a:solidFill>
                  <a:latin typeface="Times New Roman" pitchFamily="18" charset="0"/>
                </a:rPr>
                <a:t>EXPERIENCE</a:t>
              </a:r>
              <a:endParaRPr lang="en-US" b="1" dirty="0">
                <a:latin typeface="Arial" charset="0"/>
              </a:endParaRPr>
            </a:p>
          </p:txBody>
        </p:sp>
        <p:sp>
          <p:nvSpPr>
            <p:cNvPr id="24604" name="Rectangle 35"/>
            <p:cNvSpPr>
              <a:spLocks noChangeArrowheads="1"/>
            </p:cNvSpPr>
            <p:nvPr/>
          </p:nvSpPr>
          <p:spPr bwMode="auto">
            <a:xfrm>
              <a:off x="3213" y="2719"/>
              <a:ext cx="30" cy="144"/>
            </a:xfrm>
            <a:prstGeom prst="rect">
              <a:avLst/>
            </a:prstGeom>
            <a:noFill/>
            <a:ln w="9525">
              <a:noFill/>
              <a:miter lim="800000"/>
              <a:headEnd/>
              <a:tailEnd/>
            </a:ln>
          </p:spPr>
          <p:txBody>
            <a:bodyPr wrap="none" lIns="0" tIns="0" rIns="0" bIns="0">
              <a:spAutoFit/>
            </a:bodyPr>
            <a:lstStyle/>
            <a:p>
              <a:pPr eaLnBrk="1" hangingPunct="1"/>
              <a:r>
                <a:rPr lang="en-US" sz="1500">
                  <a:solidFill>
                    <a:srgbClr val="000000"/>
                  </a:solidFill>
                  <a:latin typeface="Times New Roman" pitchFamily="18" charset="0"/>
                </a:rPr>
                <a:t> </a:t>
              </a:r>
              <a:endParaRPr lang="en-US">
                <a:latin typeface="Arial" charset="0"/>
              </a:endParaRPr>
            </a:p>
          </p:txBody>
        </p:sp>
        <p:grpSp>
          <p:nvGrpSpPr>
            <p:cNvPr id="6" name="Group 38"/>
            <p:cNvGrpSpPr>
              <a:grpSpLocks/>
            </p:cNvGrpSpPr>
            <p:nvPr/>
          </p:nvGrpSpPr>
          <p:grpSpPr bwMode="auto">
            <a:xfrm>
              <a:off x="2756" y="925"/>
              <a:ext cx="62" cy="1623"/>
              <a:chOff x="2756" y="925"/>
              <a:chExt cx="62" cy="1623"/>
            </a:xfrm>
          </p:grpSpPr>
          <p:sp>
            <p:nvSpPr>
              <p:cNvPr id="24627" name="Line 36"/>
              <p:cNvSpPr>
                <a:spLocks noChangeShapeType="1"/>
              </p:cNvSpPr>
              <p:nvPr/>
            </p:nvSpPr>
            <p:spPr bwMode="auto">
              <a:xfrm>
                <a:off x="2786" y="925"/>
                <a:ext cx="1" cy="1567"/>
              </a:xfrm>
              <a:prstGeom prst="line">
                <a:avLst/>
              </a:prstGeom>
              <a:noFill/>
              <a:ln w="38100">
                <a:solidFill>
                  <a:srgbClr val="0070C0"/>
                </a:solidFill>
                <a:round/>
                <a:headEnd/>
                <a:tailEnd/>
              </a:ln>
            </p:spPr>
            <p:txBody>
              <a:bodyPr/>
              <a:lstStyle/>
              <a:p>
                <a:endParaRPr lang="en-US"/>
              </a:p>
            </p:txBody>
          </p:sp>
          <p:sp>
            <p:nvSpPr>
              <p:cNvPr id="24628" name="Freeform 37"/>
              <p:cNvSpPr>
                <a:spLocks/>
              </p:cNvSpPr>
              <p:nvPr/>
            </p:nvSpPr>
            <p:spPr bwMode="auto">
              <a:xfrm>
                <a:off x="2756" y="2489"/>
                <a:ext cx="62" cy="59"/>
              </a:xfrm>
              <a:custGeom>
                <a:avLst/>
                <a:gdLst>
                  <a:gd name="T0" fmla="*/ 0 w 62"/>
                  <a:gd name="T1" fmla="*/ 0 h 59"/>
                  <a:gd name="T2" fmla="*/ 30 w 62"/>
                  <a:gd name="T3" fmla="*/ 59 h 59"/>
                  <a:gd name="T4" fmla="*/ 62 w 62"/>
                  <a:gd name="T5" fmla="*/ 0 h 59"/>
                  <a:gd name="T6" fmla="*/ 0 w 62"/>
                  <a:gd name="T7" fmla="*/ 0 h 59"/>
                  <a:gd name="T8" fmla="*/ 0 60000 65536"/>
                  <a:gd name="T9" fmla="*/ 0 60000 65536"/>
                  <a:gd name="T10" fmla="*/ 0 60000 65536"/>
                  <a:gd name="T11" fmla="*/ 0 60000 65536"/>
                  <a:gd name="T12" fmla="*/ 0 w 62"/>
                  <a:gd name="T13" fmla="*/ 0 h 59"/>
                  <a:gd name="T14" fmla="*/ 62 w 62"/>
                  <a:gd name="T15" fmla="*/ 59 h 59"/>
                </a:gdLst>
                <a:ahLst/>
                <a:cxnLst>
                  <a:cxn ang="T8">
                    <a:pos x="T0" y="T1"/>
                  </a:cxn>
                  <a:cxn ang="T9">
                    <a:pos x="T2" y="T3"/>
                  </a:cxn>
                  <a:cxn ang="T10">
                    <a:pos x="T4" y="T5"/>
                  </a:cxn>
                  <a:cxn ang="T11">
                    <a:pos x="T6" y="T7"/>
                  </a:cxn>
                </a:cxnLst>
                <a:rect l="T12" t="T13" r="T14" b="T15"/>
                <a:pathLst>
                  <a:path w="62" h="59">
                    <a:moveTo>
                      <a:pt x="0" y="0"/>
                    </a:moveTo>
                    <a:lnTo>
                      <a:pt x="30" y="59"/>
                    </a:lnTo>
                    <a:lnTo>
                      <a:pt x="62" y="0"/>
                    </a:lnTo>
                    <a:lnTo>
                      <a:pt x="0" y="0"/>
                    </a:lnTo>
                    <a:close/>
                  </a:path>
                </a:pathLst>
              </a:custGeom>
              <a:solidFill>
                <a:srgbClr val="000000"/>
              </a:solidFill>
              <a:ln w="9525">
                <a:noFill/>
                <a:round/>
                <a:headEnd/>
                <a:tailEnd/>
              </a:ln>
            </p:spPr>
            <p:txBody>
              <a:bodyPr/>
              <a:lstStyle/>
              <a:p>
                <a:endParaRPr lang="en-US"/>
              </a:p>
            </p:txBody>
          </p:sp>
        </p:grpSp>
        <p:grpSp>
          <p:nvGrpSpPr>
            <p:cNvPr id="7" name="Group 42"/>
            <p:cNvGrpSpPr>
              <a:grpSpLocks/>
            </p:cNvGrpSpPr>
            <p:nvPr/>
          </p:nvGrpSpPr>
          <p:grpSpPr bwMode="auto">
            <a:xfrm>
              <a:off x="1420" y="2202"/>
              <a:ext cx="790" cy="287"/>
              <a:chOff x="1420" y="2202"/>
              <a:chExt cx="790" cy="287"/>
            </a:xfrm>
          </p:grpSpPr>
          <p:sp>
            <p:nvSpPr>
              <p:cNvPr id="24624" name="Line 39"/>
              <p:cNvSpPr>
                <a:spLocks noChangeShapeType="1"/>
              </p:cNvSpPr>
              <p:nvPr/>
            </p:nvSpPr>
            <p:spPr bwMode="auto">
              <a:xfrm>
                <a:off x="1474" y="2229"/>
                <a:ext cx="680" cy="232"/>
              </a:xfrm>
              <a:prstGeom prst="line">
                <a:avLst/>
              </a:prstGeom>
              <a:noFill/>
              <a:ln w="38100">
                <a:solidFill>
                  <a:srgbClr val="0070C0"/>
                </a:solidFill>
                <a:round/>
                <a:headEnd/>
                <a:tailEnd/>
              </a:ln>
            </p:spPr>
            <p:txBody>
              <a:bodyPr/>
              <a:lstStyle/>
              <a:p>
                <a:endParaRPr lang="en-US"/>
              </a:p>
            </p:txBody>
          </p:sp>
          <p:sp>
            <p:nvSpPr>
              <p:cNvPr id="24625" name="Freeform 40"/>
              <p:cNvSpPr>
                <a:spLocks/>
              </p:cNvSpPr>
              <p:nvPr/>
            </p:nvSpPr>
            <p:spPr bwMode="auto">
              <a:xfrm>
                <a:off x="1420" y="2202"/>
                <a:ext cx="68" cy="56"/>
              </a:xfrm>
              <a:custGeom>
                <a:avLst/>
                <a:gdLst>
                  <a:gd name="T0" fmla="*/ 68 w 68"/>
                  <a:gd name="T1" fmla="*/ 0 h 56"/>
                  <a:gd name="T2" fmla="*/ 0 w 68"/>
                  <a:gd name="T3" fmla="*/ 9 h 56"/>
                  <a:gd name="T4" fmla="*/ 48 w 68"/>
                  <a:gd name="T5" fmla="*/ 56 h 56"/>
                  <a:gd name="T6" fmla="*/ 68 w 68"/>
                  <a:gd name="T7" fmla="*/ 0 h 56"/>
                  <a:gd name="T8" fmla="*/ 0 60000 65536"/>
                  <a:gd name="T9" fmla="*/ 0 60000 65536"/>
                  <a:gd name="T10" fmla="*/ 0 60000 65536"/>
                  <a:gd name="T11" fmla="*/ 0 60000 65536"/>
                  <a:gd name="T12" fmla="*/ 0 w 68"/>
                  <a:gd name="T13" fmla="*/ 0 h 56"/>
                  <a:gd name="T14" fmla="*/ 68 w 68"/>
                  <a:gd name="T15" fmla="*/ 56 h 56"/>
                </a:gdLst>
                <a:ahLst/>
                <a:cxnLst>
                  <a:cxn ang="T8">
                    <a:pos x="T0" y="T1"/>
                  </a:cxn>
                  <a:cxn ang="T9">
                    <a:pos x="T2" y="T3"/>
                  </a:cxn>
                  <a:cxn ang="T10">
                    <a:pos x="T4" y="T5"/>
                  </a:cxn>
                  <a:cxn ang="T11">
                    <a:pos x="T6" y="T7"/>
                  </a:cxn>
                </a:cxnLst>
                <a:rect l="T12" t="T13" r="T14" b="T15"/>
                <a:pathLst>
                  <a:path w="68" h="56">
                    <a:moveTo>
                      <a:pt x="68" y="0"/>
                    </a:moveTo>
                    <a:lnTo>
                      <a:pt x="0" y="9"/>
                    </a:lnTo>
                    <a:lnTo>
                      <a:pt x="48" y="56"/>
                    </a:lnTo>
                    <a:lnTo>
                      <a:pt x="68" y="0"/>
                    </a:lnTo>
                    <a:close/>
                  </a:path>
                </a:pathLst>
              </a:custGeom>
              <a:solidFill>
                <a:srgbClr val="000000"/>
              </a:solidFill>
              <a:ln w="9525">
                <a:noFill/>
                <a:round/>
                <a:headEnd/>
                <a:tailEnd/>
              </a:ln>
            </p:spPr>
            <p:txBody>
              <a:bodyPr/>
              <a:lstStyle/>
              <a:p>
                <a:endParaRPr lang="en-US"/>
              </a:p>
            </p:txBody>
          </p:sp>
          <p:sp>
            <p:nvSpPr>
              <p:cNvPr id="24626" name="Freeform 41"/>
              <p:cNvSpPr>
                <a:spLocks/>
              </p:cNvSpPr>
              <p:nvPr/>
            </p:nvSpPr>
            <p:spPr bwMode="auto">
              <a:xfrm>
                <a:off x="2141" y="2434"/>
                <a:ext cx="69" cy="55"/>
              </a:xfrm>
              <a:custGeom>
                <a:avLst/>
                <a:gdLst>
                  <a:gd name="T0" fmla="*/ 0 w 69"/>
                  <a:gd name="T1" fmla="*/ 55 h 55"/>
                  <a:gd name="T2" fmla="*/ 69 w 69"/>
                  <a:gd name="T3" fmla="*/ 48 h 55"/>
                  <a:gd name="T4" fmla="*/ 21 w 69"/>
                  <a:gd name="T5" fmla="*/ 0 h 55"/>
                  <a:gd name="T6" fmla="*/ 0 w 69"/>
                  <a:gd name="T7" fmla="*/ 55 h 55"/>
                  <a:gd name="T8" fmla="*/ 0 60000 65536"/>
                  <a:gd name="T9" fmla="*/ 0 60000 65536"/>
                  <a:gd name="T10" fmla="*/ 0 60000 65536"/>
                  <a:gd name="T11" fmla="*/ 0 60000 65536"/>
                  <a:gd name="T12" fmla="*/ 0 w 69"/>
                  <a:gd name="T13" fmla="*/ 0 h 55"/>
                  <a:gd name="T14" fmla="*/ 69 w 69"/>
                  <a:gd name="T15" fmla="*/ 55 h 55"/>
                </a:gdLst>
                <a:ahLst/>
                <a:cxnLst>
                  <a:cxn ang="T8">
                    <a:pos x="T0" y="T1"/>
                  </a:cxn>
                  <a:cxn ang="T9">
                    <a:pos x="T2" y="T3"/>
                  </a:cxn>
                  <a:cxn ang="T10">
                    <a:pos x="T4" y="T5"/>
                  </a:cxn>
                  <a:cxn ang="T11">
                    <a:pos x="T6" y="T7"/>
                  </a:cxn>
                </a:cxnLst>
                <a:rect l="T12" t="T13" r="T14" b="T15"/>
                <a:pathLst>
                  <a:path w="69" h="55">
                    <a:moveTo>
                      <a:pt x="0" y="55"/>
                    </a:moveTo>
                    <a:lnTo>
                      <a:pt x="69" y="48"/>
                    </a:lnTo>
                    <a:lnTo>
                      <a:pt x="21" y="0"/>
                    </a:lnTo>
                    <a:lnTo>
                      <a:pt x="0" y="55"/>
                    </a:lnTo>
                    <a:close/>
                  </a:path>
                </a:pathLst>
              </a:custGeom>
              <a:solidFill>
                <a:srgbClr val="000000"/>
              </a:solidFill>
              <a:ln w="9525">
                <a:noFill/>
                <a:round/>
                <a:headEnd/>
                <a:tailEnd/>
              </a:ln>
            </p:spPr>
            <p:txBody>
              <a:bodyPr/>
              <a:lstStyle/>
              <a:p>
                <a:endParaRPr lang="en-US"/>
              </a:p>
            </p:txBody>
          </p:sp>
        </p:grpSp>
        <p:grpSp>
          <p:nvGrpSpPr>
            <p:cNvPr id="8" name="Group 46"/>
            <p:cNvGrpSpPr>
              <a:grpSpLocks/>
            </p:cNvGrpSpPr>
            <p:nvPr/>
          </p:nvGrpSpPr>
          <p:grpSpPr bwMode="auto">
            <a:xfrm>
              <a:off x="3506" y="2202"/>
              <a:ext cx="793" cy="287"/>
              <a:chOff x="3506" y="2202"/>
              <a:chExt cx="793" cy="287"/>
            </a:xfrm>
          </p:grpSpPr>
          <p:sp>
            <p:nvSpPr>
              <p:cNvPr id="24621" name="Line 43"/>
              <p:cNvSpPr>
                <a:spLocks noChangeShapeType="1"/>
              </p:cNvSpPr>
              <p:nvPr/>
            </p:nvSpPr>
            <p:spPr bwMode="auto">
              <a:xfrm flipH="1">
                <a:off x="3562" y="2229"/>
                <a:ext cx="680" cy="232"/>
              </a:xfrm>
              <a:prstGeom prst="line">
                <a:avLst/>
              </a:prstGeom>
              <a:noFill/>
              <a:ln w="38100">
                <a:solidFill>
                  <a:srgbClr val="0070C0"/>
                </a:solidFill>
                <a:round/>
                <a:headEnd/>
                <a:tailEnd/>
              </a:ln>
            </p:spPr>
            <p:txBody>
              <a:bodyPr/>
              <a:lstStyle/>
              <a:p>
                <a:endParaRPr lang="en-US"/>
              </a:p>
            </p:txBody>
          </p:sp>
          <p:sp>
            <p:nvSpPr>
              <p:cNvPr id="24622" name="Freeform 44"/>
              <p:cNvSpPr>
                <a:spLocks/>
              </p:cNvSpPr>
              <p:nvPr/>
            </p:nvSpPr>
            <p:spPr bwMode="auto">
              <a:xfrm>
                <a:off x="4229" y="2202"/>
                <a:ext cx="70" cy="56"/>
              </a:xfrm>
              <a:custGeom>
                <a:avLst/>
                <a:gdLst>
                  <a:gd name="T0" fmla="*/ 21 w 70"/>
                  <a:gd name="T1" fmla="*/ 56 h 56"/>
                  <a:gd name="T2" fmla="*/ 70 w 70"/>
                  <a:gd name="T3" fmla="*/ 9 h 56"/>
                  <a:gd name="T4" fmla="*/ 0 w 70"/>
                  <a:gd name="T5" fmla="*/ 0 h 56"/>
                  <a:gd name="T6" fmla="*/ 21 w 70"/>
                  <a:gd name="T7" fmla="*/ 56 h 56"/>
                  <a:gd name="T8" fmla="*/ 0 60000 65536"/>
                  <a:gd name="T9" fmla="*/ 0 60000 65536"/>
                  <a:gd name="T10" fmla="*/ 0 60000 65536"/>
                  <a:gd name="T11" fmla="*/ 0 60000 65536"/>
                  <a:gd name="T12" fmla="*/ 0 w 70"/>
                  <a:gd name="T13" fmla="*/ 0 h 56"/>
                  <a:gd name="T14" fmla="*/ 70 w 70"/>
                  <a:gd name="T15" fmla="*/ 56 h 56"/>
                </a:gdLst>
                <a:ahLst/>
                <a:cxnLst>
                  <a:cxn ang="T8">
                    <a:pos x="T0" y="T1"/>
                  </a:cxn>
                  <a:cxn ang="T9">
                    <a:pos x="T2" y="T3"/>
                  </a:cxn>
                  <a:cxn ang="T10">
                    <a:pos x="T4" y="T5"/>
                  </a:cxn>
                  <a:cxn ang="T11">
                    <a:pos x="T6" y="T7"/>
                  </a:cxn>
                </a:cxnLst>
                <a:rect l="T12" t="T13" r="T14" b="T15"/>
                <a:pathLst>
                  <a:path w="70" h="56">
                    <a:moveTo>
                      <a:pt x="21" y="56"/>
                    </a:moveTo>
                    <a:lnTo>
                      <a:pt x="70" y="9"/>
                    </a:lnTo>
                    <a:lnTo>
                      <a:pt x="0" y="0"/>
                    </a:lnTo>
                    <a:lnTo>
                      <a:pt x="21" y="56"/>
                    </a:lnTo>
                    <a:close/>
                  </a:path>
                </a:pathLst>
              </a:custGeom>
              <a:solidFill>
                <a:srgbClr val="000000"/>
              </a:solidFill>
              <a:ln w="9525">
                <a:noFill/>
                <a:round/>
                <a:headEnd/>
                <a:tailEnd/>
              </a:ln>
            </p:spPr>
            <p:txBody>
              <a:bodyPr/>
              <a:lstStyle/>
              <a:p>
                <a:endParaRPr lang="en-US"/>
              </a:p>
            </p:txBody>
          </p:sp>
          <p:sp>
            <p:nvSpPr>
              <p:cNvPr id="24623" name="Freeform 45"/>
              <p:cNvSpPr>
                <a:spLocks/>
              </p:cNvSpPr>
              <p:nvPr/>
            </p:nvSpPr>
            <p:spPr bwMode="auto">
              <a:xfrm>
                <a:off x="3506" y="2434"/>
                <a:ext cx="70" cy="55"/>
              </a:xfrm>
              <a:custGeom>
                <a:avLst/>
                <a:gdLst>
                  <a:gd name="T0" fmla="*/ 49 w 70"/>
                  <a:gd name="T1" fmla="*/ 0 h 55"/>
                  <a:gd name="T2" fmla="*/ 0 w 70"/>
                  <a:gd name="T3" fmla="*/ 48 h 55"/>
                  <a:gd name="T4" fmla="*/ 70 w 70"/>
                  <a:gd name="T5" fmla="*/ 55 h 55"/>
                  <a:gd name="T6" fmla="*/ 49 w 70"/>
                  <a:gd name="T7" fmla="*/ 0 h 55"/>
                  <a:gd name="T8" fmla="*/ 0 60000 65536"/>
                  <a:gd name="T9" fmla="*/ 0 60000 65536"/>
                  <a:gd name="T10" fmla="*/ 0 60000 65536"/>
                  <a:gd name="T11" fmla="*/ 0 60000 65536"/>
                  <a:gd name="T12" fmla="*/ 0 w 70"/>
                  <a:gd name="T13" fmla="*/ 0 h 55"/>
                  <a:gd name="T14" fmla="*/ 70 w 70"/>
                  <a:gd name="T15" fmla="*/ 55 h 55"/>
                </a:gdLst>
                <a:ahLst/>
                <a:cxnLst>
                  <a:cxn ang="T8">
                    <a:pos x="T0" y="T1"/>
                  </a:cxn>
                  <a:cxn ang="T9">
                    <a:pos x="T2" y="T3"/>
                  </a:cxn>
                  <a:cxn ang="T10">
                    <a:pos x="T4" y="T5"/>
                  </a:cxn>
                  <a:cxn ang="T11">
                    <a:pos x="T6" y="T7"/>
                  </a:cxn>
                </a:cxnLst>
                <a:rect l="T12" t="T13" r="T14" b="T15"/>
                <a:pathLst>
                  <a:path w="70" h="55">
                    <a:moveTo>
                      <a:pt x="49" y="0"/>
                    </a:moveTo>
                    <a:lnTo>
                      <a:pt x="0" y="48"/>
                    </a:lnTo>
                    <a:lnTo>
                      <a:pt x="70" y="55"/>
                    </a:lnTo>
                    <a:lnTo>
                      <a:pt x="49" y="0"/>
                    </a:lnTo>
                    <a:close/>
                  </a:path>
                </a:pathLst>
              </a:custGeom>
              <a:solidFill>
                <a:srgbClr val="000000"/>
              </a:solidFill>
              <a:ln w="9525">
                <a:noFill/>
                <a:round/>
                <a:headEnd/>
                <a:tailEnd/>
              </a:ln>
            </p:spPr>
            <p:txBody>
              <a:bodyPr/>
              <a:lstStyle/>
              <a:p>
                <a:endParaRPr lang="en-US"/>
              </a:p>
            </p:txBody>
          </p:sp>
        </p:grpSp>
        <p:sp>
          <p:nvSpPr>
            <p:cNvPr id="24608" name="Rectangle 47"/>
            <p:cNvSpPr>
              <a:spLocks noChangeArrowheads="1"/>
            </p:cNvSpPr>
            <p:nvPr/>
          </p:nvSpPr>
          <p:spPr bwMode="auto">
            <a:xfrm>
              <a:off x="1202" y="3292"/>
              <a:ext cx="3529" cy="474"/>
            </a:xfrm>
            <a:prstGeom prst="rect">
              <a:avLst/>
            </a:prstGeom>
            <a:solidFill>
              <a:srgbClr val="FFFFFF"/>
            </a:solidFill>
            <a:ln w="9525">
              <a:solidFill>
                <a:srgbClr val="000000"/>
              </a:solidFill>
              <a:miter lim="800000"/>
              <a:headEnd/>
              <a:tailEnd/>
            </a:ln>
          </p:spPr>
          <p:txBody>
            <a:bodyPr/>
            <a:lstStyle/>
            <a:p>
              <a:endParaRPr lang="en-US"/>
            </a:p>
          </p:txBody>
        </p:sp>
        <p:sp>
          <p:nvSpPr>
            <p:cNvPr id="24609" name="Rectangle 48"/>
            <p:cNvSpPr>
              <a:spLocks noChangeArrowheads="1"/>
            </p:cNvSpPr>
            <p:nvPr/>
          </p:nvSpPr>
          <p:spPr bwMode="auto">
            <a:xfrm>
              <a:off x="2965" y="3323"/>
              <a:ext cx="30" cy="144"/>
            </a:xfrm>
            <a:prstGeom prst="rect">
              <a:avLst/>
            </a:prstGeom>
            <a:noFill/>
            <a:ln w="9525">
              <a:noFill/>
              <a:miter lim="800000"/>
              <a:headEnd/>
              <a:tailEnd/>
            </a:ln>
          </p:spPr>
          <p:txBody>
            <a:bodyPr wrap="none" lIns="0" tIns="0" rIns="0" bIns="0">
              <a:spAutoFit/>
            </a:bodyPr>
            <a:lstStyle/>
            <a:p>
              <a:pPr eaLnBrk="1" hangingPunct="1"/>
              <a:r>
                <a:rPr lang="en-US" sz="1500">
                  <a:solidFill>
                    <a:srgbClr val="000000"/>
                  </a:solidFill>
                  <a:latin typeface="Times New Roman" pitchFamily="18" charset="0"/>
                </a:rPr>
                <a:t> </a:t>
              </a:r>
              <a:endParaRPr lang="en-US">
                <a:latin typeface="Arial" charset="0"/>
              </a:endParaRPr>
            </a:p>
          </p:txBody>
        </p:sp>
        <p:sp>
          <p:nvSpPr>
            <p:cNvPr id="24610" name="Rectangle 49"/>
            <p:cNvSpPr>
              <a:spLocks noChangeArrowheads="1"/>
            </p:cNvSpPr>
            <p:nvPr/>
          </p:nvSpPr>
          <p:spPr bwMode="auto">
            <a:xfrm>
              <a:off x="2282" y="3463"/>
              <a:ext cx="1287" cy="145"/>
            </a:xfrm>
            <a:prstGeom prst="rect">
              <a:avLst/>
            </a:prstGeom>
            <a:noFill/>
            <a:ln w="9525">
              <a:noFill/>
              <a:miter lim="800000"/>
              <a:headEnd/>
              <a:tailEnd/>
            </a:ln>
          </p:spPr>
          <p:txBody>
            <a:bodyPr wrap="none" lIns="0" tIns="0" rIns="0" bIns="0">
              <a:spAutoFit/>
            </a:bodyPr>
            <a:lstStyle/>
            <a:p>
              <a:pPr eaLnBrk="1" hangingPunct="1"/>
              <a:r>
                <a:rPr lang="en-US" sz="1500" b="1" dirty="0">
                  <a:solidFill>
                    <a:srgbClr val="000000"/>
                  </a:solidFill>
                  <a:latin typeface="Times New Roman" pitchFamily="18" charset="0"/>
                </a:rPr>
                <a:t>ENTREPRENEURSHIP</a:t>
              </a:r>
              <a:endParaRPr lang="en-US" b="1" dirty="0">
                <a:latin typeface="Arial" charset="0"/>
              </a:endParaRPr>
            </a:p>
          </p:txBody>
        </p:sp>
        <p:sp>
          <p:nvSpPr>
            <p:cNvPr id="24611" name="Rectangle 50"/>
            <p:cNvSpPr>
              <a:spLocks noChangeArrowheads="1"/>
            </p:cNvSpPr>
            <p:nvPr/>
          </p:nvSpPr>
          <p:spPr bwMode="auto">
            <a:xfrm>
              <a:off x="3650" y="3463"/>
              <a:ext cx="30" cy="144"/>
            </a:xfrm>
            <a:prstGeom prst="rect">
              <a:avLst/>
            </a:prstGeom>
            <a:noFill/>
            <a:ln w="9525">
              <a:noFill/>
              <a:miter lim="800000"/>
              <a:headEnd/>
              <a:tailEnd/>
            </a:ln>
          </p:spPr>
          <p:txBody>
            <a:bodyPr wrap="none" lIns="0" tIns="0" rIns="0" bIns="0">
              <a:spAutoFit/>
            </a:bodyPr>
            <a:lstStyle/>
            <a:p>
              <a:pPr eaLnBrk="1" hangingPunct="1"/>
              <a:r>
                <a:rPr lang="en-US" sz="1500">
                  <a:solidFill>
                    <a:srgbClr val="000000"/>
                  </a:solidFill>
                  <a:latin typeface="Times New Roman" pitchFamily="18" charset="0"/>
                </a:rPr>
                <a:t> </a:t>
              </a:r>
              <a:endParaRPr lang="en-US">
                <a:latin typeface="Arial" charset="0"/>
              </a:endParaRPr>
            </a:p>
          </p:txBody>
        </p:sp>
        <p:grpSp>
          <p:nvGrpSpPr>
            <p:cNvPr id="9" name="Group 53"/>
            <p:cNvGrpSpPr>
              <a:grpSpLocks/>
            </p:cNvGrpSpPr>
            <p:nvPr/>
          </p:nvGrpSpPr>
          <p:grpSpPr bwMode="auto">
            <a:xfrm>
              <a:off x="2756" y="3021"/>
              <a:ext cx="62" cy="203"/>
              <a:chOff x="2756" y="3021"/>
              <a:chExt cx="62" cy="203"/>
            </a:xfrm>
          </p:grpSpPr>
          <p:sp>
            <p:nvSpPr>
              <p:cNvPr id="24619" name="Line 51"/>
              <p:cNvSpPr>
                <a:spLocks noChangeShapeType="1"/>
              </p:cNvSpPr>
              <p:nvPr/>
            </p:nvSpPr>
            <p:spPr bwMode="auto">
              <a:xfrm>
                <a:off x="2786" y="3021"/>
                <a:ext cx="1" cy="147"/>
              </a:xfrm>
              <a:prstGeom prst="line">
                <a:avLst/>
              </a:prstGeom>
              <a:noFill/>
              <a:ln w="38100">
                <a:solidFill>
                  <a:srgbClr val="0070C0"/>
                </a:solidFill>
                <a:round/>
                <a:headEnd/>
                <a:tailEnd/>
              </a:ln>
            </p:spPr>
            <p:txBody>
              <a:bodyPr/>
              <a:lstStyle/>
              <a:p>
                <a:endParaRPr lang="en-US"/>
              </a:p>
            </p:txBody>
          </p:sp>
          <p:sp>
            <p:nvSpPr>
              <p:cNvPr id="24620" name="Freeform 52"/>
              <p:cNvSpPr>
                <a:spLocks/>
              </p:cNvSpPr>
              <p:nvPr/>
            </p:nvSpPr>
            <p:spPr bwMode="auto">
              <a:xfrm>
                <a:off x="2756" y="3165"/>
                <a:ext cx="62" cy="59"/>
              </a:xfrm>
              <a:custGeom>
                <a:avLst/>
                <a:gdLst>
                  <a:gd name="T0" fmla="*/ 0 w 62"/>
                  <a:gd name="T1" fmla="*/ 0 h 59"/>
                  <a:gd name="T2" fmla="*/ 30 w 62"/>
                  <a:gd name="T3" fmla="*/ 59 h 59"/>
                  <a:gd name="T4" fmla="*/ 62 w 62"/>
                  <a:gd name="T5" fmla="*/ 0 h 59"/>
                  <a:gd name="T6" fmla="*/ 0 w 62"/>
                  <a:gd name="T7" fmla="*/ 0 h 59"/>
                  <a:gd name="T8" fmla="*/ 0 60000 65536"/>
                  <a:gd name="T9" fmla="*/ 0 60000 65536"/>
                  <a:gd name="T10" fmla="*/ 0 60000 65536"/>
                  <a:gd name="T11" fmla="*/ 0 60000 65536"/>
                  <a:gd name="T12" fmla="*/ 0 w 62"/>
                  <a:gd name="T13" fmla="*/ 0 h 59"/>
                  <a:gd name="T14" fmla="*/ 62 w 62"/>
                  <a:gd name="T15" fmla="*/ 59 h 59"/>
                </a:gdLst>
                <a:ahLst/>
                <a:cxnLst>
                  <a:cxn ang="T8">
                    <a:pos x="T0" y="T1"/>
                  </a:cxn>
                  <a:cxn ang="T9">
                    <a:pos x="T2" y="T3"/>
                  </a:cxn>
                  <a:cxn ang="T10">
                    <a:pos x="T4" y="T5"/>
                  </a:cxn>
                  <a:cxn ang="T11">
                    <a:pos x="T6" y="T7"/>
                  </a:cxn>
                </a:cxnLst>
                <a:rect l="T12" t="T13" r="T14" b="T15"/>
                <a:pathLst>
                  <a:path w="62" h="59">
                    <a:moveTo>
                      <a:pt x="0" y="0"/>
                    </a:moveTo>
                    <a:lnTo>
                      <a:pt x="30" y="59"/>
                    </a:lnTo>
                    <a:lnTo>
                      <a:pt x="62" y="0"/>
                    </a:lnTo>
                    <a:lnTo>
                      <a:pt x="0" y="0"/>
                    </a:lnTo>
                    <a:close/>
                  </a:path>
                </a:pathLst>
              </a:custGeom>
              <a:solidFill>
                <a:srgbClr val="000000"/>
              </a:solidFill>
              <a:ln w="9525">
                <a:noFill/>
                <a:round/>
                <a:headEnd/>
                <a:tailEnd/>
              </a:ln>
            </p:spPr>
            <p:txBody>
              <a:bodyPr/>
              <a:lstStyle/>
              <a:p>
                <a:endParaRPr lang="en-US"/>
              </a:p>
            </p:txBody>
          </p:sp>
        </p:grpSp>
        <p:grpSp>
          <p:nvGrpSpPr>
            <p:cNvPr id="10" name="Group 56"/>
            <p:cNvGrpSpPr>
              <a:grpSpLocks/>
            </p:cNvGrpSpPr>
            <p:nvPr/>
          </p:nvGrpSpPr>
          <p:grpSpPr bwMode="auto">
            <a:xfrm>
              <a:off x="1316" y="2210"/>
              <a:ext cx="62" cy="1014"/>
              <a:chOff x="1316" y="2210"/>
              <a:chExt cx="62" cy="1014"/>
            </a:xfrm>
          </p:grpSpPr>
          <p:sp>
            <p:nvSpPr>
              <p:cNvPr id="24617" name="Line 54"/>
              <p:cNvSpPr>
                <a:spLocks noChangeShapeType="1"/>
              </p:cNvSpPr>
              <p:nvPr/>
            </p:nvSpPr>
            <p:spPr bwMode="auto">
              <a:xfrm>
                <a:off x="1346" y="2210"/>
                <a:ext cx="1" cy="958"/>
              </a:xfrm>
              <a:prstGeom prst="line">
                <a:avLst/>
              </a:prstGeom>
              <a:noFill/>
              <a:ln w="38100">
                <a:solidFill>
                  <a:srgbClr val="0070C0"/>
                </a:solidFill>
                <a:round/>
                <a:headEnd/>
                <a:tailEnd/>
              </a:ln>
            </p:spPr>
            <p:txBody>
              <a:bodyPr/>
              <a:lstStyle/>
              <a:p>
                <a:endParaRPr lang="en-US"/>
              </a:p>
            </p:txBody>
          </p:sp>
          <p:sp>
            <p:nvSpPr>
              <p:cNvPr id="24618" name="Freeform 55"/>
              <p:cNvSpPr>
                <a:spLocks/>
              </p:cNvSpPr>
              <p:nvPr/>
            </p:nvSpPr>
            <p:spPr bwMode="auto">
              <a:xfrm>
                <a:off x="1316" y="3165"/>
                <a:ext cx="62" cy="59"/>
              </a:xfrm>
              <a:custGeom>
                <a:avLst/>
                <a:gdLst>
                  <a:gd name="T0" fmla="*/ 0 w 62"/>
                  <a:gd name="T1" fmla="*/ 0 h 59"/>
                  <a:gd name="T2" fmla="*/ 30 w 62"/>
                  <a:gd name="T3" fmla="*/ 59 h 59"/>
                  <a:gd name="T4" fmla="*/ 62 w 62"/>
                  <a:gd name="T5" fmla="*/ 0 h 59"/>
                  <a:gd name="T6" fmla="*/ 0 w 62"/>
                  <a:gd name="T7" fmla="*/ 0 h 59"/>
                  <a:gd name="T8" fmla="*/ 0 60000 65536"/>
                  <a:gd name="T9" fmla="*/ 0 60000 65536"/>
                  <a:gd name="T10" fmla="*/ 0 60000 65536"/>
                  <a:gd name="T11" fmla="*/ 0 60000 65536"/>
                  <a:gd name="T12" fmla="*/ 0 w 62"/>
                  <a:gd name="T13" fmla="*/ 0 h 59"/>
                  <a:gd name="T14" fmla="*/ 62 w 62"/>
                  <a:gd name="T15" fmla="*/ 59 h 59"/>
                </a:gdLst>
                <a:ahLst/>
                <a:cxnLst>
                  <a:cxn ang="T8">
                    <a:pos x="T0" y="T1"/>
                  </a:cxn>
                  <a:cxn ang="T9">
                    <a:pos x="T2" y="T3"/>
                  </a:cxn>
                  <a:cxn ang="T10">
                    <a:pos x="T4" y="T5"/>
                  </a:cxn>
                  <a:cxn ang="T11">
                    <a:pos x="T6" y="T7"/>
                  </a:cxn>
                </a:cxnLst>
                <a:rect l="T12" t="T13" r="T14" b="T15"/>
                <a:pathLst>
                  <a:path w="62" h="59">
                    <a:moveTo>
                      <a:pt x="0" y="0"/>
                    </a:moveTo>
                    <a:lnTo>
                      <a:pt x="30" y="59"/>
                    </a:lnTo>
                    <a:lnTo>
                      <a:pt x="62" y="0"/>
                    </a:lnTo>
                    <a:lnTo>
                      <a:pt x="0" y="0"/>
                    </a:lnTo>
                    <a:close/>
                  </a:path>
                </a:pathLst>
              </a:custGeom>
              <a:solidFill>
                <a:srgbClr val="000000"/>
              </a:solidFill>
              <a:ln w="9525">
                <a:noFill/>
                <a:round/>
                <a:headEnd/>
                <a:tailEnd/>
              </a:ln>
            </p:spPr>
            <p:txBody>
              <a:bodyPr/>
              <a:lstStyle/>
              <a:p>
                <a:endParaRPr lang="en-US"/>
              </a:p>
            </p:txBody>
          </p:sp>
        </p:grpSp>
        <p:grpSp>
          <p:nvGrpSpPr>
            <p:cNvPr id="11" name="Group 59"/>
            <p:cNvGrpSpPr>
              <a:grpSpLocks/>
            </p:cNvGrpSpPr>
            <p:nvPr/>
          </p:nvGrpSpPr>
          <p:grpSpPr bwMode="auto">
            <a:xfrm>
              <a:off x="4555" y="2210"/>
              <a:ext cx="63" cy="1014"/>
              <a:chOff x="4555" y="2210"/>
              <a:chExt cx="63" cy="1014"/>
            </a:xfrm>
          </p:grpSpPr>
          <p:sp>
            <p:nvSpPr>
              <p:cNvPr id="24615" name="Line 57"/>
              <p:cNvSpPr>
                <a:spLocks noChangeShapeType="1"/>
              </p:cNvSpPr>
              <p:nvPr/>
            </p:nvSpPr>
            <p:spPr bwMode="auto">
              <a:xfrm>
                <a:off x="4586" y="2210"/>
                <a:ext cx="1" cy="958"/>
              </a:xfrm>
              <a:prstGeom prst="line">
                <a:avLst/>
              </a:prstGeom>
              <a:noFill/>
              <a:ln w="38100">
                <a:solidFill>
                  <a:srgbClr val="0070C0"/>
                </a:solidFill>
                <a:round/>
                <a:headEnd/>
                <a:tailEnd/>
              </a:ln>
            </p:spPr>
            <p:txBody>
              <a:bodyPr/>
              <a:lstStyle/>
              <a:p>
                <a:endParaRPr lang="en-US"/>
              </a:p>
            </p:txBody>
          </p:sp>
          <p:sp>
            <p:nvSpPr>
              <p:cNvPr id="24616" name="Freeform 58"/>
              <p:cNvSpPr>
                <a:spLocks/>
              </p:cNvSpPr>
              <p:nvPr/>
            </p:nvSpPr>
            <p:spPr bwMode="auto">
              <a:xfrm>
                <a:off x="4555" y="3165"/>
                <a:ext cx="63" cy="59"/>
              </a:xfrm>
              <a:custGeom>
                <a:avLst/>
                <a:gdLst>
                  <a:gd name="T0" fmla="*/ 0 w 63"/>
                  <a:gd name="T1" fmla="*/ 0 h 59"/>
                  <a:gd name="T2" fmla="*/ 32 w 63"/>
                  <a:gd name="T3" fmla="*/ 59 h 59"/>
                  <a:gd name="T4" fmla="*/ 63 w 63"/>
                  <a:gd name="T5" fmla="*/ 0 h 59"/>
                  <a:gd name="T6" fmla="*/ 0 w 63"/>
                  <a:gd name="T7" fmla="*/ 0 h 59"/>
                  <a:gd name="T8" fmla="*/ 0 60000 65536"/>
                  <a:gd name="T9" fmla="*/ 0 60000 65536"/>
                  <a:gd name="T10" fmla="*/ 0 60000 65536"/>
                  <a:gd name="T11" fmla="*/ 0 60000 65536"/>
                  <a:gd name="T12" fmla="*/ 0 w 63"/>
                  <a:gd name="T13" fmla="*/ 0 h 59"/>
                  <a:gd name="T14" fmla="*/ 63 w 63"/>
                  <a:gd name="T15" fmla="*/ 59 h 59"/>
                </a:gdLst>
                <a:ahLst/>
                <a:cxnLst>
                  <a:cxn ang="T8">
                    <a:pos x="T0" y="T1"/>
                  </a:cxn>
                  <a:cxn ang="T9">
                    <a:pos x="T2" y="T3"/>
                  </a:cxn>
                  <a:cxn ang="T10">
                    <a:pos x="T4" y="T5"/>
                  </a:cxn>
                  <a:cxn ang="T11">
                    <a:pos x="T6" y="T7"/>
                  </a:cxn>
                </a:cxnLst>
                <a:rect l="T12" t="T13" r="T14" b="T15"/>
                <a:pathLst>
                  <a:path w="63" h="59">
                    <a:moveTo>
                      <a:pt x="0" y="0"/>
                    </a:moveTo>
                    <a:lnTo>
                      <a:pt x="32" y="59"/>
                    </a:lnTo>
                    <a:lnTo>
                      <a:pt x="63" y="0"/>
                    </a:lnTo>
                    <a:lnTo>
                      <a:pt x="0" y="0"/>
                    </a:lnTo>
                    <a:close/>
                  </a:path>
                </a:pathLst>
              </a:custGeom>
              <a:solidFill>
                <a:srgbClr val="000000"/>
              </a:solidFill>
              <a:ln w="9525">
                <a:noFill/>
                <a:round/>
                <a:headEnd/>
                <a:tailEnd/>
              </a:ln>
            </p:spPr>
            <p:txBody>
              <a:bodyPr/>
              <a:lstStyle/>
              <a:p>
                <a:endParaRPr lang="en-US"/>
              </a:p>
            </p:txBody>
          </p:sp>
        </p:gr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1219200" y="274638"/>
            <a:ext cx="6781800" cy="877887"/>
          </a:xfrm>
        </p:spPr>
        <p:txBody>
          <a:bodyPr/>
          <a:lstStyle/>
          <a:p>
            <a:pPr eaLnBrk="1" hangingPunct="1"/>
            <a:r>
              <a:rPr lang="en-US" sz="4000" b="1" dirty="0" smtClean="0">
                <a:solidFill>
                  <a:schemeClr val="tx2"/>
                </a:solidFill>
              </a:rPr>
              <a:t>Franchising</a:t>
            </a:r>
          </a:p>
        </p:txBody>
      </p:sp>
      <p:sp>
        <p:nvSpPr>
          <p:cNvPr id="321539" name="Rectangle 3"/>
          <p:cNvSpPr>
            <a:spLocks noGrp="1" noChangeArrowheads="1"/>
          </p:cNvSpPr>
          <p:nvPr>
            <p:ph type="body" sz="half" idx="1"/>
          </p:nvPr>
        </p:nvSpPr>
        <p:spPr/>
        <p:txBody>
          <a:bodyPr/>
          <a:lstStyle/>
          <a:p>
            <a:pPr eaLnBrk="1" hangingPunct="1">
              <a:lnSpc>
                <a:spcPct val="90000"/>
              </a:lnSpc>
              <a:buFontTx/>
              <a:buNone/>
            </a:pPr>
            <a:r>
              <a:rPr lang="en-US" b="1" u="sng" smtClean="0"/>
              <a:t>Kelebihan:</a:t>
            </a:r>
          </a:p>
          <a:p>
            <a:pPr eaLnBrk="1" hangingPunct="1">
              <a:lnSpc>
                <a:spcPct val="90000"/>
              </a:lnSpc>
            </a:pPr>
            <a:r>
              <a:rPr lang="en-US" smtClean="0"/>
              <a:t>Mandapat pengalaman dalam logo, nama, metode/tehnik produksi, pelatihan, dan bantuan modal atau fasilitas lain</a:t>
            </a:r>
          </a:p>
          <a:p>
            <a:pPr eaLnBrk="1" hangingPunct="1">
              <a:lnSpc>
                <a:spcPct val="90000"/>
              </a:lnSpc>
            </a:pPr>
            <a:r>
              <a:rPr lang="en-US" smtClean="0"/>
              <a:t>Penggunaan nama, merek yang sudah dikenal</a:t>
            </a:r>
          </a:p>
        </p:txBody>
      </p:sp>
      <p:sp>
        <p:nvSpPr>
          <p:cNvPr id="321540" name="Rectangle 4"/>
          <p:cNvSpPr>
            <a:spLocks noGrp="1" noChangeArrowheads="1"/>
          </p:cNvSpPr>
          <p:nvPr>
            <p:ph type="body" sz="half" idx="2"/>
          </p:nvPr>
        </p:nvSpPr>
        <p:spPr/>
        <p:txBody>
          <a:bodyPr/>
          <a:lstStyle/>
          <a:p>
            <a:pPr eaLnBrk="1" hangingPunct="1">
              <a:lnSpc>
                <a:spcPct val="90000"/>
              </a:lnSpc>
              <a:buFontTx/>
              <a:buNone/>
            </a:pPr>
            <a:r>
              <a:rPr lang="en-US" b="1" u="sng" dirty="0" err="1" smtClean="0"/>
              <a:t>Kelemahan</a:t>
            </a:r>
            <a:r>
              <a:rPr lang="en-US" b="1" u="sng" dirty="0" smtClean="0"/>
              <a:t>:</a:t>
            </a:r>
          </a:p>
          <a:p>
            <a:pPr eaLnBrk="1" hangingPunct="1">
              <a:lnSpc>
                <a:spcPct val="90000"/>
              </a:lnSpc>
            </a:pPr>
            <a:r>
              <a:rPr lang="en-US" dirty="0" err="1" smtClean="0"/>
              <a:t>Tidak</a:t>
            </a:r>
            <a:r>
              <a:rPr lang="en-US" dirty="0" smtClean="0"/>
              <a:t> </a:t>
            </a:r>
            <a:r>
              <a:rPr lang="en-US" dirty="0" err="1" smtClean="0"/>
              <a:t>mandiri</a:t>
            </a:r>
            <a:endParaRPr lang="en-US" dirty="0" smtClean="0"/>
          </a:p>
          <a:p>
            <a:pPr eaLnBrk="1" hangingPunct="1">
              <a:lnSpc>
                <a:spcPct val="90000"/>
              </a:lnSpc>
            </a:pPr>
            <a:r>
              <a:rPr lang="en-US" dirty="0" err="1" smtClean="0"/>
              <a:t>Terkooptasi</a:t>
            </a:r>
            <a:endParaRPr lang="en-US" dirty="0" smtClean="0"/>
          </a:p>
          <a:p>
            <a:pPr eaLnBrk="1" hangingPunct="1">
              <a:lnSpc>
                <a:spcPct val="90000"/>
              </a:lnSpc>
            </a:pPr>
            <a:r>
              <a:rPr lang="en-US" dirty="0" err="1" smtClean="0"/>
              <a:t>Lebih</a:t>
            </a:r>
            <a:r>
              <a:rPr lang="en-US" dirty="0" smtClean="0"/>
              <a:t> </a:t>
            </a:r>
            <a:r>
              <a:rPr lang="en-US" dirty="0" err="1" smtClean="0"/>
              <a:t>menguntungkan</a:t>
            </a:r>
            <a:r>
              <a:rPr lang="en-US" dirty="0" smtClean="0"/>
              <a:t> franchisor</a:t>
            </a:r>
          </a:p>
          <a:p>
            <a:pPr eaLnBrk="1" hangingPunct="1">
              <a:lnSpc>
                <a:spcPct val="90000"/>
              </a:lnSpc>
            </a:pPr>
            <a:r>
              <a:rPr lang="en-US" dirty="0" err="1" smtClean="0"/>
              <a:t>Menjadi</a:t>
            </a:r>
            <a:r>
              <a:rPr lang="en-US" dirty="0" smtClean="0"/>
              <a:t> </a:t>
            </a:r>
            <a:r>
              <a:rPr lang="en-US" dirty="0" err="1" smtClean="0"/>
              <a:t>interdependen</a:t>
            </a:r>
            <a:r>
              <a:rPr lang="en-US" dirty="0" smtClean="0"/>
              <a:t>, </a:t>
            </a:r>
            <a:r>
              <a:rPr lang="en-US" dirty="0" err="1" smtClean="0"/>
              <a:t>terdominasi</a:t>
            </a:r>
            <a:r>
              <a:rPr lang="en-US" dirty="0" smtClean="0"/>
              <a:t>, vulnerable</a:t>
            </a:r>
            <a:endParaRPr lang="en-US" i="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1539">
                                            <p:txEl>
                                              <p:pRg st="0" end="0"/>
                                            </p:txEl>
                                          </p:spTgt>
                                        </p:tgtEl>
                                        <p:attrNameLst>
                                          <p:attrName>style.visibility</p:attrName>
                                        </p:attrNameLst>
                                      </p:cBhvr>
                                      <p:to>
                                        <p:strVal val="visible"/>
                                      </p:to>
                                    </p:set>
                                  </p:childTnLst>
                                  <p:subTnLst>
                                    <p:animClr>
                                      <p:cBhvr override="childStyle">
                                        <p:cTn dur="1" fill="hold" display="0" masterRel="nextClick" afterEffect="1"/>
                                        <p:tgtEl>
                                          <p:spTgt spid="321539">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1539">
                                            <p:txEl>
                                              <p:pRg st="1" end="1"/>
                                            </p:txEl>
                                          </p:spTgt>
                                        </p:tgtEl>
                                        <p:attrNameLst>
                                          <p:attrName>style.visibility</p:attrName>
                                        </p:attrNameLst>
                                      </p:cBhvr>
                                      <p:to>
                                        <p:strVal val="visible"/>
                                      </p:to>
                                    </p:set>
                                  </p:childTnLst>
                                  <p:subTnLst>
                                    <p:animClr>
                                      <p:cBhvr override="childStyle">
                                        <p:cTn dur="1" fill="hold" display="0" masterRel="nextClick" afterEffect="1"/>
                                        <p:tgtEl>
                                          <p:spTgt spid="321539">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1539">
                                            <p:txEl>
                                              <p:pRg st="2" end="2"/>
                                            </p:txEl>
                                          </p:spTgt>
                                        </p:tgtEl>
                                        <p:attrNameLst>
                                          <p:attrName>style.visibility</p:attrName>
                                        </p:attrNameLst>
                                      </p:cBhvr>
                                      <p:to>
                                        <p:strVal val="visible"/>
                                      </p:to>
                                    </p:set>
                                  </p:childTnLst>
                                  <p:subTnLst>
                                    <p:animClr>
                                      <p:cBhvr override="childStyle">
                                        <p:cTn dur="1" fill="hold" display="0" masterRel="nextClick" afterEffect="1"/>
                                        <p:tgtEl>
                                          <p:spTgt spid="321539">
                                            <p:txEl>
                                              <p:pRg st="2" end="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1540">
                                            <p:txEl>
                                              <p:pRg st="0" end="0"/>
                                            </p:txEl>
                                          </p:spTgt>
                                        </p:tgtEl>
                                        <p:attrNameLst>
                                          <p:attrName>style.visibility</p:attrName>
                                        </p:attrNameLst>
                                      </p:cBhvr>
                                      <p:to>
                                        <p:strVal val="visible"/>
                                      </p:to>
                                    </p:set>
                                  </p:childTnLst>
                                  <p:subTnLst>
                                    <p:animClr>
                                      <p:cBhvr override="childStyle">
                                        <p:cTn dur="1" fill="hold" display="0" masterRel="nextClick" afterEffect="1"/>
                                        <p:tgtEl>
                                          <p:spTgt spid="321540">
                                            <p:txEl>
                                              <p:pRg st="0" end="0"/>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1540">
                                            <p:txEl>
                                              <p:pRg st="1" end="1"/>
                                            </p:txEl>
                                          </p:spTgt>
                                        </p:tgtEl>
                                        <p:attrNameLst>
                                          <p:attrName>style.visibility</p:attrName>
                                        </p:attrNameLst>
                                      </p:cBhvr>
                                      <p:to>
                                        <p:strVal val="visible"/>
                                      </p:to>
                                    </p:set>
                                  </p:childTnLst>
                                  <p:subTnLst>
                                    <p:animClr>
                                      <p:cBhvr override="childStyle">
                                        <p:cTn dur="1" fill="hold" display="0" masterRel="nextClick" afterEffect="1"/>
                                        <p:tgtEl>
                                          <p:spTgt spid="321540">
                                            <p:txEl>
                                              <p:pRg st="1" end="1"/>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1540">
                                            <p:txEl>
                                              <p:pRg st="2" end="2"/>
                                            </p:txEl>
                                          </p:spTgt>
                                        </p:tgtEl>
                                        <p:attrNameLst>
                                          <p:attrName>style.visibility</p:attrName>
                                        </p:attrNameLst>
                                      </p:cBhvr>
                                      <p:to>
                                        <p:strVal val="visible"/>
                                      </p:to>
                                    </p:set>
                                  </p:childTnLst>
                                  <p:subTnLst>
                                    <p:animClr>
                                      <p:cBhvr override="childStyle">
                                        <p:cTn dur="1" fill="hold" display="0" masterRel="nextClick" afterEffect="1"/>
                                        <p:tgtEl>
                                          <p:spTgt spid="321540">
                                            <p:txEl>
                                              <p:pRg st="2" end="2"/>
                                            </p:txEl>
                                          </p:spTgt>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1540">
                                            <p:txEl>
                                              <p:pRg st="3" end="3"/>
                                            </p:txEl>
                                          </p:spTgt>
                                        </p:tgtEl>
                                        <p:attrNameLst>
                                          <p:attrName>style.visibility</p:attrName>
                                        </p:attrNameLst>
                                      </p:cBhvr>
                                      <p:to>
                                        <p:strVal val="visible"/>
                                      </p:to>
                                    </p:set>
                                  </p:childTnLst>
                                  <p:subTnLst>
                                    <p:animClr>
                                      <p:cBhvr override="childStyle">
                                        <p:cTn dur="1" fill="hold" display="0" masterRel="nextClick" afterEffect="1"/>
                                        <p:tgtEl>
                                          <p:spTgt spid="321540">
                                            <p:txEl>
                                              <p:pRg st="3" end="3"/>
                                            </p:txEl>
                                          </p:spTgt>
                                        </p:tgtEl>
                                        <p:attrNameLst>
                                          <p:attrName>ppt_c</p:attrName>
                                        </p:attrNameLst>
                                      </p:cBhvr>
                                      <p:to>
                                        <a:schemeClr val="bg2"/>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1540">
                                            <p:txEl>
                                              <p:pRg st="4" end="4"/>
                                            </p:txEl>
                                          </p:spTgt>
                                        </p:tgtEl>
                                        <p:attrNameLst>
                                          <p:attrName>style.visibility</p:attrName>
                                        </p:attrNameLst>
                                      </p:cBhvr>
                                      <p:to>
                                        <p:strVal val="visible"/>
                                      </p:to>
                                    </p:set>
                                  </p:childTnLst>
                                  <p:subTnLst>
                                    <p:animClr>
                                      <p:cBhvr override="childStyle">
                                        <p:cTn dur="1" fill="hold" display="0" masterRel="nextClick" afterEffect="1"/>
                                        <p:tgtEl>
                                          <p:spTgt spid="321540">
                                            <p:txEl>
                                              <p:pRg st="4" end="4"/>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39" grpId="0" build="p"/>
      <p:bldP spid="321540"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7" name="Rectangle 7"/>
          <p:cNvSpPr>
            <a:spLocks noGrp="1" noChangeArrowheads="1"/>
          </p:cNvSpPr>
          <p:nvPr>
            <p:ph type="title"/>
          </p:nvPr>
        </p:nvSpPr>
        <p:spPr/>
        <p:txBody>
          <a:bodyPr>
            <a:normAutofit/>
          </a:bodyPr>
          <a:lstStyle/>
          <a:p>
            <a:r>
              <a:rPr lang="en-US" sz="4000" b="1" dirty="0"/>
              <a:t>LAUNCHING A NEW BUSINESS </a:t>
            </a:r>
          </a:p>
        </p:txBody>
      </p:sp>
      <p:sp>
        <p:nvSpPr>
          <p:cNvPr id="40968" name="Rectangle 8"/>
          <p:cNvSpPr>
            <a:spLocks noGrp="1" noChangeArrowheads="1"/>
          </p:cNvSpPr>
          <p:nvPr>
            <p:ph type="body" idx="1"/>
          </p:nvPr>
        </p:nvSpPr>
        <p:spPr>
          <a:xfrm>
            <a:off x="609600" y="1447800"/>
            <a:ext cx="7772400" cy="4876800"/>
          </a:xfrm>
        </p:spPr>
        <p:txBody>
          <a:bodyPr/>
          <a:lstStyle/>
          <a:p>
            <a:pPr marL="609600" indent="-609600">
              <a:buFontTx/>
              <a:buNone/>
            </a:pPr>
            <a:r>
              <a:rPr lang="en-US" sz="2600" dirty="0"/>
              <a:t>Three key issues in the </a:t>
            </a:r>
            <a:r>
              <a:rPr lang="en-US" sz="2600" b="1" u="sng" dirty="0"/>
              <a:t>pre-start-up</a:t>
            </a:r>
            <a:r>
              <a:rPr lang="en-US" sz="2600" dirty="0"/>
              <a:t> phase:</a:t>
            </a:r>
          </a:p>
          <a:p>
            <a:pPr marL="609600" indent="-609600">
              <a:buFontTx/>
              <a:buNone/>
            </a:pPr>
            <a:endParaRPr lang="en-US" sz="800" dirty="0"/>
          </a:p>
          <a:p>
            <a:pPr marL="609600" indent="-609600">
              <a:spcBef>
                <a:spcPts val="0"/>
              </a:spcBef>
              <a:buFontTx/>
              <a:buNone/>
            </a:pPr>
            <a:r>
              <a:rPr lang="en-US" sz="2600" dirty="0"/>
              <a:t>1) Testing concept feasibility </a:t>
            </a:r>
          </a:p>
          <a:p>
            <a:pPr marL="609600" indent="-609600">
              <a:spcBef>
                <a:spcPts val="0"/>
              </a:spcBef>
              <a:buFontTx/>
              <a:buNone/>
            </a:pPr>
            <a:r>
              <a:rPr lang="en-US" sz="2600" dirty="0"/>
              <a:t>2) Developing a business plan </a:t>
            </a:r>
          </a:p>
          <a:p>
            <a:pPr marL="609600" indent="-609600">
              <a:spcBef>
                <a:spcPts val="0"/>
              </a:spcBef>
              <a:buFontTx/>
              <a:buNone/>
            </a:pPr>
            <a:r>
              <a:rPr lang="en-US" sz="2600" dirty="0"/>
              <a:t>3) Acquiring resources ($$$ and personnel)</a:t>
            </a:r>
          </a:p>
          <a:p>
            <a:pPr marL="609600" indent="-609600">
              <a:buFontTx/>
              <a:buNone/>
            </a:pPr>
            <a:endParaRPr lang="en-US" sz="1400" dirty="0"/>
          </a:p>
          <a:p>
            <a:pPr marL="609600" indent="-609600">
              <a:buFontTx/>
              <a:buNone/>
            </a:pPr>
            <a:r>
              <a:rPr lang="en-US" sz="2600" dirty="0"/>
              <a:t>Three key issues in the </a:t>
            </a:r>
            <a:r>
              <a:rPr lang="en-US" sz="2600" b="1" u="sng" dirty="0"/>
              <a:t>start-up</a:t>
            </a:r>
            <a:r>
              <a:rPr lang="en-US" sz="2600" b="1" dirty="0"/>
              <a:t> </a:t>
            </a:r>
            <a:r>
              <a:rPr lang="en-US" sz="2600" dirty="0"/>
              <a:t>phase:</a:t>
            </a:r>
          </a:p>
          <a:p>
            <a:pPr marL="609600" indent="-609600">
              <a:buFontTx/>
              <a:buNone/>
            </a:pPr>
            <a:endParaRPr lang="en-US" sz="800" dirty="0"/>
          </a:p>
          <a:p>
            <a:pPr marL="609600" indent="-609600">
              <a:spcBef>
                <a:spcPts val="0"/>
              </a:spcBef>
              <a:buFontTx/>
              <a:buAutoNum type="arabicParenR"/>
            </a:pPr>
            <a:r>
              <a:rPr lang="en-US" sz="2600" dirty="0"/>
              <a:t>Finding customers</a:t>
            </a:r>
          </a:p>
          <a:p>
            <a:pPr marL="609600" indent="-609600">
              <a:spcBef>
                <a:spcPts val="0"/>
              </a:spcBef>
              <a:buFontTx/>
              <a:buAutoNum type="arabicParenR"/>
            </a:pPr>
            <a:r>
              <a:rPr lang="en-US" sz="2600" dirty="0"/>
              <a:t>Building a structure</a:t>
            </a:r>
          </a:p>
          <a:p>
            <a:pPr marL="609600" indent="-609600">
              <a:spcBef>
                <a:spcPts val="0"/>
              </a:spcBef>
              <a:buFontTx/>
              <a:buAutoNum type="arabicParenR"/>
            </a:pPr>
            <a:r>
              <a:rPr lang="en-US" sz="2600" dirty="0"/>
              <a:t>Generating positive cash flows </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1295400"/>
            <a:ext cx="5867400" cy="914400"/>
          </a:xfrm>
          <a:prstGeom prst="rect">
            <a:avLst/>
          </a:prstGeom>
          <a:solidFill>
            <a:schemeClr val="accent6">
              <a:lumMod val="60000"/>
              <a:lumOff val="40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JENIS USAHA</a:t>
            </a:r>
            <a:endParaRPr lang="en-US" sz="2800" b="1"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TextBox 2"/>
          <p:cNvSpPr txBox="1"/>
          <p:nvPr/>
        </p:nvSpPr>
        <p:spPr>
          <a:xfrm>
            <a:off x="2209800" y="2895600"/>
            <a:ext cx="4953000" cy="1323439"/>
          </a:xfrm>
          <a:prstGeom prst="rect">
            <a:avLst/>
          </a:prstGeom>
          <a:noFill/>
        </p:spPr>
        <p:txBody>
          <a:bodyPr wrap="square" rtlCol="0">
            <a:spAutoFit/>
          </a:bodyPr>
          <a:lstStyle/>
          <a:p>
            <a:pPr marL="457200" indent="-457200">
              <a:buAutoNum type="arabicParenBoth"/>
            </a:pPr>
            <a:r>
              <a:rPr lang="en-US" sz="2000" b="1" dirty="0" smtClean="0">
                <a:latin typeface="Arial" pitchFamily="34" charset="0"/>
                <a:cs typeface="Arial" pitchFamily="34" charset="0"/>
              </a:rPr>
              <a:t>BISNIS EKSTRAKTIF</a:t>
            </a:r>
          </a:p>
          <a:p>
            <a:pPr marL="457200" indent="-457200">
              <a:buAutoNum type="arabicParenBoth"/>
            </a:pPr>
            <a:r>
              <a:rPr lang="en-US" sz="2000" b="1" dirty="0" smtClean="0">
                <a:latin typeface="Arial" pitchFamily="34" charset="0"/>
                <a:cs typeface="Arial" pitchFamily="34" charset="0"/>
              </a:rPr>
              <a:t>BISNIS AGRARIS</a:t>
            </a:r>
          </a:p>
          <a:p>
            <a:pPr marL="457200" indent="-457200">
              <a:buAutoNum type="arabicParenBoth"/>
            </a:pPr>
            <a:r>
              <a:rPr lang="en-US" sz="2000" b="1" dirty="0" smtClean="0">
                <a:latin typeface="Arial" pitchFamily="34" charset="0"/>
                <a:cs typeface="Arial" pitchFamily="34" charset="0"/>
              </a:rPr>
              <a:t>BISNIS INDUSTRI</a:t>
            </a:r>
          </a:p>
          <a:p>
            <a:pPr marL="457200" indent="-457200">
              <a:buAutoNum type="arabicParenBoth"/>
            </a:pPr>
            <a:r>
              <a:rPr lang="en-US" sz="2000" b="1" dirty="0" smtClean="0">
                <a:latin typeface="Arial" pitchFamily="34" charset="0"/>
                <a:cs typeface="Arial" pitchFamily="34" charset="0"/>
              </a:rPr>
              <a:t>BINIS JASA</a:t>
            </a:r>
            <a:endParaRPr lang="en-US" sz="2000" b="1" dirty="0">
              <a:latin typeface="Arial" pitchFamily="34" charset="0"/>
              <a:cs typeface="Arial"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6400" y="1295400"/>
            <a:ext cx="6172200" cy="707886"/>
          </a:xfrm>
          <a:prstGeom prst="rect">
            <a:avLst/>
          </a:prstGeom>
          <a:noFill/>
        </p:spPr>
        <p:txBody>
          <a:bodyPr wrap="square" rtlCol="0">
            <a:spAutoFit/>
          </a:bodyPr>
          <a:lstStyle/>
          <a:p>
            <a:pPr algn="ctr"/>
            <a:r>
              <a:rPr lang="en-US" sz="2000" b="1" dirty="0" smtClean="0">
                <a:latin typeface="Arial" pitchFamily="34" charset="0"/>
                <a:cs typeface="Arial" pitchFamily="34" charset="0"/>
              </a:rPr>
              <a:t>USAHA BERLATAR BELAKANG PENDIDIKAN</a:t>
            </a:r>
          </a:p>
          <a:p>
            <a:pPr algn="ctr"/>
            <a:r>
              <a:rPr lang="en-US" sz="2000" b="1" dirty="0" smtClean="0">
                <a:latin typeface="Arial" pitchFamily="34" charset="0"/>
                <a:cs typeface="Arial" pitchFamily="34" charset="0"/>
              </a:rPr>
              <a:t>TEKNIK SIPIL</a:t>
            </a:r>
            <a:endParaRPr lang="en-US" sz="2000" b="1" dirty="0">
              <a:latin typeface="Arial" pitchFamily="34" charset="0"/>
              <a:cs typeface="Arial" pitchFamily="34" charset="0"/>
            </a:endParaRPr>
          </a:p>
        </p:txBody>
      </p:sp>
      <p:sp>
        <p:nvSpPr>
          <p:cNvPr id="3" name="TextBox 2"/>
          <p:cNvSpPr txBox="1"/>
          <p:nvPr/>
        </p:nvSpPr>
        <p:spPr>
          <a:xfrm>
            <a:off x="1676400" y="2667000"/>
            <a:ext cx="5791200" cy="2246769"/>
          </a:xfrm>
          <a:prstGeom prst="rect">
            <a:avLst/>
          </a:prstGeom>
          <a:noFill/>
        </p:spPr>
        <p:txBody>
          <a:bodyPr wrap="square" rtlCol="0">
            <a:spAutoFit/>
          </a:bodyPr>
          <a:lstStyle/>
          <a:p>
            <a:pPr marL="457200" indent="-457200">
              <a:buAutoNum type="arabicParenBoth"/>
            </a:pPr>
            <a:r>
              <a:rPr lang="en-US" sz="2000" b="1" dirty="0" err="1" smtClean="0">
                <a:latin typeface="Arial" pitchFamily="34" charset="0"/>
                <a:cs typeface="Arial" pitchFamily="34" charset="0"/>
              </a:rPr>
              <a:t>Konstruksi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bangunan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sipil</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kontraktor</a:t>
            </a:r>
            <a:r>
              <a:rPr lang="en-US" sz="2000" b="1" dirty="0" smtClean="0">
                <a:latin typeface="Arial" pitchFamily="34" charset="0"/>
                <a:cs typeface="Arial" pitchFamily="34" charset="0"/>
              </a:rPr>
              <a:t>)</a:t>
            </a:r>
          </a:p>
          <a:p>
            <a:pPr marL="457200" indent="-457200">
              <a:buAutoNum type="arabicParenBoth"/>
            </a:pPr>
            <a:r>
              <a:rPr lang="en-US" sz="2000" b="1" dirty="0" err="1" smtClean="0">
                <a:latin typeface="Arial" pitchFamily="34" charset="0"/>
                <a:cs typeface="Arial" pitchFamily="34" charset="0"/>
              </a:rPr>
              <a:t>Konsultan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Teknik</a:t>
            </a:r>
            <a:endParaRPr lang="en-US" sz="2000" b="1" dirty="0" smtClean="0">
              <a:latin typeface="Arial" pitchFamily="34" charset="0"/>
              <a:cs typeface="Arial" pitchFamily="34" charset="0"/>
            </a:endParaRPr>
          </a:p>
          <a:p>
            <a:pPr marL="457200" indent="-457200">
              <a:buAutoNum type="arabicParenBoth"/>
            </a:pPr>
            <a:r>
              <a:rPr lang="en-US" sz="2000" b="1" dirty="0" err="1" smtClean="0">
                <a:latin typeface="Arial" pitchFamily="34" charset="0"/>
                <a:cs typeface="Arial" pitchFamily="34" charset="0"/>
              </a:rPr>
              <a:t>Pengembang</a:t>
            </a:r>
            <a:r>
              <a:rPr lang="en-US" sz="2000" b="1" dirty="0" smtClean="0">
                <a:latin typeface="Arial" pitchFamily="34" charset="0"/>
                <a:cs typeface="Arial" pitchFamily="34" charset="0"/>
              </a:rPr>
              <a:t> </a:t>
            </a:r>
            <a:r>
              <a:rPr lang="en-US" sz="2000" b="1" i="1" dirty="0" smtClean="0">
                <a:latin typeface="Arial" pitchFamily="34" charset="0"/>
                <a:cs typeface="Arial" pitchFamily="34" charset="0"/>
              </a:rPr>
              <a:t>(developer)</a:t>
            </a:r>
            <a:r>
              <a:rPr lang="en-US" sz="2000" b="1" dirty="0" smtClean="0">
                <a:latin typeface="Arial" pitchFamily="34" charset="0"/>
                <a:cs typeface="Arial" pitchFamily="34" charset="0"/>
              </a:rPr>
              <a:t> </a:t>
            </a:r>
          </a:p>
          <a:p>
            <a:pPr marL="457200" indent="-457200">
              <a:buAutoNum type="arabicParenBoth"/>
            </a:pPr>
            <a:r>
              <a:rPr lang="en-US" sz="2000" b="1" dirty="0" err="1" smtClean="0">
                <a:latin typeface="Arial" pitchFamily="34" charset="0"/>
                <a:cs typeface="Arial" pitchFamily="34" charset="0"/>
              </a:rPr>
              <a:t>Industri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bahan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bangunan</a:t>
            </a:r>
            <a:endParaRPr lang="en-US" sz="2000" b="1" dirty="0" smtClean="0">
              <a:latin typeface="Arial" pitchFamily="34" charset="0"/>
              <a:cs typeface="Arial" pitchFamily="34" charset="0"/>
            </a:endParaRPr>
          </a:p>
          <a:p>
            <a:pPr marL="457200" indent="-457200">
              <a:buAutoNum type="arabicParenBoth"/>
            </a:pPr>
            <a:r>
              <a:rPr lang="en-US" sz="2000" b="1" dirty="0" err="1" smtClean="0">
                <a:latin typeface="Arial" pitchFamily="34" charset="0"/>
                <a:cs typeface="Arial" pitchFamily="34" charset="0"/>
              </a:rPr>
              <a:t>Jasa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Pemeliharaan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Bangunan</a:t>
            </a:r>
            <a:endParaRPr lang="en-US" sz="2000" b="1" dirty="0" smtClean="0">
              <a:latin typeface="Arial" pitchFamily="34" charset="0"/>
              <a:cs typeface="Arial" pitchFamily="34" charset="0"/>
            </a:endParaRPr>
          </a:p>
          <a:p>
            <a:pPr marL="457200" indent="-457200">
              <a:buAutoNum type="arabicParenBoth"/>
            </a:pPr>
            <a:r>
              <a:rPr lang="en-US" sz="2000" b="1" dirty="0" err="1" smtClean="0">
                <a:latin typeface="Arial" pitchFamily="34" charset="0"/>
                <a:cs typeface="Arial" pitchFamily="34" charset="0"/>
              </a:rPr>
              <a:t>Pendidikan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Pelatihan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Teknik</a:t>
            </a:r>
            <a:endParaRPr lang="en-US" sz="2000" b="1" dirty="0" smtClean="0">
              <a:latin typeface="Arial" pitchFamily="34" charset="0"/>
              <a:cs typeface="Arial" pitchFamily="34" charset="0"/>
            </a:endParaRPr>
          </a:p>
          <a:p>
            <a:pPr marL="457200" indent="-457200">
              <a:buAutoNum type="arabicParenBoth"/>
            </a:pP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Dll</a:t>
            </a:r>
            <a:r>
              <a:rPr lang="en-US" sz="2000" b="1" dirty="0" smtClean="0">
                <a:latin typeface="Arial" pitchFamily="34" charset="0"/>
                <a:cs typeface="Arial" pitchFamily="34" charset="0"/>
              </a:rPr>
              <a:t>.</a:t>
            </a:r>
            <a:endParaRPr lang="en-US" sz="2000" b="1" dirty="0">
              <a:latin typeface="Arial" pitchFamily="34" charset="0"/>
              <a:cs typeface="Arial"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1143000"/>
            <a:ext cx="6324600" cy="523220"/>
          </a:xfrm>
          <a:prstGeom prst="rect">
            <a:avLst/>
          </a:prstGeom>
          <a:noFill/>
        </p:spPr>
        <p:txBody>
          <a:bodyPr wrap="square" rtlCol="0">
            <a:spAutoFit/>
          </a:bodyPr>
          <a:lstStyle/>
          <a:p>
            <a:pPr algn="ctr"/>
            <a:r>
              <a:rPr lang="en-US" sz="2800" b="1" dirty="0" smtClean="0">
                <a:latin typeface="Arial" pitchFamily="34" charset="0"/>
                <a:cs typeface="Arial" pitchFamily="34" charset="0"/>
              </a:rPr>
              <a:t>PEMILIHAN JENIS USAHA</a:t>
            </a:r>
            <a:endParaRPr lang="en-US" sz="2800" b="1" dirty="0">
              <a:latin typeface="Arial" pitchFamily="34" charset="0"/>
              <a:cs typeface="Arial" pitchFamily="34" charset="0"/>
            </a:endParaRPr>
          </a:p>
        </p:txBody>
      </p:sp>
      <p:sp>
        <p:nvSpPr>
          <p:cNvPr id="3" name="TextBox 2"/>
          <p:cNvSpPr txBox="1"/>
          <p:nvPr/>
        </p:nvSpPr>
        <p:spPr>
          <a:xfrm>
            <a:off x="1447800" y="1981200"/>
            <a:ext cx="6858000" cy="2985433"/>
          </a:xfrm>
          <a:prstGeom prst="rect">
            <a:avLst/>
          </a:prstGeom>
          <a:noFill/>
        </p:spPr>
        <p:txBody>
          <a:bodyPr wrap="square" rtlCol="0">
            <a:spAutoFit/>
          </a:bodyPr>
          <a:lstStyle/>
          <a:p>
            <a:r>
              <a:rPr lang="en-US" sz="2000" b="1" dirty="0" err="1" smtClean="0">
                <a:latin typeface="Arial" pitchFamily="34" charset="0"/>
                <a:cs typeface="Arial" pitchFamily="34" charset="0"/>
              </a:rPr>
              <a:t>Dikenal</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beberapa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pendekatan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pemilihan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jenis</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usaha</a:t>
            </a:r>
            <a:r>
              <a:rPr lang="en-US" sz="2000" b="1" dirty="0" smtClean="0">
                <a:latin typeface="Arial" pitchFamily="34" charset="0"/>
                <a:cs typeface="Arial" pitchFamily="34" charset="0"/>
              </a:rPr>
              <a:t>:</a:t>
            </a:r>
          </a:p>
          <a:p>
            <a:endParaRPr lang="en-US" sz="800" b="1" dirty="0" smtClean="0">
              <a:latin typeface="Arial" pitchFamily="34" charset="0"/>
              <a:cs typeface="Arial" pitchFamily="34" charset="0"/>
            </a:endParaRPr>
          </a:p>
          <a:p>
            <a:pPr marL="457200" indent="-457200">
              <a:buAutoNum type="arabicParenBoth"/>
            </a:pPr>
            <a:r>
              <a:rPr lang="en-US" sz="2000" b="1" dirty="0" err="1" smtClean="0">
                <a:latin typeface="Arial" pitchFamily="34" charset="0"/>
                <a:cs typeface="Arial" pitchFamily="34" charset="0"/>
              </a:rPr>
              <a:t>Sesuai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dengan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hobi</a:t>
            </a:r>
            <a:endParaRPr lang="en-US" sz="2000" b="1" dirty="0" smtClean="0">
              <a:latin typeface="Arial" pitchFamily="34" charset="0"/>
              <a:cs typeface="Arial" pitchFamily="34" charset="0"/>
            </a:endParaRPr>
          </a:p>
          <a:p>
            <a:pPr marL="457200" indent="-457200">
              <a:buAutoNum type="arabicParenBoth"/>
            </a:pPr>
            <a:r>
              <a:rPr lang="en-US" sz="2000" b="1" dirty="0" err="1" smtClean="0">
                <a:latin typeface="Arial" pitchFamily="34" charset="0"/>
                <a:cs typeface="Arial" pitchFamily="34" charset="0"/>
              </a:rPr>
              <a:t>Sesuai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dengan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keahlian</a:t>
            </a:r>
            <a:endParaRPr lang="en-US" sz="2000" b="1" dirty="0" smtClean="0">
              <a:latin typeface="Arial" pitchFamily="34" charset="0"/>
              <a:cs typeface="Arial" pitchFamily="34" charset="0"/>
            </a:endParaRPr>
          </a:p>
          <a:p>
            <a:pPr marL="457200" indent="-457200">
              <a:buAutoNum type="arabicParenBoth"/>
            </a:pPr>
            <a:r>
              <a:rPr lang="en-US" sz="2000" b="1" dirty="0" err="1" smtClean="0">
                <a:latin typeface="Arial" pitchFamily="34" charset="0"/>
                <a:cs typeface="Arial" pitchFamily="34" charset="0"/>
              </a:rPr>
              <a:t>Sesuai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kebutuhan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masyarakat</a:t>
            </a:r>
            <a:endParaRPr lang="en-US" sz="2000" b="1" dirty="0" smtClean="0">
              <a:latin typeface="Arial" pitchFamily="34" charset="0"/>
              <a:cs typeface="Arial" pitchFamily="34" charset="0"/>
            </a:endParaRPr>
          </a:p>
          <a:p>
            <a:pPr marL="457200" indent="-457200">
              <a:buAutoNum type="arabicParenBoth"/>
            </a:pPr>
            <a:r>
              <a:rPr lang="en-US" sz="2000" b="1" dirty="0" err="1" smtClean="0">
                <a:latin typeface="Arial" pitchFamily="34" charset="0"/>
                <a:cs typeface="Arial" pitchFamily="34" charset="0"/>
              </a:rPr>
              <a:t>Memanfaatkan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koneksi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relasi</a:t>
            </a:r>
            <a:endParaRPr lang="en-US" sz="2000" b="1" dirty="0" smtClean="0">
              <a:latin typeface="Arial" pitchFamily="34" charset="0"/>
              <a:cs typeface="Arial" pitchFamily="34" charset="0"/>
            </a:endParaRPr>
          </a:p>
          <a:p>
            <a:pPr marL="457200" indent="-457200">
              <a:buAutoNum type="arabicParenBoth"/>
            </a:pPr>
            <a:r>
              <a:rPr lang="en-US" sz="2000" b="1" dirty="0" err="1" smtClean="0">
                <a:latin typeface="Arial" pitchFamily="34" charset="0"/>
                <a:cs typeface="Arial" pitchFamily="34" charset="0"/>
              </a:rPr>
              <a:t>Meneruskan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usaha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warisan</a:t>
            </a:r>
            <a:endParaRPr lang="en-US" sz="2000" b="1" dirty="0" smtClean="0">
              <a:latin typeface="Arial" pitchFamily="34" charset="0"/>
              <a:cs typeface="Arial" pitchFamily="34" charset="0"/>
            </a:endParaRPr>
          </a:p>
          <a:p>
            <a:pPr marL="457200" indent="-457200">
              <a:buAutoNum type="arabicParenBoth"/>
            </a:pPr>
            <a:r>
              <a:rPr lang="en-US" sz="2000" b="1" dirty="0" err="1" smtClean="0">
                <a:latin typeface="Arial" pitchFamily="34" charset="0"/>
                <a:cs typeface="Arial" pitchFamily="34" charset="0"/>
              </a:rPr>
              <a:t>Ingin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membuat</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inovasi</a:t>
            </a:r>
            <a:endParaRPr lang="en-US" sz="2000" b="1" dirty="0" smtClean="0">
              <a:latin typeface="Arial" pitchFamily="34" charset="0"/>
              <a:cs typeface="Arial" pitchFamily="34" charset="0"/>
            </a:endParaRPr>
          </a:p>
          <a:p>
            <a:pPr marL="457200" indent="-457200">
              <a:buAutoNum type="arabicParenBoth"/>
            </a:pPr>
            <a:r>
              <a:rPr lang="en-US" sz="2000" b="1" dirty="0" err="1" smtClean="0">
                <a:latin typeface="Arial" pitchFamily="34" charset="0"/>
                <a:cs typeface="Arial" pitchFamily="34" charset="0"/>
              </a:rPr>
              <a:t>Mengikuti</a:t>
            </a:r>
            <a:r>
              <a:rPr lang="en-US" sz="2000" b="1" dirty="0" smtClean="0">
                <a:latin typeface="Arial" pitchFamily="34" charset="0"/>
                <a:cs typeface="Arial" pitchFamily="34" charset="0"/>
              </a:rPr>
              <a:t> </a:t>
            </a:r>
            <a:r>
              <a:rPr lang="en-US" sz="2000" b="1" i="1" dirty="0" smtClean="0">
                <a:latin typeface="Arial" pitchFamily="34" charset="0"/>
                <a:cs typeface="Arial" pitchFamily="34" charset="0"/>
              </a:rPr>
              <a:t>trend </a:t>
            </a:r>
            <a:endParaRPr lang="en-US" sz="2000" b="1" dirty="0" smtClean="0">
              <a:latin typeface="Arial" pitchFamily="34" charset="0"/>
              <a:cs typeface="Arial" pitchFamily="34" charset="0"/>
            </a:endParaRPr>
          </a:p>
          <a:p>
            <a:pPr marL="457200" indent="-457200"/>
            <a:r>
              <a:rPr lang="en-US" sz="2000" b="1" dirty="0" smtClean="0">
                <a:latin typeface="Arial" pitchFamily="34" charset="0"/>
                <a:cs typeface="Arial" pitchFamily="34" charset="0"/>
              </a:rPr>
              <a:t>(8)   </a:t>
            </a:r>
            <a:r>
              <a:rPr lang="en-US" sz="2000" b="1" dirty="0" err="1" smtClean="0">
                <a:latin typeface="Arial" pitchFamily="34" charset="0"/>
                <a:cs typeface="Arial" pitchFamily="34" charset="0"/>
              </a:rPr>
              <a:t>Coba-coba</a:t>
            </a:r>
            <a:endParaRPr lang="en-US" sz="2000" b="1" dirty="0" smtClean="0">
              <a:latin typeface="Arial" pitchFamily="34" charset="0"/>
              <a:cs typeface="Arial"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28800" y="1828800"/>
            <a:ext cx="5715000" cy="2438400"/>
          </a:xfrm>
          <a:prstGeom prst="rect">
            <a:avLst/>
          </a:prstGeom>
          <a:solidFill>
            <a:schemeClr val="accent6">
              <a:lumMod val="60000"/>
              <a:lumOff val="4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00B0F0"/>
                </a:solidFill>
                <a:effectLst>
                  <a:outerShdw blurRad="38100" dist="38100" dir="2700000" algn="tl">
                    <a:srgbClr val="000000">
                      <a:alpha val="43137"/>
                    </a:srgbClr>
                  </a:outerShdw>
                </a:effectLst>
                <a:latin typeface="Arial" pitchFamily="34" charset="0"/>
                <a:cs typeface="Arial" pitchFamily="34" charset="0"/>
              </a:rPr>
              <a:t>6. JENIS BADAN USAHA</a:t>
            </a:r>
            <a:endParaRPr lang="en-US" sz="3200" b="1" dirty="0">
              <a:solidFill>
                <a:srgbClr val="00B0F0"/>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24"/>
          <p:cNvSpPr txBox="1">
            <a:spLocks noChangeArrowheads="1"/>
          </p:cNvSpPr>
          <p:nvPr/>
        </p:nvSpPr>
        <p:spPr bwMode="auto">
          <a:xfrm>
            <a:off x="3810000" y="1447800"/>
            <a:ext cx="1932580" cy="523220"/>
          </a:xfrm>
          <a:prstGeom prst="rect">
            <a:avLst/>
          </a:prstGeom>
          <a:noFill/>
          <a:ln w="9525">
            <a:noFill/>
            <a:miter lim="800000"/>
            <a:headEnd/>
            <a:tailEnd/>
          </a:ln>
        </p:spPr>
        <p:txBody>
          <a:bodyPr wrap="none">
            <a:spAutoFit/>
          </a:bodyPr>
          <a:lstStyle/>
          <a:p>
            <a:r>
              <a:rPr lang="en-US" sz="2800" b="1" dirty="0"/>
              <a:t>Perusahaan</a:t>
            </a:r>
          </a:p>
        </p:txBody>
      </p:sp>
      <p:sp>
        <p:nvSpPr>
          <p:cNvPr id="5124" name="Text Box 25"/>
          <p:cNvSpPr txBox="1">
            <a:spLocks noChangeArrowheads="1"/>
          </p:cNvSpPr>
          <p:nvPr/>
        </p:nvSpPr>
        <p:spPr bwMode="auto">
          <a:xfrm>
            <a:off x="1981200" y="2819400"/>
            <a:ext cx="2120900" cy="519113"/>
          </a:xfrm>
          <a:prstGeom prst="rect">
            <a:avLst/>
          </a:prstGeom>
          <a:noFill/>
          <a:ln w="9525">
            <a:noFill/>
            <a:miter lim="800000"/>
            <a:headEnd/>
            <a:tailEnd/>
          </a:ln>
        </p:spPr>
        <p:txBody>
          <a:bodyPr wrap="none">
            <a:spAutoFit/>
          </a:bodyPr>
          <a:lstStyle/>
          <a:p>
            <a:r>
              <a:rPr lang="en-US" sz="2800" b="1" dirty="0"/>
              <a:t>Persekutuan</a:t>
            </a:r>
          </a:p>
        </p:txBody>
      </p:sp>
      <p:sp>
        <p:nvSpPr>
          <p:cNvPr id="5125" name="Text Box 26"/>
          <p:cNvSpPr txBox="1">
            <a:spLocks noChangeArrowheads="1"/>
          </p:cNvSpPr>
          <p:nvPr/>
        </p:nvSpPr>
        <p:spPr bwMode="auto">
          <a:xfrm>
            <a:off x="5562600" y="2895600"/>
            <a:ext cx="2215543" cy="523220"/>
          </a:xfrm>
          <a:prstGeom prst="rect">
            <a:avLst/>
          </a:prstGeom>
          <a:noFill/>
          <a:ln w="9525">
            <a:noFill/>
            <a:miter lim="800000"/>
            <a:headEnd/>
            <a:tailEnd/>
          </a:ln>
        </p:spPr>
        <p:txBody>
          <a:bodyPr wrap="none">
            <a:spAutoFit/>
          </a:bodyPr>
          <a:lstStyle/>
          <a:p>
            <a:r>
              <a:rPr lang="en-US" sz="2800" b="1" dirty="0" err="1"/>
              <a:t>Perseorangan</a:t>
            </a:r>
            <a:endParaRPr lang="en-US" sz="2800" b="1" dirty="0"/>
          </a:p>
        </p:txBody>
      </p:sp>
      <p:sp>
        <p:nvSpPr>
          <p:cNvPr id="5126" name="Text Box 27"/>
          <p:cNvSpPr txBox="1">
            <a:spLocks noChangeArrowheads="1"/>
          </p:cNvSpPr>
          <p:nvPr/>
        </p:nvSpPr>
        <p:spPr bwMode="auto">
          <a:xfrm>
            <a:off x="228600" y="4114800"/>
            <a:ext cx="2461379" cy="1384995"/>
          </a:xfrm>
          <a:prstGeom prst="rect">
            <a:avLst/>
          </a:prstGeom>
          <a:noFill/>
          <a:ln w="9525">
            <a:noFill/>
            <a:miter lim="800000"/>
            <a:headEnd/>
            <a:tailEnd/>
          </a:ln>
        </p:spPr>
        <p:txBody>
          <a:bodyPr wrap="none">
            <a:spAutoFit/>
          </a:bodyPr>
          <a:lstStyle/>
          <a:p>
            <a:r>
              <a:rPr lang="en-US" sz="2800" b="1" dirty="0" err="1"/>
              <a:t>Badan</a:t>
            </a:r>
            <a:r>
              <a:rPr lang="en-US" sz="2800" b="1" dirty="0"/>
              <a:t> </a:t>
            </a:r>
            <a:r>
              <a:rPr lang="en-US" sz="2800" b="1" dirty="0" err="1"/>
              <a:t>Hukum</a:t>
            </a:r>
            <a:r>
              <a:rPr lang="en-US" sz="2800" b="1" dirty="0"/>
              <a:t> :</a:t>
            </a:r>
          </a:p>
          <a:p>
            <a:pPr>
              <a:buFontTx/>
              <a:buChar char="-"/>
            </a:pPr>
            <a:r>
              <a:rPr lang="en-US" sz="2800" b="1" dirty="0" smtClean="0"/>
              <a:t> PT (NV)</a:t>
            </a:r>
            <a:endParaRPr lang="en-US" sz="2800" b="1" dirty="0"/>
          </a:p>
          <a:p>
            <a:pPr>
              <a:buFontTx/>
              <a:buChar char="-"/>
            </a:pPr>
            <a:r>
              <a:rPr lang="en-US" sz="2800" b="1" dirty="0" smtClean="0"/>
              <a:t> </a:t>
            </a:r>
            <a:r>
              <a:rPr lang="en-US" sz="2800" b="1" dirty="0" err="1" smtClean="0"/>
              <a:t>Koperasi</a:t>
            </a:r>
            <a:endParaRPr lang="en-US" sz="2800" b="1" dirty="0"/>
          </a:p>
        </p:txBody>
      </p:sp>
      <p:sp>
        <p:nvSpPr>
          <p:cNvPr id="5127" name="Text Box 28"/>
          <p:cNvSpPr txBox="1">
            <a:spLocks noChangeArrowheads="1"/>
          </p:cNvSpPr>
          <p:nvPr/>
        </p:nvSpPr>
        <p:spPr bwMode="auto">
          <a:xfrm>
            <a:off x="4191000" y="4038600"/>
            <a:ext cx="3609258" cy="1815882"/>
          </a:xfrm>
          <a:prstGeom prst="rect">
            <a:avLst/>
          </a:prstGeom>
          <a:noFill/>
          <a:ln w="9525">
            <a:noFill/>
            <a:miter lim="800000"/>
            <a:headEnd/>
            <a:tailEnd/>
          </a:ln>
        </p:spPr>
        <p:txBody>
          <a:bodyPr wrap="none">
            <a:spAutoFit/>
          </a:bodyPr>
          <a:lstStyle/>
          <a:p>
            <a:r>
              <a:rPr lang="en-US" sz="2800" b="1" dirty="0" err="1"/>
              <a:t>Bukan</a:t>
            </a:r>
            <a:r>
              <a:rPr lang="en-US" sz="2800" b="1" dirty="0"/>
              <a:t> </a:t>
            </a:r>
            <a:r>
              <a:rPr lang="en-US" sz="2800" b="1" dirty="0" err="1"/>
              <a:t>Badan</a:t>
            </a:r>
            <a:r>
              <a:rPr lang="en-US" sz="2800" b="1" dirty="0"/>
              <a:t> </a:t>
            </a:r>
            <a:r>
              <a:rPr lang="en-US" sz="2800" b="1" dirty="0" err="1"/>
              <a:t>Hukum</a:t>
            </a:r>
            <a:r>
              <a:rPr lang="en-US" sz="2800" b="1" dirty="0"/>
              <a:t> </a:t>
            </a:r>
          </a:p>
          <a:p>
            <a:r>
              <a:rPr lang="en-US" sz="2800" b="1" dirty="0"/>
              <a:t>(Persekutuan </a:t>
            </a:r>
            <a:r>
              <a:rPr lang="en-US" sz="2800" b="1" dirty="0" err="1"/>
              <a:t>Perdata</a:t>
            </a:r>
            <a:r>
              <a:rPr lang="en-US" sz="2800" b="1" dirty="0"/>
              <a:t>):</a:t>
            </a:r>
          </a:p>
          <a:p>
            <a:pPr>
              <a:buFontTx/>
              <a:buChar char="-"/>
            </a:pPr>
            <a:r>
              <a:rPr lang="en-US" sz="2800" b="1" dirty="0" smtClean="0"/>
              <a:t> Firma</a:t>
            </a:r>
            <a:endParaRPr lang="en-US" sz="2800" b="1" dirty="0"/>
          </a:p>
          <a:p>
            <a:pPr>
              <a:buFontTx/>
              <a:buChar char="-"/>
            </a:pPr>
            <a:r>
              <a:rPr lang="en-US" sz="2800" b="1" dirty="0" smtClean="0"/>
              <a:t> CV</a:t>
            </a:r>
            <a:endParaRPr lang="en-US" sz="2800" b="1" dirty="0"/>
          </a:p>
        </p:txBody>
      </p:sp>
      <p:sp>
        <p:nvSpPr>
          <p:cNvPr id="5128" name="Line 29"/>
          <p:cNvSpPr>
            <a:spLocks noChangeShapeType="1"/>
          </p:cNvSpPr>
          <p:nvPr/>
        </p:nvSpPr>
        <p:spPr bwMode="auto">
          <a:xfrm>
            <a:off x="4724400" y="1905000"/>
            <a:ext cx="0" cy="609600"/>
          </a:xfrm>
          <a:prstGeom prst="line">
            <a:avLst/>
          </a:prstGeom>
          <a:noFill/>
          <a:ln w="9525">
            <a:solidFill>
              <a:schemeClr val="tx1"/>
            </a:solidFill>
            <a:round/>
            <a:headEnd/>
            <a:tailEnd/>
          </a:ln>
        </p:spPr>
        <p:txBody>
          <a:bodyPr/>
          <a:lstStyle/>
          <a:p>
            <a:endParaRPr lang="en-US"/>
          </a:p>
        </p:txBody>
      </p:sp>
      <p:sp>
        <p:nvSpPr>
          <p:cNvPr id="5129" name="Line 30"/>
          <p:cNvSpPr>
            <a:spLocks noChangeShapeType="1"/>
          </p:cNvSpPr>
          <p:nvPr/>
        </p:nvSpPr>
        <p:spPr bwMode="auto">
          <a:xfrm>
            <a:off x="3048000" y="2514600"/>
            <a:ext cx="3733800" cy="0"/>
          </a:xfrm>
          <a:prstGeom prst="line">
            <a:avLst/>
          </a:prstGeom>
          <a:noFill/>
          <a:ln w="9525">
            <a:solidFill>
              <a:schemeClr val="tx1"/>
            </a:solidFill>
            <a:round/>
            <a:headEnd/>
            <a:tailEnd/>
          </a:ln>
        </p:spPr>
        <p:txBody>
          <a:bodyPr/>
          <a:lstStyle/>
          <a:p>
            <a:endParaRPr lang="en-US"/>
          </a:p>
        </p:txBody>
      </p:sp>
      <p:sp>
        <p:nvSpPr>
          <p:cNvPr id="5130" name="Line 31"/>
          <p:cNvSpPr>
            <a:spLocks noChangeShapeType="1"/>
          </p:cNvSpPr>
          <p:nvPr/>
        </p:nvSpPr>
        <p:spPr bwMode="auto">
          <a:xfrm>
            <a:off x="3048000" y="2514600"/>
            <a:ext cx="0" cy="381000"/>
          </a:xfrm>
          <a:prstGeom prst="line">
            <a:avLst/>
          </a:prstGeom>
          <a:noFill/>
          <a:ln w="9525">
            <a:solidFill>
              <a:schemeClr val="tx1"/>
            </a:solidFill>
            <a:round/>
            <a:headEnd/>
            <a:tailEnd/>
          </a:ln>
        </p:spPr>
        <p:txBody>
          <a:bodyPr/>
          <a:lstStyle/>
          <a:p>
            <a:endParaRPr lang="en-US"/>
          </a:p>
        </p:txBody>
      </p:sp>
      <p:sp>
        <p:nvSpPr>
          <p:cNvPr id="5131" name="Line 32"/>
          <p:cNvSpPr>
            <a:spLocks noChangeShapeType="1"/>
          </p:cNvSpPr>
          <p:nvPr/>
        </p:nvSpPr>
        <p:spPr bwMode="auto">
          <a:xfrm>
            <a:off x="6781800" y="2514600"/>
            <a:ext cx="0" cy="381000"/>
          </a:xfrm>
          <a:prstGeom prst="line">
            <a:avLst/>
          </a:prstGeom>
          <a:noFill/>
          <a:ln w="9525">
            <a:solidFill>
              <a:schemeClr val="tx1"/>
            </a:solidFill>
            <a:round/>
            <a:headEnd/>
            <a:tailEnd/>
          </a:ln>
        </p:spPr>
        <p:txBody>
          <a:bodyPr/>
          <a:lstStyle/>
          <a:p>
            <a:endParaRPr lang="en-US"/>
          </a:p>
        </p:txBody>
      </p:sp>
      <p:sp>
        <p:nvSpPr>
          <p:cNvPr id="5132" name="Line 33"/>
          <p:cNvSpPr>
            <a:spLocks noChangeShapeType="1"/>
          </p:cNvSpPr>
          <p:nvPr/>
        </p:nvSpPr>
        <p:spPr bwMode="auto">
          <a:xfrm>
            <a:off x="3048000" y="3276600"/>
            <a:ext cx="0" cy="457200"/>
          </a:xfrm>
          <a:prstGeom prst="line">
            <a:avLst/>
          </a:prstGeom>
          <a:noFill/>
          <a:ln w="9525">
            <a:solidFill>
              <a:schemeClr val="tx1"/>
            </a:solidFill>
            <a:round/>
            <a:headEnd/>
            <a:tailEnd/>
          </a:ln>
        </p:spPr>
        <p:txBody>
          <a:bodyPr/>
          <a:lstStyle/>
          <a:p>
            <a:endParaRPr lang="en-US"/>
          </a:p>
        </p:txBody>
      </p:sp>
      <p:sp>
        <p:nvSpPr>
          <p:cNvPr id="5133" name="Line 34"/>
          <p:cNvSpPr>
            <a:spLocks noChangeShapeType="1"/>
          </p:cNvSpPr>
          <p:nvPr/>
        </p:nvSpPr>
        <p:spPr bwMode="auto">
          <a:xfrm>
            <a:off x="1219200" y="3733800"/>
            <a:ext cx="4191000" cy="0"/>
          </a:xfrm>
          <a:prstGeom prst="line">
            <a:avLst/>
          </a:prstGeom>
          <a:noFill/>
          <a:ln w="9525">
            <a:solidFill>
              <a:schemeClr val="tx1"/>
            </a:solidFill>
            <a:round/>
            <a:headEnd/>
            <a:tailEnd/>
          </a:ln>
        </p:spPr>
        <p:txBody>
          <a:bodyPr/>
          <a:lstStyle/>
          <a:p>
            <a:endParaRPr lang="en-US"/>
          </a:p>
        </p:txBody>
      </p:sp>
      <p:sp>
        <p:nvSpPr>
          <p:cNvPr id="5134" name="Line 35"/>
          <p:cNvSpPr>
            <a:spLocks noChangeShapeType="1"/>
          </p:cNvSpPr>
          <p:nvPr/>
        </p:nvSpPr>
        <p:spPr bwMode="auto">
          <a:xfrm>
            <a:off x="1219200" y="3733800"/>
            <a:ext cx="0" cy="381000"/>
          </a:xfrm>
          <a:prstGeom prst="line">
            <a:avLst/>
          </a:prstGeom>
          <a:noFill/>
          <a:ln w="9525">
            <a:solidFill>
              <a:schemeClr val="tx1"/>
            </a:solidFill>
            <a:round/>
            <a:headEnd/>
            <a:tailEnd/>
          </a:ln>
        </p:spPr>
        <p:txBody>
          <a:bodyPr/>
          <a:lstStyle/>
          <a:p>
            <a:endParaRPr lang="en-US"/>
          </a:p>
        </p:txBody>
      </p:sp>
      <p:sp>
        <p:nvSpPr>
          <p:cNvPr id="5135" name="Line 36"/>
          <p:cNvSpPr>
            <a:spLocks noChangeShapeType="1"/>
          </p:cNvSpPr>
          <p:nvPr/>
        </p:nvSpPr>
        <p:spPr bwMode="auto">
          <a:xfrm>
            <a:off x="5410200" y="3733800"/>
            <a:ext cx="0" cy="381000"/>
          </a:xfrm>
          <a:prstGeom prst="line">
            <a:avLst/>
          </a:prstGeom>
          <a:noFill/>
          <a:ln w="952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219200" y="1524000"/>
            <a:ext cx="7467600" cy="1143000"/>
          </a:xfrm>
        </p:spPr>
        <p:txBody>
          <a:bodyPr>
            <a:normAutofit fontScale="77500" lnSpcReduction="20000"/>
          </a:bodyPr>
          <a:lstStyle/>
          <a:p>
            <a:pPr marL="609600" indent="-609600" algn="just" eaLnBrk="1" hangingPunct="1">
              <a:spcBef>
                <a:spcPts val="0"/>
              </a:spcBef>
              <a:defRPr/>
            </a:pPr>
            <a:r>
              <a:rPr lang="en-US" sz="2600" b="1" dirty="0" err="1" smtClean="0">
                <a:solidFill>
                  <a:schemeClr val="tx1"/>
                </a:solidFill>
                <a:latin typeface="Arial" pitchFamily="34" charset="0"/>
                <a:cs typeface="Arial" pitchFamily="34" charset="0"/>
              </a:rPr>
              <a:t>Badan</a:t>
            </a:r>
            <a:r>
              <a:rPr lang="en-US" sz="2600" b="1" dirty="0" smtClean="0">
                <a:solidFill>
                  <a:schemeClr val="tx1"/>
                </a:solidFill>
                <a:latin typeface="Arial" pitchFamily="34" charset="0"/>
                <a:cs typeface="Arial" pitchFamily="34" charset="0"/>
              </a:rPr>
              <a:t> Usaha </a:t>
            </a:r>
            <a:r>
              <a:rPr lang="en-US" sz="2600" b="1" dirty="0" err="1" smtClean="0">
                <a:solidFill>
                  <a:schemeClr val="tx1"/>
                </a:solidFill>
                <a:latin typeface="Arial" pitchFamily="34" charset="0"/>
                <a:cs typeface="Arial" pitchFamily="34" charset="0"/>
              </a:rPr>
              <a:t>adalah</a:t>
            </a:r>
            <a:r>
              <a:rPr lang="en-US" sz="2600" b="1" dirty="0" smtClean="0">
                <a:solidFill>
                  <a:schemeClr val="tx1"/>
                </a:solidFill>
                <a:latin typeface="Arial" pitchFamily="34" charset="0"/>
                <a:cs typeface="Arial" pitchFamily="34" charset="0"/>
              </a:rPr>
              <a:t> </a:t>
            </a:r>
            <a:r>
              <a:rPr lang="en-US" sz="2600" b="1" dirty="0" err="1" smtClean="0">
                <a:solidFill>
                  <a:schemeClr val="tx1"/>
                </a:solidFill>
                <a:latin typeface="Arial" pitchFamily="34" charset="0"/>
                <a:cs typeface="Arial" pitchFamily="34" charset="0"/>
              </a:rPr>
              <a:t>kesatuan</a:t>
            </a:r>
            <a:r>
              <a:rPr lang="en-US" sz="2600" b="1" dirty="0" smtClean="0">
                <a:solidFill>
                  <a:schemeClr val="tx1"/>
                </a:solidFill>
                <a:latin typeface="Arial" pitchFamily="34" charset="0"/>
                <a:cs typeface="Arial" pitchFamily="34" charset="0"/>
              </a:rPr>
              <a:t> </a:t>
            </a:r>
            <a:r>
              <a:rPr lang="en-US" sz="2600" b="1" dirty="0" err="1" smtClean="0">
                <a:solidFill>
                  <a:schemeClr val="tx1"/>
                </a:solidFill>
                <a:latin typeface="Arial" pitchFamily="34" charset="0"/>
                <a:cs typeface="Arial" pitchFamily="34" charset="0"/>
              </a:rPr>
              <a:t>yuridis</a:t>
            </a:r>
            <a:r>
              <a:rPr lang="en-US" sz="2600" b="1" dirty="0" smtClean="0">
                <a:solidFill>
                  <a:schemeClr val="tx1"/>
                </a:solidFill>
                <a:latin typeface="Arial" pitchFamily="34" charset="0"/>
                <a:cs typeface="Arial" pitchFamily="34" charset="0"/>
              </a:rPr>
              <a:t> ( </a:t>
            </a:r>
            <a:r>
              <a:rPr lang="en-US" sz="2600" b="1" dirty="0" err="1" smtClean="0">
                <a:solidFill>
                  <a:schemeClr val="tx1"/>
                </a:solidFill>
                <a:latin typeface="Arial" pitchFamily="34" charset="0"/>
                <a:cs typeface="Arial" pitchFamily="34" charset="0"/>
              </a:rPr>
              <a:t>hukum</a:t>
            </a:r>
            <a:r>
              <a:rPr lang="en-US" sz="2600" b="1" dirty="0" smtClean="0">
                <a:solidFill>
                  <a:schemeClr val="tx1"/>
                </a:solidFill>
                <a:latin typeface="Arial" pitchFamily="34" charset="0"/>
                <a:cs typeface="Arial" pitchFamily="34" charset="0"/>
              </a:rPr>
              <a:t> ), </a:t>
            </a:r>
            <a:r>
              <a:rPr lang="en-US" sz="2600" b="1" dirty="0" err="1" smtClean="0">
                <a:solidFill>
                  <a:schemeClr val="tx1"/>
                </a:solidFill>
                <a:latin typeface="Arial" pitchFamily="34" charset="0"/>
                <a:cs typeface="Arial" pitchFamily="34" charset="0"/>
              </a:rPr>
              <a:t>teknis</a:t>
            </a:r>
            <a:r>
              <a:rPr lang="en-US" sz="2600" b="1" dirty="0" smtClean="0">
                <a:solidFill>
                  <a:schemeClr val="tx1"/>
                </a:solidFill>
                <a:latin typeface="Arial" pitchFamily="34" charset="0"/>
                <a:cs typeface="Arial" pitchFamily="34" charset="0"/>
              </a:rPr>
              <a:t>, </a:t>
            </a:r>
            <a:r>
              <a:rPr lang="en-US" sz="2600" b="1" dirty="0" err="1" smtClean="0">
                <a:solidFill>
                  <a:schemeClr val="tx1"/>
                </a:solidFill>
                <a:latin typeface="Arial" pitchFamily="34" charset="0"/>
                <a:cs typeface="Arial" pitchFamily="34" charset="0"/>
              </a:rPr>
              <a:t>dan</a:t>
            </a:r>
            <a:endParaRPr lang="en-US" sz="2600" b="1" dirty="0" smtClean="0">
              <a:solidFill>
                <a:schemeClr val="tx1"/>
              </a:solidFill>
              <a:latin typeface="Arial" pitchFamily="34" charset="0"/>
              <a:cs typeface="Arial" pitchFamily="34" charset="0"/>
            </a:endParaRPr>
          </a:p>
          <a:p>
            <a:pPr marL="609600" indent="-609600" algn="just" eaLnBrk="1" hangingPunct="1">
              <a:spcBef>
                <a:spcPts val="0"/>
              </a:spcBef>
              <a:defRPr/>
            </a:pPr>
            <a:r>
              <a:rPr lang="en-US" sz="2600" b="1" dirty="0" err="1" smtClean="0">
                <a:solidFill>
                  <a:schemeClr val="tx1"/>
                </a:solidFill>
                <a:latin typeface="Arial" pitchFamily="34" charset="0"/>
                <a:cs typeface="Arial" pitchFamily="34" charset="0"/>
              </a:rPr>
              <a:t>ekonomis</a:t>
            </a:r>
            <a:r>
              <a:rPr lang="en-US" sz="2600" b="1" dirty="0" smtClean="0">
                <a:solidFill>
                  <a:schemeClr val="tx1"/>
                </a:solidFill>
                <a:latin typeface="Arial" pitchFamily="34" charset="0"/>
                <a:cs typeface="Arial" pitchFamily="34" charset="0"/>
              </a:rPr>
              <a:t> yang </a:t>
            </a:r>
            <a:r>
              <a:rPr lang="en-US" sz="2600" b="1" dirty="0" err="1" smtClean="0">
                <a:solidFill>
                  <a:schemeClr val="tx1"/>
                </a:solidFill>
                <a:latin typeface="Arial" pitchFamily="34" charset="0"/>
                <a:cs typeface="Arial" pitchFamily="34" charset="0"/>
              </a:rPr>
              <a:t>bertujuan</a:t>
            </a:r>
            <a:r>
              <a:rPr lang="en-US" sz="2600" b="1" dirty="0" smtClean="0">
                <a:solidFill>
                  <a:schemeClr val="tx1"/>
                </a:solidFill>
                <a:latin typeface="Arial" pitchFamily="34" charset="0"/>
                <a:cs typeface="Arial" pitchFamily="34" charset="0"/>
              </a:rPr>
              <a:t> </a:t>
            </a:r>
            <a:r>
              <a:rPr lang="en-US" sz="2600" b="1" dirty="0" err="1" smtClean="0">
                <a:solidFill>
                  <a:schemeClr val="tx1"/>
                </a:solidFill>
                <a:latin typeface="Arial" pitchFamily="34" charset="0"/>
                <a:cs typeface="Arial" pitchFamily="34" charset="0"/>
              </a:rPr>
              <a:t>mencari</a:t>
            </a:r>
            <a:r>
              <a:rPr lang="en-US" sz="2600" b="1" dirty="0" smtClean="0">
                <a:solidFill>
                  <a:schemeClr val="tx1"/>
                </a:solidFill>
                <a:latin typeface="Arial" pitchFamily="34" charset="0"/>
                <a:cs typeface="Arial" pitchFamily="34" charset="0"/>
              </a:rPr>
              <a:t> </a:t>
            </a:r>
            <a:r>
              <a:rPr lang="en-US" sz="2600" b="1" dirty="0" err="1" smtClean="0">
                <a:solidFill>
                  <a:schemeClr val="tx1"/>
                </a:solidFill>
                <a:latin typeface="Arial" pitchFamily="34" charset="0"/>
                <a:cs typeface="Arial" pitchFamily="34" charset="0"/>
              </a:rPr>
              <a:t>laba</a:t>
            </a:r>
            <a:r>
              <a:rPr lang="en-US" sz="2600" b="1" dirty="0" smtClean="0">
                <a:solidFill>
                  <a:schemeClr val="tx1"/>
                </a:solidFill>
                <a:latin typeface="Arial" pitchFamily="34" charset="0"/>
                <a:cs typeface="Arial" pitchFamily="34" charset="0"/>
              </a:rPr>
              <a:t> </a:t>
            </a:r>
            <a:r>
              <a:rPr lang="en-US" sz="2600" b="1" dirty="0" err="1" smtClean="0">
                <a:solidFill>
                  <a:schemeClr val="tx1"/>
                </a:solidFill>
                <a:latin typeface="Arial" pitchFamily="34" charset="0"/>
                <a:cs typeface="Arial" pitchFamily="34" charset="0"/>
              </a:rPr>
              <a:t>atau</a:t>
            </a:r>
            <a:r>
              <a:rPr lang="en-US" sz="2600" b="1" dirty="0" smtClean="0">
                <a:solidFill>
                  <a:schemeClr val="tx1"/>
                </a:solidFill>
                <a:latin typeface="Arial" pitchFamily="34" charset="0"/>
                <a:cs typeface="Arial" pitchFamily="34" charset="0"/>
              </a:rPr>
              <a:t> </a:t>
            </a:r>
            <a:r>
              <a:rPr lang="en-US" sz="2600" b="1" dirty="0" err="1" smtClean="0">
                <a:solidFill>
                  <a:schemeClr val="tx1"/>
                </a:solidFill>
                <a:latin typeface="Arial" pitchFamily="34" charset="0"/>
                <a:cs typeface="Arial" pitchFamily="34" charset="0"/>
              </a:rPr>
              <a:t>keuntungan</a:t>
            </a:r>
            <a:r>
              <a:rPr lang="en-US" sz="2600" b="1" dirty="0" smtClean="0">
                <a:solidFill>
                  <a:schemeClr val="tx1"/>
                </a:solidFill>
                <a:latin typeface="Arial" pitchFamily="34" charset="0"/>
                <a:cs typeface="Arial" pitchFamily="34" charset="0"/>
              </a:rPr>
              <a:t>, </a:t>
            </a:r>
          </a:p>
          <a:p>
            <a:pPr marL="609600" indent="-609600" algn="just" eaLnBrk="1" hangingPunct="1">
              <a:spcBef>
                <a:spcPts val="0"/>
              </a:spcBef>
              <a:defRPr/>
            </a:pPr>
            <a:r>
              <a:rPr lang="en-US" sz="2600" b="1" dirty="0" err="1" smtClean="0">
                <a:solidFill>
                  <a:schemeClr val="tx1"/>
                </a:solidFill>
                <a:latin typeface="Arial" pitchFamily="34" charset="0"/>
                <a:cs typeface="Arial" pitchFamily="34" charset="0"/>
              </a:rPr>
              <a:t>berikut</a:t>
            </a:r>
            <a:r>
              <a:rPr lang="en-US" sz="2600" b="1" dirty="0" smtClean="0">
                <a:solidFill>
                  <a:schemeClr val="tx1"/>
                </a:solidFill>
                <a:latin typeface="Arial" pitchFamily="34" charset="0"/>
                <a:cs typeface="Arial" pitchFamily="34" charset="0"/>
              </a:rPr>
              <a:t> </a:t>
            </a:r>
            <a:r>
              <a:rPr lang="en-US" sz="2600" b="1" dirty="0" err="1" smtClean="0">
                <a:solidFill>
                  <a:schemeClr val="tx1"/>
                </a:solidFill>
                <a:latin typeface="Arial" pitchFamily="34" charset="0"/>
                <a:cs typeface="Arial" pitchFamily="34" charset="0"/>
              </a:rPr>
              <a:t>bentuk</a:t>
            </a:r>
            <a:r>
              <a:rPr lang="en-US" sz="2600" b="1" dirty="0" smtClean="0">
                <a:solidFill>
                  <a:schemeClr val="tx1"/>
                </a:solidFill>
                <a:latin typeface="Arial" pitchFamily="34" charset="0"/>
                <a:cs typeface="Arial" pitchFamily="34" charset="0"/>
              </a:rPr>
              <a:t> -  </a:t>
            </a:r>
            <a:r>
              <a:rPr lang="en-US" sz="2600" b="1" dirty="0" err="1" smtClean="0">
                <a:solidFill>
                  <a:schemeClr val="tx1"/>
                </a:solidFill>
                <a:latin typeface="Arial" pitchFamily="34" charset="0"/>
                <a:cs typeface="Arial" pitchFamily="34" charset="0"/>
              </a:rPr>
              <a:t>bentuk</a:t>
            </a:r>
            <a:r>
              <a:rPr lang="en-US" sz="2600" b="1" dirty="0" smtClean="0">
                <a:solidFill>
                  <a:schemeClr val="tx1"/>
                </a:solidFill>
                <a:latin typeface="Arial" pitchFamily="34" charset="0"/>
                <a:cs typeface="Arial" pitchFamily="34" charset="0"/>
              </a:rPr>
              <a:t> </a:t>
            </a:r>
            <a:r>
              <a:rPr lang="en-US" sz="2600" b="1" dirty="0" err="1" smtClean="0">
                <a:solidFill>
                  <a:schemeClr val="tx1"/>
                </a:solidFill>
                <a:latin typeface="Arial" pitchFamily="34" charset="0"/>
                <a:cs typeface="Arial" pitchFamily="34" charset="0"/>
              </a:rPr>
              <a:t>badan</a:t>
            </a:r>
            <a:r>
              <a:rPr lang="en-US" sz="2600" b="1" dirty="0" smtClean="0">
                <a:solidFill>
                  <a:schemeClr val="tx1"/>
                </a:solidFill>
                <a:latin typeface="Arial" pitchFamily="34" charset="0"/>
                <a:cs typeface="Arial" pitchFamily="34" charset="0"/>
              </a:rPr>
              <a:t> </a:t>
            </a:r>
            <a:r>
              <a:rPr lang="en-US" sz="2600" b="1" dirty="0" err="1" smtClean="0">
                <a:solidFill>
                  <a:schemeClr val="tx1"/>
                </a:solidFill>
                <a:latin typeface="Arial" pitchFamily="34" charset="0"/>
                <a:cs typeface="Arial" pitchFamily="34" charset="0"/>
              </a:rPr>
              <a:t>usaha</a:t>
            </a:r>
            <a:r>
              <a:rPr lang="en-US" sz="2600" b="1" dirty="0" smtClean="0">
                <a:solidFill>
                  <a:schemeClr val="tx1"/>
                </a:solidFill>
                <a:latin typeface="Arial" pitchFamily="34" charset="0"/>
                <a:cs typeface="Arial" pitchFamily="34" charset="0"/>
              </a:rPr>
              <a:t>:</a:t>
            </a:r>
          </a:p>
          <a:p>
            <a:pPr marL="609600" indent="-609600" algn="l" eaLnBrk="1" hangingPunct="1">
              <a:defRPr/>
            </a:pPr>
            <a:endParaRPr lang="en-US" dirty="0" smtClean="0"/>
          </a:p>
        </p:txBody>
      </p:sp>
      <p:sp>
        <p:nvSpPr>
          <p:cNvPr id="4" name="Rectangle 3"/>
          <p:cNvSpPr/>
          <p:nvPr/>
        </p:nvSpPr>
        <p:spPr>
          <a:xfrm>
            <a:off x="1295400" y="2971800"/>
            <a:ext cx="7239000" cy="2456057"/>
          </a:xfrm>
          <a:prstGeom prst="rect">
            <a:avLst/>
          </a:prstGeom>
        </p:spPr>
        <p:txBody>
          <a:bodyPr wrap="square">
            <a:spAutoFit/>
          </a:bodyPr>
          <a:lstStyle/>
          <a:p>
            <a:pPr marL="342900" indent="-342900" algn="just">
              <a:lnSpc>
                <a:spcPct val="80000"/>
              </a:lnSpc>
              <a:buAutoNum type="arabicPeriod"/>
              <a:defRPr/>
            </a:pPr>
            <a:r>
              <a:rPr lang="en-US" sz="2400" b="1" dirty="0" smtClean="0">
                <a:solidFill>
                  <a:srgbClr val="FF0000"/>
                </a:solidFill>
              </a:rPr>
              <a:t>FIRMA</a:t>
            </a:r>
          </a:p>
          <a:p>
            <a:pPr marL="342900" indent="-342900" algn="just">
              <a:lnSpc>
                <a:spcPct val="80000"/>
              </a:lnSpc>
              <a:defRPr/>
            </a:pPr>
            <a:endParaRPr lang="en-US" sz="800" b="1" dirty="0" smtClean="0"/>
          </a:p>
          <a:p>
            <a:pPr algn="just">
              <a:lnSpc>
                <a:spcPct val="80000"/>
              </a:lnSpc>
              <a:defRPr/>
            </a:pPr>
            <a:r>
              <a:rPr lang="en-US" sz="2000" b="1" dirty="0" smtClean="0">
                <a:latin typeface="Arial" pitchFamily="34" charset="0"/>
                <a:cs typeface="Arial" pitchFamily="34" charset="0"/>
              </a:rPr>
              <a:t>Firma </a:t>
            </a:r>
            <a:r>
              <a:rPr lang="en-US" sz="2000" dirty="0" err="1" smtClean="0">
                <a:latin typeface="Arial" pitchFamily="34" charset="0"/>
                <a:cs typeface="Arial" pitchFamily="34" charset="0"/>
              </a:rPr>
              <a:t>adalah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suatu</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badan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usaha</a:t>
            </a:r>
            <a:r>
              <a:rPr lang="en-US" sz="2000" dirty="0" smtClean="0">
                <a:latin typeface="Arial" pitchFamily="34" charset="0"/>
                <a:cs typeface="Arial" pitchFamily="34" charset="0"/>
              </a:rPr>
              <a:t> yang </a:t>
            </a:r>
            <a:r>
              <a:rPr lang="en-US" sz="2000" dirty="0" err="1" smtClean="0">
                <a:latin typeface="Arial" pitchFamily="34" charset="0"/>
                <a:cs typeface="Arial" pitchFamily="34" charset="0"/>
              </a:rPr>
              <a:t>didirikan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oleh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dua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orang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atau</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lebih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pemilik</a:t>
            </a:r>
            <a:r>
              <a:rPr lang="en-US" sz="2000" dirty="0" smtClean="0">
                <a:latin typeface="Arial" pitchFamily="34" charset="0"/>
                <a:cs typeface="Arial" pitchFamily="34" charset="0"/>
              </a:rPr>
              <a:t> modal, yang </a:t>
            </a:r>
            <a:r>
              <a:rPr lang="en-US" sz="2000" dirty="0" err="1" smtClean="0">
                <a:latin typeface="Arial" pitchFamily="34" charset="0"/>
                <a:cs typeface="Arial" pitchFamily="34" charset="0"/>
              </a:rPr>
              <a:t>sepakat</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secara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bersama</a:t>
            </a:r>
            <a:r>
              <a:rPr lang="en-US" sz="2000" dirty="0" smtClean="0">
                <a:latin typeface="Arial" pitchFamily="34" charset="0"/>
                <a:cs typeface="Arial" pitchFamily="34" charset="0"/>
              </a:rPr>
              <a:t> – </a:t>
            </a:r>
            <a:r>
              <a:rPr lang="en-US" sz="2000" dirty="0" err="1" smtClean="0">
                <a:latin typeface="Arial" pitchFamily="34" charset="0"/>
                <a:cs typeface="Arial" pitchFamily="34" charset="0"/>
              </a:rPr>
              <a:t>sama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menjalankan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usaha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dalam</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satu</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nama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organisasi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perusahaan</a:t>
            </a:r>
            <a:r>
              <a:rPr lang="en-US" sz="2000" dirty="0" smtClean="0">
                <a:latin typeface="Arial" pitchFamily="34" charset="0"/>
                <a:cs typeface="Arial" pitchFamily="34" charset="0"/>
              </a:rPr>
              <a:t>. </a:t>
            </a:r>
          </a:p>
          <a:p>
            <a:pPr algn="just">
              <a:lnSpc>
                <a:spcPct val="80000"/>
              </a:lnSpc>
              <a:defRPr/>
            </a:pPr>
            <a:r>
              <a:rPr lang="en-US" sz="2000" dirty="0" smtClean="0">
                <a:latin typeface="Arial" pitchFamily="34" charset="0"/>
                <a:cs typeface="Arial" pitchFamily="34" charset="0"/>
              </a:rPr>
              <a:t>Persekutuan firma </a:t>
            </a:r>
            <a:r>
              <a:rPr lang="en-US" sz="2000" dirty="0" err="1" smtClean="0">
                <a:latin typeface="Arial" pitchFamily="34" charset="0"/>
                <a:cs typeface="Arial" pitchFamily="34" charset="0"/>
              </a:rPr>
              <a:t>dapat</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didirikan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dengan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cara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membuat</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akta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persetujuan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sendiri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atau</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persero</a:t>
            </a:r>
            <a:r>
              <a:rPr lang="en-US" sz="2000" dirty="0" smtClean="0">
                <a:latin typeface="Arial" pitchFamily="34" charset="0"/>
                <a:cs typeface="Arial" pitchFamily="34" charset="0"/>
              </a:rPr>
              <a:t> ( </a:t>
            </a:r>
            <a:r>
              <a:rPr lang="en-US" sz="2000" dirty="0" err="1" smtClean="0">
                <a:latin typeface="Arial" pitchFamily="34" charset="0"/>
                <a:cs typeface="Arial" pitchFamily="34" charset="0"/>
              </a:rPr>
              <a:t>anggota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persekutuan</a:t>
            </a:r>
            <a:r>
              <a:rPr lang="en-US" sz="2000" dirty="0" smtClean="0">
                <a:latin typeface="Arial" pitchFamily="34" charset="0"/>
                <a:cs typeface="Arial" pitchFamily="34" charset="0"/>
              </a:rPr>
              <a:t> ). </a:t>
            </a:r>
            <a:r>
              <a:rPr lang="en-US" sz="2000" dirty="0" err="1" smtClean="0">
                <a:latin typeface="Arial" pitchFamily="34" charset="0"/>
                <a:cs typeface="Arial" pitchFamily="34" charset="0"/>
              </a:rPr>
              <a:t>Namun</a:t>
            </a:r>
            <a:r>
              <a:rPr lang="en-US" sz="2000" dirty="0" smtClean="0">
                <a:latin typeface="Arial" pitchFamily="34" charset="0"/>
                <a:cs typeface="Arial" pitchFamily="34" charset="0"/>
              </a:rPr>
              <a:t> agar </a:t>
            </a:r>
            <a:r>
              <a:rPr lang="en-US" sz="2000" dirty="0" err="1" smtClean="0">
                <a:latin typeface="Arial" pitchFamily="34" charset="0"/>
                <a:cs typeface="Arial" pitchFamily="34" charset="0"/>
              </a:rPr>
              <a:t>lebih</a:t>
            </a:r>
            <a:r>
              <a:rPr lang="en-US" sz="2000" dirty="0" smtClean="0">
                <a:latin typeface="Arial" pitchFamily="34" charset="0"/>
                <a:cs typeface="Arial" pitchFamily="34" charset="0"/>
              </a:rPr>
              <a:t> formal, </a:t>
            </a:r>
            <a:r>
              <a:rPr lang="en-US" sz="2000" dirty="0" err="1" smtClean="0">
                <a:latin typeface="Arial" pitchFamily="34" charset="0"/>
                <a:cs typeface="Arial" pitchFamily="34" charset="0"/>
              </a:rPr>
              <a:t>sebaiknya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pendirian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sebuah</a:t>
            </a:r>
            <a:r>
              <a:rPr lang="en-US" sz="2000" dirty="0" smtClean="0">
                <a:latin typeface="Arial" pitchFamily="34" charset="0"/>
                <a:cs typeface="Arial" pitchFamily="34" charset="0"/>
              </a:rPr>
              <a:t> Firma </a:t>
            </a:r>
            <a:r>
              <a:rPr lang="en-US" sz="2000" dirty="0" err="1" smtClean="0">
                <a:latin typeface="Arial" pitchFamily="34" charset="0"/>
                <a:cs typeface="Arial" pitchFamily="34" charset="0"/>
              </a:rPr>
              <a:t>dilakukan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depan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notaris</a:t>
            </a:r>
            <a:r>
              <a:rPr lang="en-US" sz="2000" dirty="0" smtClean="0">
                <a:latin typeface="Arial" pitchFamily="34" charset="0"/>
                <a:cs typeface="Arial" pitchFamily="34" charset="0"/>
              </a:rPr>
              <a:t>.</a:t>
            </a:r>
          </a:p>
        </p:txBody>
      </p:sp>
    </p:spTree>
    <p:custDataLst>
      <p:tags r:id="rId1"/>
    </p:custDataLst>
  </p:cSld>
  <p:clrMapOvr>
    <a:masterClrMapping/>
  </p:clrMapOvr>
  <p:transition spd="slow">
    <p:zoom/>
    <p:sndAc>
      <p:stSnd>
        <p:snd r:embed="rId3" name="camera.wav" builtIn="1"/>
      </p:stSnd>
    </p:sndAc>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762000"/>
            <a:ext cx="7162800" cy="5484578"/>
          </a:xfrm>
          <a:prstGeom prst="rect">
            <a:avLst/>
          </a:prstGeom>
        </p:spPr>
        <p:txBody>
          <a:bodyPr wrap="square">
            <a:spAutoFit/>
          </a:bodyPr>
          <a:lstStyle/>
          <a:p>
            <a:pPr algn="just">
              <a:lnSpc>
                <a:spcPct val="80000"/>
              </a:lnSpc>
              <a:buClr>
                <a:schemeClr val="tx1"/>
              </a:buClr>
              <a:defRPr/>
            </a:pPr>
            <a:r>
              <a:rPr lang="en-US" sz="2000" b="1" dirty="0" err="1" smtClean="0">
                <a:latin typeface="Arial" pitchFamily="34" charset="0"/>
                <a:cs typeface="Arial" pitchFamily="34" charset="0"/>
              </a:rPr>
              <a:t>Ciri</a:t>
            </a:r>
            <a:r>
              <a:rPr lang="en-US" sz="2000" b="1" dirty="0" smtClean="0">
                <a:latin typeface="Arial" pitchFamily="34" charset="0"/>
                <a:cs typeface="Arial" pitchFamily="34" charset="0"/>
              </a:rPr>
              <a:t> – </a:t>
            </a:r>
            <a:r>
              <a:rPr lang="en-US" sz="2000" b="1" dirty="0" err="1" smtClean="0">
                <a:latin typeface="Arial" pitchFamily="34" charset="0"/>
                <a:cs typeface="Arial" pitchFamily="34" charset="0"/>
              </a:rPr>
              <a:t>ciri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perseroan</a:t>
            </a:r>
            <a:r>
              <a:rPr lang="en-US" sz="2000" b="1" dirty="0" smtClean="0">
                <a:latin typeface="Arial" pitchFamily="34" charset="0"/>
                <a:cs typeface="Arial" pitchFamily="34" charset="0"/>
              </a:rPr>
              <a:t> Firma:</a:t>
            </a:r>
          </a:p>
          <a:p>
            <a:pPr algn="just">
              <a:lnSpc>
                <a:spcPct val="80000"/>
              </a:lnSpc>
              <a:buClr>
                <a:schemeClr val="tx1"/>
              </a:buClr>
              <a:defRPr/>
            </a:pPr>
            <a:endParaRPr lang="en-US" sz="800" b="1" dirty="0" smtClean="0">
              <a:latin typeface="Arial" pitchFamily="34" charset="0"/>
              <a:cs typeface="Arial" pitchFamily="34" charset="0"/>
            </a:endParaRPr>
          </a:p>
          <a:p>
            <a:pPr lvl="1" algn="just">
              <a:lnSpc>
                <a:spcPct val="80000"/>
              </a:lnSpc>
              <a:buClr>
                <a:schemeClr val="tx1"/>
              </a:buClr>
              <a:buFont typeface="Wingdings" pitchFamily="2" charset="2"/>
              <a:buChar char="v"/>
              <a:defRPr/>
            </a:pPr>
            <a:r>
              <a:rPr lang="en-US" sz="2000" dirty="0" smtClean="0"/>
              <a:t>Para </a:t>
            </a:r>
            <a:r>
              <a:rPr lang="en-US" sz="2000" dirty="0" err="1" smtClean="0"/>
              <a:t>persero</a:t>
            </a:r>
            <a:r>
              <a:rPr lang="en-US" sz="2000" dirty="0" smtClean="0"/>
              <a:t> </a:t>
            </a:r>
            <a:r>
              <a:rPr lang="en-US" sz="2000" dirty="0" err="1" smtClean="0"/>
              <a:t>aktif</a:t>
            </a:r>
            <a:r>
              <a:rPr lang="en-US" sz="2000" dirty="0" smtClean="0"/>
              <a:t> </a:t>
            </a:r>
            <a:r>
              <a:rPr lang="en-US" sz="2000" dirty="0" err="1" smtClean="0"/>
              <a:t>dalam</a:t>
            </a:r>
            <a:r>
              <a:rPr lang="en-US" sz="2000" dirty="0" smtClean="0"/>
              <a:t> </a:t>
            </a:r>
            <a:r>
              <a:rPr lang="en-US" sz="2000" dirty="0" err="1" smtClean="0"/>
              <a:t>kegiatan</a:t>
            </a:r>
            <a:r>
              <a:rPr lang="en-US" sz="2000" dirty="0" smtClean="0"/>
              <a:t> </a:t>
            </a:r>
            <a:r>
              <a:rPr lang="en-US" sz="2000" dirty="0" err="1" smtClean="0"/>
              <a:t>bada</a:t>
            </a:r>
            <a:r>
              <a:rPr lang="en-US" sz="2000" dirty="0" smtClean="0"/>
              <a:t> </a:t>
            </a:r>
            <a:r>
              <a:rPr lang="en-US" sz="2000" dirty="0" err="1" smtClean="0"/>
              <a:t>usaha</a:t>
            </a:r>
            <a:r>
              <a:rPr lang="en-US" sz="2000" dirty="0" smtClean="0"/>
              <a:t> </a:t>
            </a:r>
            <a:r>
              <a:rPr lang="en-US" sz="2000" dirty="0" err="1" smtClean="0"/>
              <a:t>sesuai</a:t>
            </a:r>
            <a:r>
              <a:rPr lang="en-US" sz="2000" dirty="0" smtClean="0"/>
              <a:t> </a:t>
            </a:r>
            <a:r>
              <a:rPr lang="en-US" sz="2000" dirty="0" err="1" smtClean="0"/>
              <a:t>bidang</a:t>
            </a:r>
            <a:endParaRPr lang="en-US" sz="2000" dirty="0" smtClean="0"/>
          </a:p>
          <a:p>
            <a:pPr lvl="1" algn="just">
              <a:lnSpc>
                <a:spcPct val="80000"/>
              </a:lnSpc>
              <a:buClr>
                <a:schemeClr val="tx1"/>
              </a:buClr>
              <a:defRPr/>
            </a:pPr>
            <a:r>
              <a:rPr lang="en-US" sz="2000" dirty="0" smtClean="0"/>
              <a:t>    </a:t>
            </a:r>
            <a:r>
              <a:rPr lang="en-US" sz="2000" dirty="0" err="1" smtClean="0"/>
              <a:t>tugasnya</a:t>
            </a:r>
            <a:endParaRPr lang="en-US" sz="2000" dirty="0" smtClean="0"/>
          </a:p>
          <a:p>
            <a:pPr lvl="1" algn="just">
              <a:lnSpc>
                <a:spcPct val="80000"/>
              </a:lnSpc>
              <a:buClr>
                <a:schemeClr val="tx1"/>
              </a:buClr>
              <a:buFont typeface="Wingdings" pitchFamily="2" charset="2"/>
              <a:buChar char="v"/>
              <a:defRPr/>
            </a:pPr>
            <a:r>
              <a:rPr lang="en-US" sz="2000" dirty="0" err="1" smtClean="0"/>
              <a:t>Tanggung</a:t>
            </a:r>
            <a:r>
              <a:rPr lang="en-US" sz="2000" dirty="0" smtClean="0"/>
              <a:t> </a:t>
            </a:r>
            <a:r>
              <a:rPr lang="en-US" sz="2000" dirty="0" err="1" smtClean="0"/>
              <a:t>jawab</a:t>
            </a:r>
            <a:r>
              <a:rPr lang="en-US" sz="2000" dirty="0" smtClean="0"/>
              <a:t> </a:t>
            </a:r>
            <a:r>
              <a:rPr lang="en-US" sz="2000" dirty="0" err="1" smtClean="0"/>
              <a:t>tidak</a:t>
            </a:r>
            <a:r>
              <a:rPr lang="en-US" sz="2000" dirty="0" smtClean="0"/>
              <a:t> </a:t>
            </a:r>
            <a:r>
              <a:rPr lang="en-US" sz="2000" dirty="0" err="1" smtClean="0"/>
              <a:t>terbatas</a:t>
            </a:r>
            <a:r>
              <a:rPr lang="en-US" sz="2000" dirty="0" smtClean="0"/>
              <a:t> </a:t>
            </a:r>
            <a:r>
              <a:rPr lang="en-US" sz="2000" dirty="0" err="1" smtClean="0"/>
              <a:t>dan</a:t>
            </a:r>
            <a:r>
              <a:rPr lang="en-US" sz="2000" dirty="0" smtClean="0"/>
              <a:t> </a:t>
            </a:r>
            <a:r>
              <a:rPr lang="en-US" sz="2000" dirty="0" err="1" smtClean="0"/>
              <a:t>di</a:t>
            </a:r>
            <a:r>
              <a:rPr lang="en-US" sz="2000" dirty="0" smtClean="0"/>
              <a:t> </a:t>
            </a:r>
            <a:r>
              <a:rPr lang="en-US" sz="2000" dirty="0" err="1" smtClean="0"/>
              <a:t>tanggung</a:t>
            </a:r>
            <a:r>
              <a:rPr lang="en-US" sz="2000" dirty="0" smtClean="0"/>
              <a:t> </a:t>
            </a:r>
            <a:r>
              <a:rPr lang="en-US" sz="2000" dirty="0" err="1" smtClean="0"/>
              <a:t>bersama</a:t>
            </a:r>
            <a:r>
              <a:rPr lang="en-US" sz="2000" dirty="0" smtClean="0"/>
              <a:t> </a:t>
            </a:r>
          </a:p>
          <a:p>
            <a:pPr lvl="1" algn="just">
              <a:lnSpc>
                <a:spcPct val="80000"/>
              </a:lnSpc>
              <a:buClr>
                <a:schemeClr val="tx1"/>
              </a:buClr>
              <a:defRPr/>
            </a:pPr>
            <a:r>
              <a:rPr lang="en-US" sz="2000" dirty="0" smtClean="0"/>
              <a:t>    (solider).</a:t>
            </a:r>
          </a:p>
          <a:p>
            <a:pPr lvl="1" algn="just">
              <a:lnSpc>
                <a:spcPct val="80000"/>
              </a:lnSpc>
              <a:buClr>
                <a:schemeClr val="tx1"/>
              </a:buClr>
              <a:buFont typeface="Wingdings" pitchFamily="2" charset="2"/>
              <a:buChar char="v"/>
              <a:defRPr/>
            </a:pPr>
            <a:r>
              <a:rPr lang="en-US" sz="2000" dirty="0" err="1" smtClean="0"/>
              <a:t>Tidak</a:t>
            </a:r>
            <a:r>
              <a:rPr lang="en-US" sz="2000" dirty="0" smtClean="0"/>
              <a:t> </a:t>
            </a:r>
            <a:r>
              <a:rPr lang="en-US" sz="2000" dirty="0" err="1" smtClean="0"/>
              <a:t>berbadan</a:t>
            </a:r>
            <a:r>
              <a:rPr lang="en-US" sz="2000" dirty="0" smtClean="0"/>
              <a:t> </a:t>
            </a:r>
            <a:r>
              <a:rPr lang="en-US" sz="2000" dirty="0" err="1" smtClean="0"/>
              <a:t>hukum</a:t>
            </a:r>
            <a:endParaRPr lang="en-US" sz="2000" dirty="0" smtClean="0"/>
          </a:p>
          <a:p>
            <a:pPr algn="just">
              <a:lnSpc>
                <a:spcPct val="80000"/>
              </a:lnSpc>
              <a:defRPr/>
            </a:pPr>
            <a:endParaRPr lang="en-US" sz="2000" b="1" dirty="0" smtClean="0"/>
          </a:p>
          <a:p>
            <a:pPr algn="just">
              <a:lnSpc>
                <a:spcPct val="80000"/>
              </a:lnSpc>
              <a:defRPr/>
            </a:pPr>
            <a:r>
              <a:rPr lang="en-US" sz="2000" b="1" dirty="0" err="1" smtClean="0">
                <a:latin typeface="Arial" pitchFamily="34" charset="0"/>
                <a:cs typeface="Arial" pitchFamily="34" charset="0"/>
              </a:rPr>
              <a:t>Kelebihan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persero</a:t>
            </a:r>
            <a:r>
              <a:rPr lang="en-US" sz="2000" b="1" dirty="0" smtClean="0">
                <a:latin typeface="Arial" pitchFamily="34" charset="0"/>
                <a:cs typeface="Arial" pitchFamily="34" charset="0"/>
              </a:rPr>
              <a:t> Firma :</a:t>
            </a:r>
          </a:p>
          <a:p>
            <a:pPr algn="just">
              <a:lnSpc>
                <a:spcPct val="80000"/>
              </a:lnSpc>
              <a:defRPr/>
            </a:pPr>
            <a:endParaRPr lang="en-US" sz="1000" dirty="0" smtClean="0"/>
          </a:p>
          <a:p>
            <a:pPr algn="just">
              <a:lnSpc>
                <a:spcPct val="80000"/>
              </a:lnSpc>
              <a:defRPr/>
            </a:pPr>
            <a:r>
              <a:rPr lang="en-US" sz="2000" dirty="0" err="1" smtClean="0"/>
              <a:t>Pengelola</a:t>
            </a:r>
            <a:r>
              <a:rPr lang="en-US" sz="2000" dirty="0" smtClean="0"/>
              <a:t> </a:t>
            </a:r>
            <a:r>
              <a:rPr lang="en-US" sz="2000" dirty="0" err="1" smtClean="0"/>
              <a:t>usaha</a:t>
            </a:r>
            <a:r>
              <a:rPr lang="en-US" sz="2000" dirty="0" smtClean="0"/>
              <a:t> </a:t>
            </a:r>
            <a:r>
              <a:rPr lang="en-US" sz="2000" dirty="0" err="1" smtClean="0"/>
              <a:t>dapat</a:t>
            </a:r>
            <a:r>
              <a:rPr lang="en-US" sz="2000" dirty="0" smtClean="0"/>
              <a:t> </a:t>
            </a:r>
            <a:r>
              <a:rPr lang="en-US" sz="2000" dirty="0" err="1" smtClean="0"/>
              <a:t>di</a:t>
            </a:r>
            <a:r>
              <a:rPr lang="en-US" sz="2000" dirty="0" smtClean="0"/>
              <a:t> </a:t>
            </a:r>
            <a:r>
              <a:rPr lang="en-US" sz="2000" dirty="0" err="1" smtClean="0"/>
              <a:t>lakukan</a:t>
            </a:r>
            <a:r>
              <a:rPr lang="en-US" sz="2000" dirty="0" smtClean="0"/>
              <a:t> </a:t>
            </a:r>
            <a:r>
              <a:rPr lang="en-US" sz="2000" dirty="0" err="1" smtClean="0"/>
              <a:t>sesuai</a:t>
            </a:r>
            <a:r>
              <a:rPr lang="en-US" sz="2000" dirty="0" smtClean="0"/>
              <a:t> </a:t>
            </a:r>
            <a:r>
              <a:rPr lang="en-US" sz="2000" dirty="0" err="1" smtClean="0"/>
              <a:t>bidang</a:t>
            </a:r>
            <a:r>
              <a:rPr lang="en-US" sz="2000" dirty="0" smtClean="0"/>
              <a:t> </a:t>
            </a:r>
            <a:r>
              <a:rPr lang="en-US" sz="2000" dirty="0" err="1" smtClean="0"/>
              <a:t>keahlian</a:t>
            </a:r>
            <a:r>
              <a:rPr lang="en-US" sz="2000" dirty="0" smtClean="0"/>
              <a:t> </a:t>
            </a:r>
            <a:r>
              <a:rPr lang="en-US" sz="2000" dirty="0" err="1" smtClean="0"/>
              <a:t>masing</a:t>
            </a:r>
            <a:r>
              <a:rPr lang="en-US" sz="2000" dirty="0" smtClean="0"/>
              <a:t> – </a:t>
            </a:r>
            <a:r>
              <a:rPr lang="en-US" sz="2000" dirty="0" err="1" smtClean="0"/>
              <a:t>masing</a:t>
            </a:r>
            <a:r>
              <a:rPr lang="en-US" sz="2000" dirty="0" smtClean="0"/>
              <a:t>, </a:t>
            </a:r>
            <a:r>
              <a:rPr lang="en-US" sz="2000" dirty="0" err="1" smtClean="0"/>
              <a:t>sehingga</a:t>
            </a:r>
            <a:r>
              <a:rPr lang="en-US" sz="2000" dirty="0" smtClean="0"/>
              <a:t> </a:t>
            </a:r>
            <a:r>
              <a:rPr lang="en-US" sz="2000" dirty="0" err="1" smtClean="0"/>
              <a:t>kemampuan</a:t>
            </a:r>
            <a:r>
              <a:rPr lang="en-US" sz="2000" dirty="0" smtClean="0"/>
              <a:t> </a:t>
            </a:r>
            <a:r>
              <a:rPr lang="en-US" sz="2000" dirty="0" err="1" smtClean="0"/>
              <a:t>manajemen</a:t>
            </a:r>
            <a:r>
              <a:rPr lang="en-US" sz="2000" dirty="0" smtClean="0"/>
              <a:t> </a:t>
            </a:r>
            <a:r>
              <a:rPr lang="en-US" sz="2000" dirty="0" err="1" smtClean="0"/>
              <a:t>lebih</a:t>
            </a:r>
            <a:r>
              <a:rPr lang="en-US" sz="2000" dirty="0" smtClean="0"/>
              <a:t> </a:t>
            </a:r>
            <a:r>
              <a:rPr lang="en-US" sz="2000" dirty="0" err="1" smtClean="0"/>
              <a:t>besar</a:t>
            </a:r>
            <a:r>
              <a:rPr lang="en-US" sz="2000" dirty="0" smtClean="0"/>
              <a:t> </a:t>
            </a:r>
            <a:r>
              <a:rPr lang="en-US" sz="2000" dirty="0" err="1" smtClean="0"/>
              <a:t>karena</a:t>
            </a:r>
            <a:r>
              <a:rPr lang="en-US" sz="2000" dirty="0" smtClean="0"/>
              <a:t> </a:t>
            </a:r>
            <a:r>
              <a:rPr lang="en-US" sz="2000" dirty="0" err="1" smtClean="0"/>
              <a:t>adanya</a:t>
            </a:r>
            <a:r>
              <a:rPr lang="en-US" sz="2000" dirty="0" smtClean="0"/>
              <a:t> </a:t>
            </a:r>
            <a:r>
              <a:rPr lang="en-US" sz="2000" dirty="0" err="1" smtClean="0"/>
              <a:t>pembagian</a:t>
            </a:r>
            <a:r>
              <a:rPr lang="en-US" sz="2000" dirty="0" smtClean="0"/>
              <a:t> </a:t>
            </a:r>
            <a:r>
              <a:rPr lang="en-US" sz="2000" dirty="0" err="1" smtClean="0"/>
              <a:t>kerja</a:t>
            </a:r>
            <a:r>
              <a:rPr lang="en-US" sz="2000" dirty="0" smtClean="0"/>
              <a:t>.</a:t>
            </a:r>
          </a:p>
          <a:p>
            <a:pPr algn="just">
              <a:lnSpc>
                <a:spcPct val="80000"/>
              </a:lnSpc>
              <a:defRPr/>
            </a:pPr>
            <a:r>
              <a:rPr lang="en-US" sz="2000" dirty="0" err="1" smtClean="0"/>
              <a:t>Risiko</a:t>
            </a:r>
            <a:r>
              <a:rPr lang="en-US" sz="2000" dirty="0" smtClean="0"/>
              <a:t> </a:t>
            </a:r>
            <a:r>
              <a:rPr lang="en-US" sz="2000" dirty="0" err="1" smtClean="0"/>
              <a:t>ditanggung</a:t>
            </a:r>
            <a:r>
              <a:rPr lang="en-US" sz="2000" dirty="0" smtClean="0"/>
              <a:t> </a:t>
            </a:r>
            <a:r>
              <a:rPr lang="en-US" sz="2000" dirty="0" err="1" smtClean="0"/>
              <a:t>bersama</a:t>
            </a:r>
            <a:endParaRPr lang="en-US" sz="2000" dirty="0" smtClean="0"/>
          </a:p>
          <a:p>
            <a:pPr algn="just">
              <a:lnSpc>
                <a:spcPct val="80000"/>
              </a:lnSpc>
              <a:defRPr/>
            </a:pPr>
            <a:r>
              <a:rPr lang="en-US" sz="2000" dirty="0" err="1" smtClean="0"/>
              <a:t>Kelancaran</a:t>
            </a:r>
            <a:r>
              <a:rPr lang="en-US" sz="2000" dirty="0" smtClean="0"/>
              <a:t> </a:t>
            </a:r>
            <a:r>
              <a:rPr lang="en-US" sz="2000" dirty="0" err="1" smtClean="0"/>
              <a:t>usaha</a:t>
            </a:r>
            <a:r>
              <a:rPr lang="en-US" sz="2000" dirty="0" smtClean="0"/>
              <a:t> </a:t>
            </a:r>
            <a:r>
              <a:rPr lang="en-US" sz="2000" dirty="0" err="1" smtClean="0"/>
              <a:t>mendapatkan</a:t>
            </a:r>
            <a:r>
              <a:rPr lang="en-US" sz="2000" dirty="0" smtClean="0"/>
              <a:t> </a:t>
            </a:r>
            <a:r>
              <a:rPr lang="en-US" sz="2000" dirty="0" err="1" smtClean="0"/>
              <a:t>kredit</a:t>
            </a:r>
            <a:endParaRPr lang="en-US" sz="2000" dirty="0" smtClean="0"/>
          </a:p>
          <a:p>
            <a:pPr algn="just">
              <a:lnSpc>
                <a:spcPct val="80000"/>
              </a:lnSpc>
              <a:defRPr/>
            </a:pPr>
            <a:endParaRPr lang="en-US" sz="800" b="1" dirty="0" smtClean="0"/>
          </a:p>
          <a:p>
            <a:pPr algn="just">
              <a:lnSpc>
                <a:spcPct val="80000"/>
              </a:lnSpc>
              <a:defRPr/>
            </a:pPr>
            <a:r>
              <a:rPr lang="en-US" sz="2000" b="1" dirty="0" err="1" smtClean="0">
                <a:latin typeface="Arial" pitchFamily="34" charset="0"/>
                <a:cs typeface="Arial" pitchFamily="34" charset="0"/>
              </a:rPr>
              <a:t>Kelemahan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perseroan</a:t>
            </a:r>
            <a:r>
              <a:rPr lang="en-US" sz="2000" b="1" dirty="0" smtClean="0">
                <a:latin typeface="Arial" pitchFamily="34" charset="0"/>
                <a:cs typeface="Arial" pitchFamily="34" charset="0"/>
              </a:rPr>
              <a:t> Firma:</a:t>
            </a:r>
          </a:p>
          <a:p>
            <a:pPr algn="just">
              <a:lnSpc>
                <a:spcPct val="80000"/>
              </a:lnSpc>
              <a:defRPr/>
            </a:pPr>
            <a:r>
              <a:rPr lang="en-US" sz="2000" dirty="0" err="1" smtClean="0"/>
              <a:t>Tiap</a:t>
            </a:r>
            <a:r>
              <a:rPr lang="en-US" sz="2000" dirty="0" smtClean="0"/>
              <a:t> </a:t>
            </a:r>
            <a:r>
              <a:rPr lang="en-US" sz="2000" dirty="0" err="1" smtClean="0"/>
              <a:t>persero</a:t>
            </a:r>
            <a:r>
              <a:rPr lang="en-US" sz="2000" dirty="0" smtClean="0"/>
              <a:t> </a:t>
            </a:r>
            <a:r>
              <a:rPr lang="en-US" sz="2000" dirty="0" err="1" smtClean="0"/>
              <a:t>harus</a:t>
            </a:r>
            <a:r>
              <a:rPr lang="en-US" sz="2000" dirty="0" smtClean="0"/>
              <a:t> </a:t>
            </a:r>
            <a:r>
              <a:rPr lang="en-US" sz="2000" dirty="0" err="1" smtClean="0"/>
              <a:t>bertanggung</a:t>
            </a:r>
            <a:r>
              <a:rPr lang="en-US" sz="2000" dirty="0" smtClean="0"/>
              <a:t> </a:t>
            </a:r>
            <a:r>
              <a:rPr lang="en-US" sz="2000" dirty="0" err="1" smtClean="0"/>
              <a:t>jawab</a:t>
            </a:r>
            <a:r>
              <a:rPr lang="en-US" sz="2000" dirty="0" smtClean="0"/>
              <a:t> </a:t>
            </a:r>
            <a:r>
              <a:rPr lang="en-US" sz="2000" dirty="0" err="1" smtClean="0"/>
              <a:t>atas</a:t>
            </a:r>
            <a:r>
              <a:rPr lang="en-US" sz="2000" dirty="0" smtClean="0"/>
              <a:t> </a:t>
            </a:r>
            <a:r>
              <a:rPr lang="en-US" sz="2000" dirty="0" err="1" smtClean="0"/>
              <a:t>perbuatan</a:t>
            </a:r>
            <a:r>
              <a:rPr lang="en-US" sz="2000" dirty="0" smtClean="0"/>
              <a:t> </a:t>
            </a:r>
            <a:r>
              <a:rPr lang="en-US" sz="2000" dirty="0" err="1" smtClean="0"/>
              <a:t>persero</a:t>
            </a:r>
            <a:r>
              <a:rPr lang="en-US" sz="2000" dirty="0" smtClean="0"/>
              <a:t> </a:t>
            </a:r>
            <a:r>
              <a:rPr lang="en-US" sz="2000" dirty="0" err="1" smtClean="0"/>
              <a:t>lainnya</a:t>
            </a:r>
            <a:r>
              <a:rPr lang="en-US" sz="2000" dirty="0" smtClean="0"/>
              <a:t>, </a:t>
            </a:r>
            <a:r>
              <a:rPr lang="en-US" sz="2000" dirty="0" err="1" smtClean="0"/>
              <a:t>sehingga</a:t>
            </a:r>
            <a:r>
              <a:rPr lang="en-US" sz="2000" dirty="0" smtClean="0"/>
              <a:t> </a:t>
            </a:r>
            <a:r>
              <a:rPr lang="en-US" sz="2000" dirty="0" err="1" smtClean="0"/>
              <a:t>apabila</a:t>
            </a:r>
            <a:r>
              <a:rPr lang="en-US" sz="2000" dirty="0" smtClean="0"/>
              <a:t> </a:t>
            </a:r>
            <a:r>
              <a:rPr lang="en-US" sz="2000" dirty="0" err="1" smtClean="0"/>
              <a:t>ada</a:t>
            </a:r>
            <a:r>
              <a:rPr lang="en-US" sz="2000" dirty="0" smtClean="0"/>
              <a:t> </a:t>
            </a:r>
            <a:r>
              <a:rPr lang="en-US" sz="2000" dirty="0" err="1" smtClean="0"/>
              <a:t>tindakan</a:t>
            </a:r>
            <a:r>
              <a:rPr lang="en-US" sz="2000" dirty="0" smtClean="0"/>
              <a:t> </a:t>
            </a:r>
            <a:r>
              <a:rPr lang="en-US" sz="2000" dirty="0" err="1" smtClean="0"/>
              <a:t>tidak</a:t>
            </a:r>
            <a:r>
              <a:rPr lang="en-US" sz="2000" dirty="0" smtClean="0"/>
              <a:t> </a:t>
            </a:r>
            <a:r>
              <a:rPr lang="en-US" sz="2000" dirty="0" err="1" smtClean="0"/>
              <a:t>sesuai</a:t>
            </a:r>
            <a:r>
              <a:rPr lang="en-US" sz="2000" dirty="0" smtClean="0"/>
              <a:t> </a:t>
            </a:r>
            <a:r>
              <a:rPr lang="en-US" sz="2000" dirty="0" err="1" smtClean="0"/>
              <a:t>dengan</a:t>
            </a:r>
            <a:r>
              <a:rPr lang="en-US" sz="2000" dirty="0" smtClean="0"/>
              <a:t> </a:t>
            </a:r>
            <a:r>
              <a:rPr lang="en-US" sz="2000" dirty="0" err="1" smtClean="0"/>
              <a:t>prosedur</a:t>
            </a:r>
            <a:r>
              <a:rPr lang="en-US" sz="2000" dirty="0" smtClean="0"/>
              <a:t> </a:t>
            </a:r>
            <a:r>
              <a:rPr lang="en-US" sz="2000" dirty="0" err="1" smtClean="0"/>
              <a:t>dari</a:t>
            </a:r>
            <a:r>
              <a:rPr lang="en-US" sz="2000" dirty="0" smtClean="0"/>
              <a:t> </a:t>
            </a:r>
            <a:r>
              <a:rPr lang="en-US" sz="2000" dirty="0" err="1" smtClean="0"/>
              <a:t>salah</a:t>
            </a:r>
            <a:r>
              <a:rPr lang="en-US" sz="2000" dirty="0" smtClean="0"/>
              <a:t> </a:t>
            </a:r>
            <a:r>
              <a:rPr lang="en-US" sz="2000" dirty="0" err="1" smtClean="0"/>
              <a:t>seorang</a:t>
            </a:r>
            <a:r>
              <a:rPr lang="en-US" sz="2000" dirty="0" smtClean="0"/>
              <a:t> </a:t>
            </a:r>
            <a:r>
              <a:rPr lang="en-US" sz="2000" dirty="0" err="1" smtClean="0"/>
              <a:t>persero</a:t>
            </a:r>
            <a:r>
              <a:rPr lang="en-US" sz="2000" dirty="0" smtClean="0"/>
              <a:t>, </a:t>
            </a:r>
            <a:r>
              <a:rPr lang="en-US" sz="2000" dirty="0" err="1" smtClean="0"/>
              <a:t>maka</a:t>
            </a:r>
            <a:r>
              <a:rPr lang="en-US" sz="2000" dirty="0" smtClean="0"/>
              <a:t> </a:t>
            </a:r>
            <a:r>
              <a:rPr lang="en-US" sz="2000" dirty="0" err="1" smtClean="0"/>
              <a:t>persero</a:t>
            </a:r>
            <a:r>
              <a:rPr lang="en-US" sz="2000" dirty="0" smtClean="0"/>
              <a:t> </a:t>
            </a:r>
            <a:r>
              <a:rPr lang="en-US" sz="2000" dirty="0" err="1" smtClean="0"/>
              <a:t>lainnya</a:t>
            </a:r>
            <a:r>
              <a:rPr lang="en-US" sz="2000" dirty="0" smtClean="0"/>
              <a:t> </a:t>
            </a:r>
            <a:r>
              <a:rPr lang="en-US" sz="2000" dirty="0" err="1" smtClean="0"/>
              <a:t>harus</a:t>
            </a:r>
            <a:r>
              <a:rPr lang="en-US" sz="2000" dirty="0" smtClean="0"/>
              <a:t> </a:t>
            </a:r>
            <a:r>
              <a:rPr lang="en-US" sz="2000" dirty="0" err="1" smtClean="0"/>
              <a:t>ikut</a:t>
            </a:r>
            <a:r>
              <a:rPr lang="en-US" sz="2000" dirty="0" smtClean="0"/>
              <a:t> </a:t>
            </a:r>
            <a:r>
              <a:rPr lang="en-US" sz="2000" dirty="0" err="1" smtClean="0"/>
              <a:t>bertanggung</a:t>
            </a:r>
            <a:r>
              <a:rPr lang="en-US" sz="2000" dirty="0" smtClean="0"/>
              <a:t> </a:t>
            </a:r>
            <a:r>
              <a:rPr lang="en-US" sz="2000" dirty="0" err="1" smtClean="0"/>
              <a:t>jawab</a:t>
            </a:r>
            <a:r>
              <a:rPr lang="en-US" sz="2000" dirty="0" smtClean="0"/>
              <a:t>.</a:t>
            </a:r>
          </a:p>
          <a:p>
            <a:pPr algn="just">
              <a:lnSpc>
                <a:spcPct val="80000"/>
              </a:lnSpc>
              <a:defRPr/>
            </a:pPr>
            <a:r>
              <a:rPr lang="en-US" sz="2000" dirty="0" err="1" smtClean="0"/>
              <a:t>Seringkali</a:t>
            </a:r>
            <a:r>
              <a:rPr lang="en-US" sz="2000" dirty="0" smtClean="0"/>
              <a:t> </a:t>
            </a:r>
            <a:r>
              <a:rPr lang="en-US" sz="2000" dirty="0" err="1" smtClean="0"/>
              <a:t>timbul</a:t>
            </a:r>
            <a:r>
              <a:rPr lang="en-US" sz="2000" dirty="0" smtClean="0"/>
              <a:t> </a:t>
            </a:r>
            <a:r>
              <a:rPr lang="en-US" sz="2000" dirty="0" err="1" smtClean="0"/>
              <a:t>perselisihan</a:t>
            </a:r>
            <a:r>
              <a:rPr lang="en-US" sz="2000" dirty="0" smtClean="0"/>
              <a:t> </a:t>
            </a:r>
            <a:r>
              <a:rPr lang="en-US" sz="2000" dirty="0" err="1" smtClean="0"/>
              <a:t>di</a:t>
            </a:r>
            <a:r>
              <a:rPr lang="en-US" sz="2000" dirty="0" smtClean="0"/>
              <a:t> </a:t>
            </a:r>
            <a:r>
              <a:rPr lang="en-US" sz="2000" dirty="0" err="1" smtClean="0"/>
              <a:t>antara</a:t>
            </a:r>
            <a:r>
              <a:rPr lang="en-US" sz="2000" dirty="0" smtClean="0"/>
              <a:t> </a:t>
            </a:r>
            <a:r>
              <a:rPr lang="en-US" sz="2000" dirty="0" err="1" smtClean="0"/>
              <a:t>para</a:t>
            </a:r>
            <a:r>
              <a:rPr lang="en-US" sz="2000" dirty="0" smtClean="0"/>
              <a:t> </a:t>
            </a:r>
            <a:r>
              <a:rPr lang="en-US" sz="2000" dirty="0" err="1" smtClean="0"/>
              <a:t>persero</a:t>
            </a:r>
            <a:r>
              <a:rPr lang="en-US" sz="2000" dirty="0" smtClean="0"/>
              <a:t> </a:t>
            </a:r>
            <a:r>
              <a:rPr lang="en-US" sz="2000" dirty="0" err="1" smtClean="0"/>
              <a:t>dalam</a:t>
            </a:r>
            <a:r>
              <a:rPr lang="en-US" sz="2000" dirty="0" smtClean="0"/>
              <a:t> </a:t>
            </a:r>
            <a:r>
              <a:rPr lang="en-US" sz="2000" dirty="0" err="1" smtClean="0"/>
              <a:t>hal</a:t>
            </a:r>
            <a:r>
              <a:rPr lang="en-US" sz="2000" dirty="0" smtClean="0"/>
              <a:t> </a:t>
            </a:r>
            <a:r>
              <a:rPr lang="en-US" sz="2000" dirty="0" err="1" smtClean="0"/>
              <a:t>pengambilan</a:t>
            </a:r>
            <a:r>
              <a:rPr lang="en-US" sz="2000" dirty="0" smtClean="0"/>
              <a:t> </a:t>
            </a:r>
            <a:r>
              <a:rPr lang="en-US" sz="2000" dirty="0" err="1" smtClean="0"/>
              <a:t>kebijaksanaan</a:t>
            </a:r>
            <a:endParaRPr lang="en-US" sz="2000" dirty="0" smtClean="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838200"/>
            <a:ext cx="8229600" cy="5562600"/>
          </a:xfrm>
        </p:spPr>
        <p:txBody>
          <a:bodyPr>
            <a:normAutofit/>
          </a:bodyPr>
          <a:lstStyle/>
          <a:p>
            <a:pPr>
              <a:lnSpc>
                <a:spcPct val="90000"/>
              </a:lnSpc>
              <a:buFont typeface="Wingdings" pitchFamily="2" charset="2"/>
              <a:buNone/>
              <a:defRPr/>
            </a:pPr>
            <a:r>
              <a:rPr lang="en-US" sz="2800" b="1" dirty="0" err="1">
                <a:latin typeface="Arial" pitchFamily="34" charset="0"/>
                <a:cs typeface="Arial" pitchFamily="34" charset="0"/>
              </a:rPr>
              <a:t>Pengertian</a:t>
            </a:r>
            <a:r>
              <a:rPr lang="en-US" sz="2800" b="1" dirty="0">
                <a:latin typeface="Arial" pitchFamily="34" charset="0"/>
                <a:cs typeface="Arial" pitchFamily="34" charset="0"/>
              </a:rPr>
              <a:t> </a:t>
            </a:r>
            <a:r>
              <a:rPr lang="en-US" sz="2800" dirty="0" smtClean="0">
                <a:latin typeface="Arial" pitchFamily="34" charset="0"/>
                <a:cs typeface="Arial" pitchFamily="34" charset="0"/>
              </a:rPr>
              <a:t>(</a:t>
            </a:r>
            <a:r>
              <a:rPr lang="en-US" sz="2800" dirty="0" err="1" smtClean="0">
                <a:latin typeface="Arial" pitchFamily="34" charset="0"/>
                <a:cs typeface="Arial" pitchFamily="34" charset="0"/>
              </a:rPr>
              <a:t>menurut</a:t>
            </a:r>
            <a:r>
              <a:rPr lang="en-US" sz="2800" dirty="0" smtClean="0">
                <a:latin typeface="Arial" pitchFamily="34" charset="0"/>
                <a:cs typeface="Arial" pitchFamily="34" charset="0"/>
              </a:rPr>
              <a:t> KUHD)</a:t>
            </a:r>
          </a:p>
          <a:p>
            <a:pPr>
              <a:lnSpc>
                <a:spcPct val="90000"/>
              </a:lnSpc>
              <a:buFont typeface="Wingdings" pitchFamily="2" charset="2"/>
              <a:buNone/>
              <a:defRPr/>
            </a:pPr>
            <a:endParaRPr lang="en-US" sz="900" dirty="0">
              <a:latin typeface="Arial" pitchFamily="34" charset="0"/>
              <a:cs typeface="Arial" pitchFamily="34" charset="0"/>
            </a:endParaRPr>
          </a:p>
          <a:p>
            <a:pPr>
              <a:lnSpc>
                <a:spcPct val="90000"/>
              </a:lnSpc>
              <a:defRPr/>
            </a:pPr>
            <a:r>
              <a:rPr lang="en-US" sz="2400" dirty="0">
                <a:latin typeface="Arial" pitchFamily="34" charset="0"/>
                <a:cs typeface="Arial" pitchFamily="34" charset="0"/>
              </a:rPr>
              <a:t>Firma </a:t>
            </a:r>
            <a:r>
              <a:rPr lang="en-US" sz="2400" dirty="0" err="1">
                <a:latin typeface="Arial" pitchFamily="34" charset="0"/>
                <a:cs typeface="Arial" pitchFamily="34" charset="0"/>
              </a:rPr>
              <a:t>adalah</a:t>
            </a:r>
            <a:r>
              <a:rPr lang="en-US" sz="2400" dirty="0">
                <a:latin typeface="Arial" pitchFamily="34" charset="0"/>
                <a:cs typeface="Arial" pitchFamily="34" charset="0"/>
              </a:rPr>
              <a:t>: </a:t>
            </a:r>
            <a:r>
              <a:rPr lang="en-US" sz="2400" dirty="0" err="1">
                <a:latin typeface="Arial" pitchFamily="34" charset="0"/>
                <a:cs typeface="Arial" pitchFamily="34" charset="0"/>
              </a:rPr>
              <a:t>tiap</a:t>
            </a:r>
            <a:r>
              <a:rPr lang="en-US" sz="2400" dirty="0">
                <a:latin typeface="Arial" pitchFamily="34" charset="0"/>
                <a:cs typeface="Arial" pitchFamily="34" charset="0"/>
              </a:rPr>
              <a:t> </a:t>
            </a:r>
            <a:r>
              <a:rPr lang="en-US" sz="2400" dirty="0" err="1">
                <a:latin typeface="Arial" pitchFamily="34" charset="0"/>
                <a:cs typeface="Arial" pitchFamily="34" charset="0"/>
              </a:rPr>
              <a:t>tiap</a:t>
            </a:r>
            <a:r>
              <a:rPr lang="en-US" sz="2400" dirty="0">
                <a:latin typeface="Arial" pitchFamily="34" charset="0"/>
                <a:cs typeface="Arial" pitchFamily="34" charset="0"/>
              </a:rPr>
              <a:t> </a:t>
            </a:r>
            <a:r>
              <a:rPr lang="en-US" sz="2400" dirty="0" err="1">
                <a:latin typeface="Arial" pitchFamily="34" charset="0"/>
                <a:cs typeface="Arial" pitchFamily="34" charset="0"/>
              </a:rPr>
              <a:t>persekutuan</a:t>
            </a:r>
            <a:r>
              <a:rPr lang="en-US" sz="2400" dirty="0">
                <a:latin typeface="Arial" pitchFamily="34" charset="0"/>
                <a:cs typeface="Arial" pitchFamily="34" charset="0"/>
              </a:rPr>
              <a:t> yang </a:t>
            </a:r>
            <a:r>
              <a:rPr lang="en-US" sz="2400" dirty="0" err="1">
                <a:latin typeface="Arial" pitchFamily="34" charset="0"/>
                <a:cs typeface="Arial" pitchFamily="34" charset="0"/>
              </a:rPr>
              <a:t>didirikan</a:t>
            </a:r>
            <a:r>
              <a:rPr lang="en-US" sz="2400" dirty="0">
                <a:latin typeface="Arial" pitchFamily="34" charset="0"/>
                <a:cs typeface="Arial" pitchFamily="34" charset="0"/>
              </a:rPr>
              <a:t> </a:t>
            </a:r>
            <a:r>
              <a:rPr lang="en-US" sz="2400" dirty="0" err="1">
                <a:latin typeface="Arial" pitchFamily="34" charset="0"/>
                <a:cs typeface="Arial" pitchFamily="34" charset="0"/>
              </a:rPr>
              <a:t>oleh</a:t>
            </a:r>
            <a:r>
              <a:rPr lang="en-US" sz="2400" dirty="0">
                <a:latin typeface="Arial" pitchFamily="34" charset="0"/>
                <a:cs typeface="Arial" pitchFamily="34" charset="0"/>
              </a:rPr>
              <a:t> </a:t>
            </a:r>
            <a:r>
              <a:rPr lang="en-US" sz="2400" dirty="0" err="1">
                <a:latin typeface="Arial" pitchFamily="34" charset="0"/>
                <a:cs typeface="Arial" pitchFamily="34" charset="0"/>
              </a:rPr>
              <a:t>dua</a:t>
            </a:r>
            <a:r>
              <a:rPr lang="en-US" sz="2400" dirty="0">
                <a:latin typeface="Arial" pitchFamily="34" charset="0"/>
                <a:cs typeface="Arial" pitchFamily="34" charset="0"/>
              </a:rPr>
              <a:t> </a:t>
            </a:r>
            <a:r>
              <a:rPr lang="en-US" sz="2400" dirty="0" err="1">
                <a:latin typeface="Arial" pitchFamily="34" charset="0"/>
                <a:cs typeface="Arial" pitchFamily="34" charset="0"/>
              </a:rPr>
              <a:t>orang</a:t>
            </a:r>
            <a:r>
              <a:rPr lang="en-US" sz="2400" dirty="0">
                <a:latin typeface="Arial" pitchFamily="34" charset="0"/>
                <a:cs typeface="Arial" pitchFamily="34" charset="0"/>
              </a:rPr>
              <a:t> </a:t>
            </a:r>
            <a:r>
              <a:rPr lang="en-US" sz="2400" dirty="0" err="1">
                <a:latin typeface="Arial" pitchFamily="34" charset="0"/>
                <a:cs typeface="Arial" pitchFamily="34" charset="0"/>
              </a:rPr>
              <a:t>atau</a:t>
            </a:r>
            <a:r>
              <a:rPr lang="en-US" sz="2400" dirty="0">
                <a:latin typeface="Arial" pitchFamily="34" charset="0"/>
                <a:cs typeface="Arial" pitchFamily="34" charset="0"/>
              </a:rPr>
              <a:t> </a:t>
            </a:r>
            <a:r>
              <a:rPr lang="en-US" sz="2400" dirty="0" err="1">
                <a:latin typeface="Arial" pitchFamily="34" charset="0"/>
                <a:cs typeface="Arial" pitchFamily="34" charset="0"/>
              </a:rPr>
              <a:t>lebih</a:t>
            </a:r>
            <a:r>
              <a:rPr lang="en-US" sz="2400" dirty="0">
                <a:latin typeface="Arial" pitchFamily="34" charset="0"/>
                <a:cs typeface="Arial" pitchFamily="34" charset="0"/>
              </a:rPr>
              <a:t> </a:t>
            </a:r>
            <a:r>
              <a:rPr lang="en-US" sz="2400" dirty="0" err="1">
                <a:latin typeface="Arial" pitchFamily="34" charset="0"/>
                <a:cs typeface="Arial" pitchFamily="34" charset="0"/>
              </a:rPr>
              <a:t>untuk</a:t>
            </a:r>
            <a:r>
              <a:rPr lang="en-US" sz="2400" dirty="0">
                <a:latin typeface="Arial" pitchFamily="34" charset="0"/>
                <a:cs typeface="Arial" pitchFamily="34" charset="0"/>
              </a:rPr>
              <a:t> </a:t>
            </a:r>
            <a:r>
              <a:rPr lang="en-US" sz="2400" dirty="0" err="1">
                <a:latin typeface="Arial" pitchFamily="34" charset="0"/>
                <a:cs typeface="Arial" pitchFamily="34" charset="0"/>
              </a:rPr>
              <a:t>menjalankan</a:t>
            </a:r>
            <a:r>
              <a:rPr lang="en-US" sz="2400" dirty="0">
                <a:latin typeface="Arial" pitchFamily="34" charset="0"/>
                <a:cs typeface="Arial" pitchFamily="34" charset="0"/>
              </a:rPr>
              <a:t> </a:t>
            </a:r>
            <a:r>
              <a:rPr lang="en-US" sz="2400" dirty="0" err="1">
                <a:latin typeface="Arial" pitchFamily="34" charset="0"/>
                <a:cs typeface="Arial" pitchFamily="34" charset="0"/>
              </a:rPr>
              <a:t>perusahaan</a:t>
            </a:r>
            <a:r>
              <a:rPr lang="en-US" sz="2400" dirty="0">
                <a:latin typeface="Arial" pitchFamily="34" charset="0"/>
                <a:cs typeface="Arial" pitchFamily="34" charset="0"/>
              </a:rPr>
              <a:t> </a:t>
            </a:r>
            <a:r>
              <a:rPr lang="en-US" sz="2400" dirty="0" err="1">
                <a:latin typeface="Arial" pitchFamily="34" charset="0"/>
                <a:cs typeface="Arial" pitchFamily="34" charset="0"/>
              </a:rPr>
              <a:t>dengan</a:t>
            </a:r>
            <a:r>
              <a:rPr lang="en-US" sz="2400" dirty="0">
                <a:latin typeface="Arial" pitchFamily="34" charset="0"/>
                <a:cs typeface="Arial" pitchFamily="34" charset="0"/>
              </a:rPr>
              <a:t> </a:t>
            </a:r>
            <a:r>
              <a:rPr lang="en-US" sz="2400" dirty="0" err="1">
                <a:latin typeface="Arial" pitchFamily="34" charset="0"/>
                <a:cs typeface="Arial" pitchFamily="34" charset="0"/>
              </a:rPr>
              <a:t>nama</a:t>
            </a:r>
            <a:r>
              <a:rPr lang="en-US" sz="2400" dirty="0">
                <a:latin typeface="Arial" pitchFamily="34" charset="0"/>
                <a:cs typeface="Arial" pitchFamily="34" charset="0"/>
              </a:rPr>
              <a:t> </a:t>
            </a:r>
            <a:r>
              <a:rPr lang="en-US" sz="2400" dirty="0" err="1">
                <a:latin typeface="Arial" pitchFamily="34" charset="0"/>
                <a:cs typeface="Arial" pitchFamily="34" charset="0"/>
              </a:rPr>
              <a:t>bersama</a:t>
            </a:r>
            <a:r>
              <a:rPr lang="en-US" sz="2400" dirty="0">
                <a:latin typeface="Arial" pitchFamily="34" charset="0"/>
                <a:cs typeface="Arial" pitchFamily="34" charset="0"/>
              </a:rPr>
              <a:t> ( </a:t>
            </a:r>
            <a:r>
              <a:rPr lang="en-US" sz="2400" dirty="0" err="1">
                <a:latin typeface="Arial" pitchFamily="34" charset="0"/>
                <a:cs typeface="Arial" pitchFamily="34" charset="0"/>
              </a:rPr>
              <a:t>pasal</a:t>
            </a:r>
            <a:r>
              <a:rPr lang="en-US" sz="2400" dirty="0">
                <a:latin typeface="Arial" pitchFamily="34" charset="0"/>
                <a:cs typeface="Arial" pitchFamily="34" charset="0"/>
              </a:rPr>
              <a:t> 16 KUHD)</a:t>
            </a:r>
          </a:p>
          <a:p>
            <a:pPr>
              <a:lnSpc>
                <a:spcPct val="90000"/>
              </a:lnSpc>
              <a:defRPr/>
            </a:pPr>
            <a:r>
              <a:rPr lang="en-US" sz="2400" dirty="0">
                <a:latin typeface="Arial" pitchFamily="34" charset="0"/>
                <a:cs typeface="Arial" pitchFamily="34" charset="0"/>
              </a:rPr>
              <a:t>Firma </a:t>
            </a:r>
            <a:r>
              <a:rPr lang="en-US" sz="2400" dirty="0" err="1">
                <a:latin typeface="Arial" pitchFamily="34" charset="0"/>
                <a:cs typeface="Arial" pitchFamily="34" charset="0"/>
              </a:rPr>
              <a:t>adalah</a:t>
            </a:r>
            <a:r>
              <a:rPr lang="en-US" sz="2400" dirty="0">
                <a:latin typeface="Arial" pitchFamily="34" charset="0"/>
                <a:cs typeface="Arial" pitchFamily="34" charset="0"/>
              </a:rPr>
              <a:t>:  </a:t>
            </a:r>
            <a:r>
              <a:rPr lang="en-US" sz="2400" dirty="0" err="1">
                <a:latin typeface="Arial" pitchFamily="34" charset="0"/>
                <a:cs typeface="Arial" pitchFamily="34" charset="0"/>
              </a:rPr>
              <a:t>pesekutuan</a:t>
            </a:r>
            <a:r>
              <a:rPr lang="en-US" sz="2400" dirty="0">
                <a:latin typeface="Arial" pitchFamily="34" charset="0"/>
                <a:cs typeface="Arial" pitchFamily="34" charset="0"/>
              </a:rPr>
              <a:t> </a:t>
            </a:r>
            <a:r>
              <a:rPr lang="en-US" sz="2400" dirty="0" err="1">
                <a:latin typeface="Arial" pitchFamily="34" charset="0"/>
                <a:cs typeface="Arial" pitchFamily="34" charset="0"/>
              </a:rPr>
              <a:t>perdata</a:t>
            </a:r>
            <a:r>
              <a:rPr lang="en-US" sz="2400" dirty="0">
                <a:latin typeface="Arial" pitchFamily="34" charset="0"/>
                <a:cs typeface="Arial" pitchFamily="34" charset="0"/>
              </a:rPr>
              <a:t> </a:t>
            </a:r>
            <a:r>
              <a:rPr lang="en-US" sz="2400" dirty="0" err="1">
                <a:latin typeface="Arial" pitchFamily="34" charset="0"/>
                <a:cs typeface="Arial" pitchFamily="34" charset="0"/>
              </a:rPr>
              <a:t>khusus</a:t>
            </a:r>
            <a:r>
              <a:rPr lang="en-US" sz="2400" dirty="0">
                <a:latin typeface="Arial" pitchFamily="34" charset="0"/>
                <a:cs typeface="Arial" pitchFamily="34" charset="0"/>
              </a:rPr>
              <a:t>, </a:t>
            </a:r>
            <a:r>
              <a:rPr lang="en-US" sz="2400" dirty="0" err="1">
                <a:latin typeface="Arial" pitchFamily="34" charset="0"/>
                <a:cs typeface="Arial" pitchFamily="34" charset="0"/>
              </a:rPr>
              <a:t>karena</a:t>
            </a:r>
            <a:r>
              <a:rPr lang="en-US" sz="2400" dirty="0">
                <a:latin typeface="Arial" pitchFamily="34" charset="0"/>
                <a:cs typeface="Arial" pitchFamily="34" charset="0"/>
              </a:rPr>
              <a:t> </a:t>
            </a:r>
            <a:r>
              <a:rPr lang="en-US" sz="2400" dirty="0" err="1">
                <a:latin typeface="Arial" pitchFamily="34" charset="0"/>
                <a:cs typeface="Arial" pitchFamily="34" charset="0"/>
              </a:rPr>
              <a:t>memiliki</a:t>
            </a:r>
            <a:r>
              <a:rPr lang="en-US" sz="2400" dirty="0">
                <a:latin typeface="Arial" pitchFamily="34" charset="0"/>
                <a:cs typeface="Arial" pitchFamily="34" charset="0"/>
              </a:rPr>
              <a:t> 3 </a:t>
            </a:r>
            <a:r>
              <a:rPr lang="en-US" sz="2400" dirty="0" err="1">
                <a:latin typeface="Arial" pitchFamily="34" charset="0"/>
                <a:cs typeface="Arial" pitchFamily="34" charset="0"/>
              </a:rPr>
              <a:t>unsur</a:t>
            </a:r>
            <a:r>
              <a:rPr lang="en-US" sz="2400" dirty="0">
                <a:latin typeface="Arial" pitchFamily="34" charset="0"/>
                <a:cs typeface="Arial" pitchFamily="34" charset="0"/>
              </a:rPr>
              <a:t> </a:t>
            </a:r>
            <a:r>
              <a:rPr lang="en-US" sz="2400" dirty="0" err="1">
                <a:latin typeface="Arial" pitchFamily="34" charset="0"/>
                <a:cs typeface="Arial" pitchFamily="34" charset="0"/>
              </a:rPr>
              <a:t>mutlak</a:t>
            </a:r>
            <a:r>
              <a:rPr lang="en-US" sz="2400" dirty="0">
                <a:latin typeface="Arial" pitchFamily="34" charset="0"/>
                <a:cs typeface="Arial" pitchFamily="34" charset="0"/>
              </a:rPr>
              <a:t> yang </a:t>
            </a:r>
            <a:r>
              <a:rPr lang="en-US" sz="2400" dirty="0" err="1">
                <a:latin typeface="Arial" pitchFamily="34" charset="0"/>
                <a:cs typeface="Arial" pitchFamily="34" charset="0"/>
              </a:rPr>
              <a:t>menjadi</a:t>
            </a:r>
            <a:r>
              <a:rPr lang="en-US" sz="2400" dirty="0">
                <a:latin typeface="Arial" pitchFamily="34" charset="0"/>
                <a:cs typeface="Arial" pitchFamily="34" charset="0"/>
              </a:rPr>
              <a:t> </a:t>
            </a:r>
            <a:r>
              <a:rPr lang="en-US" sz="2400" dirty="0" err="1">
                <a:latin typeface="Arial" pitchFamily="34" charset="0"/>
                <a:cs typeface="Arial" pitchFamily="34" charset="0"/>
              </a:rPr>
              <a:t>tambahan</a:t>
            </a:r>
            <a:r>
              <a:rPr lang="en-US" sz="2400" dirty="0">
                <a:latin typeface="Arial" pitchFamily="34" charset="0"/>
                <a:cs typeface="Arial" pitchFamily="34" charset="0"/>
              </a:rPr>
              <a:t> </a:t>
            </a:r>
            <a:r>
              <a:rPr lang="en-US" sz="2400" dirty="0" err="1">
                <a:latin typeface="Arial" pitchFamily="34" charset="0"/>
                <a:cs typeface="Arial" pitchFamily="34" charset="0"/>
              </a:rPr>
              <a:t>dari</a:t>
            </a:r>
            <a:r>
              <a:rPr lang="en-US" sz="2400" dirty="0">
                <a:latin typeface="Arial" pitchFamily="34" charset="0"/>
                <a:cs typeface="Arial" pitchFamily="34" charset="0"/>
              </a:rPr>
              <a:t> </a:t>
            </a:r>
            <a:r>
              <a:rPr lang="en-US" sz="2400" dirty="0" err="1">
                <a:latin typeface="Arial" pitchFamily="34" charset="0"/>
                <a:cs typeface="Arial" pitchFamily="34" charset="0"/>
              </a:rPr>
              <a:t>persekutuan</a:t>
            </a:r>
            <a:r>
              <a:rPr lang="en-US" sz="2400" dirty="0">
                <a:latin typeface="Arial" pitchFamily="34" charset="0"/>
                <a:cs typeface="Arial" pitchFamily="34" charset="0"/>
              </a:rPr>
              <a:t> </a:t>
            </a:r>
            <a:r>
              <a:rPr lang="en-US" sz="2400" dirty="0" err="1">
                <a:latin typeface="Arial" pitchFamily="34" charset="0"/>
                <a:cs typeface="Arial" pitchFamily="34" charset="0"/>
              </a:rPr>
              <a:t>perdata</a:t>
            </a:r>
            <a:r>
              <a:rPr lang="en-US" sz="2400" dirty="0">
                <a:latin typeface="Arial" pitchFamily="34" charset="0"/>
                <a:cs typeface="Arial" pitchFamily="34" charset="0"/>
              </a:rPr>
              <a:t>, </a:t>
            </a:r>
            <a:r>
              <a:rPr lang="en-US" sz="2400" dirty="0" err="1">
                <a:latin typeface="Arial" pitchFamily="34" charset="0"/>
                <a:cs typeface="Arial" pitchFamily="34" charset="0"/>
              </a:rPr>
              <a:t>yaitu</a:t>
            </a:r>
            <a:r>
              <a:rPr lang="en-US" sz="2400" dirty="0">
                <a:latin typeface="Arial" pitchFamily="34" charset="0"/>
                <a:cs typeface="Arial" pitchFamily="34" charset="0"/>
              </a:rPr>
              <a:t> :</a:t>
            </a:r>
          </a:p>
          <a:p>
            <a:pPr>
              <a:lnSpc>
                <a:spcPct val="90000"/>
              </a:lnSpc>
              <a:buFont typeface="Wingdings" pitchFamily="2" charset="2"/>
              <a:buNone/>
              <a:defRPr/>
            </a:pPr>
            <a:r>
              <a:rPr lang="en-US" sz="2400" dirty="0">
                <a:latin typeface="Arial" pitchFamily="34" charset="0"/>
                <a:cs typeface="Arial" pitchFamily="34" charset="0"/>
              </a:rPr>
              <a:t> </a:t>
            </a:r>
            <a:r>
              <a:rPr lang="en-US" sz="2400" dirty="0" smtClean="0">
                <a:latin typeface="Arial" pitchFamily="34" charset="0"/>
                <a:cs typeface="Arial" pitchFamily="34" charset="0"/>
              </a:rPr>
              <a:t>    </a:t>
            </a:r>
            <a:r>
              <a:rPr lang="en-US" sz="2400" dirty="0">
                <a:latin typeface="Arial" pitchFamily="34" charset="0"/>
                <a:cs typeface="Arial" pitchFamily="34" charset="0"/>
              </a:rPr>
              <a:t>- </a:t>
            </a:r>
            <a:r>
              <a:rPr lang="en-US" sz="2400" dirty="0" err="1">
                <a:latin typeface="Arial" pitchFamily="34" charset="0"/>
                <a:cs typeface="Arial" pitchFamily="34" charset="0"/>
              </a:rPr>
              <a:t>Menjalankan</a:t>
            </a:r>
            <a:r>
              <a:rPr lang="en-US" sz="2400" dirty="0">
                <a:latin typeface="Arial" pitchFamily="34" charset="0"/>
                <a:cs typeface="Arial" pitchFamily="34" charset="0"/>
              </a:rPr>
              <a:t> </a:t>
            </a:r>
            <a:r>
              <a:rPr lang="en-US" sz="2400" dirty="0" err="1">
                <a:latin typeface="Arial" pitchFamily="34" charset="0"/>
                <a:cs typeface="Arial" pitchFamily="34" charset="0"/>
              </a:rPr>
              <a:t>perusahaan</a:t>
            </a:r>
            <a:endParaRPr lang="en-US" sz="2400" dirty="0">
              <a:latin typeface="Arial" pitchFamily="34" charset="0"/>
              <a:cs typeface="Arial" pitchFamily="34" charset="0"/>
            </a:endParaRPr>
          </a:p>
          <a:p>
            <a:pPr>
              <a:lnSpc>
                <a:spcPct val="90000"/>
              </a:lnSpc>
              <a:buFont typeface="Wingdings" pitchFamily="2" charset="2"/>
              <a:buNone/>
              <a:defRPr/>
            </a:pPr>
            <a:r>
              <a:rPr lang="en-US" sz="2400" dirty="0">
                <a:latin typeface="Arial" pitchFamily="34" charset="0"/>
                <a:cs typeface="Arial" pitchFamily="34" charset="0"/>
              </a:rPr>
              <a:t>  </a:t>
            </a:r>
            <a:r>
              <a:rPr lang="en-US" sz="2400" dirty="0" smtClean="0">
                <a:latin typeface="Arial" pitchFamily="34" charset="0"/>
                <a:cs typeface="Arial" pitchFamily="34" charset="0"/>
              </a:rPr>
              <a:t>   </a:t>
            </a:r>
            <a:r>
              <a:rPr lang="en-US" sz="2400" dirty="0">
                <a:latin typeface="Arial" pitchFamily="34" charset="0"/>
                <a:cs typeface="Arial" pitchFamily="34" charset="0"/>
              </a:rPr>
              <a:t>- </a:t>
            </a:r>
            <a:r>
              <a:rPr lang="en-US" sz="2400" dirty="0" err="1">
                <a:latin typeface="Arial" pitchFamily="34" charset="0"/>
                <a:cs typeface="Arial" pitchFamily="34" charset="0"/>
              </a:rPr>
              <a:t>Dengan</a:t>
            </a:r>
            <a:r>
              <a:rPr lang="en-US" sz="2400" dirty="0">
                <a:latin typeface="Arial" pitchFamily="34" charset="0"/>
                <a:cs typeface="Arial" pitchFamily="34" charset="0"/>
              </a:rPr>
              <a:t> </a:t>
            </a:r>
            <a:r>
              <a:rPr lang="en-US" sz="2400" dirty="0" err="1">
                <a:latin typeface="Arial" pitchFamily="34" charset="0"/>
                <a:cs typeface="Arial" pitchFamily="34" charset="0"/>
              </a:rPr>
              <a:t>nama</a:t>
            </a:r>
            <a:r>
              <a:rPr lang="en-US" sz="2400" dirty="0">
                <a:latin typeface="Arial" pitchFamily="34" charset="0"/>
                <a:cs typeface="Arial" pitchFamily="34" charset="0"/>
              </a:rPr>
              <a:t> </a:t>
            </a:r>
            <a:r>
              <a:rPr lang="en-US" sz="2400" dirty="0" err="1">
                <a:latin typeface="Arial" pitchFamily="34" charset="0"/>
                <a:cs typeface="Arial" pitchFamily="34" charset="0"/>
              </a:rPr>
              <a:t>bersama</a:t>
            </a:r>
            <a:r>
              <a:rPr lang="en-US" sz="2400" dirty="0">
                <a:latin typeface="Arial" pitchFamily="34" charset="0"/>
                <a:cs typeface="Arial" pitchFamily="34" charset="0"/>
              </a:rPr>
              <a:t> (firma)</a:t>
            </a:r>
          </a:p>
          <a:p>
            <a:pPr>
              <a:lnSpc>
                <a:spcPct val="90000"/>
              </a:lnSpc>
              <a:buFont typeface="Wingdings" pitchFamily="2" charset="2"/>
              <a:buNone/>
              <a:defRPr/>
            </a:pPr>
            <a:r>
              <a:rPr lang="en-US" sz="2400" dirty="0">
                <a:latin typeface="Arial" pitchFamily="34" charset="0"/>
                <a:cs typeface="Arial" pitchFamily="34" charset="0"/>
              </a:rPr>
              <a:t>  </a:t>
            </a:r>
            <a:r>
              <a:rPr lang="en-US" sz="2400" dirty="0" smtClean="0">
                <a:latin typeface="Arial" pitchFamily="34" charset="0"/>
                <a:cs typeface="Arial" pitchFamily="34" charset="0"/>
              </a:rPr>
              <a:t>   </a:t>
            </a:r>
            <a:r>
              <a:rPr lang="en-US" sz="2400" dirty="0">
                <a:latin typeface="Arial" pitchFamily="34" charset="0"/>
                <a:cs typeface="Arial" pitchFamily="34" charset="0"/>
              </a:rPr>
              <a:t>- </a:t>
            </a:r>
            <a:r>
              <a:rPr lang="en-US" sz="2400" dirty="0" err="1">
                <a:latin typeface="Arial" pitchFamily="34" charset="0"/>
                <a:cs typeface="Arial" pitchFamily="34" charset="0"/>
              </a:rPr>
              <a:t>Pertanggung</a:t>
            </a:r>
            <a:r>
              <a:rPr lang="en-US" sz="2400" dirty="0">
                <a:latin typeface="Arial" pitchFamily="34" charset="0"/>
                <a:cs typeface="Arial" pitchFamily="34" charset="0"/>
              </a:rPr>
              <a:t> </a:t>
            </a:r>
            <a:r>
              <a:rPr lang="en-US" sz="2400" dirty="0" err="1">
                <a:latin typeface="Arial" pitchFamily="34" charset="0"/>
                <a:cs typeface="Arial" pitchFamily="34" charset="0"/>
              </a:rPr>
              <a:t>jawaban</a:t>
            </a:r>
            <a:r>
              <a:rPr lang="en-US" sz="2400" dirty="0">
                <a:latin typeface="Arial" pitchFamily="34" charset="0"/>
                <a:cs typeface="Arial" pitchFamily="34" charset="0"/>
              </a:rPr>
              <a:t> </a:t>
            </a:r>
            <a:r>
              <a:rPr lang="en-US" sz="2400" dirty="0" err="1">
                <a:latin typeface="Arial" pitchFamily="34" charset="0"/>
                <a:cs typeface="Arial" pitchFamily="34" charset="0"/>
              </a:rPr>
              <a:t>sekutu</a:t>
            </a:r>
            <a:r>
              <a:rPr lang="en-US" sz="2400" dirty="0">
                <a:latin typeface="Arial" pitchFamily="34" charset="0"/>
                <a:cs typeface="Arial" pitchFamily="34" charset="0"/>
              </a:rPr>
              <a:t> </a:t>
            </a:r>
            <a:r>
              <a:rPr lang="en-US" sz="2400" dirty="0" err="1">
                <a:latin typeface="Arial" pitchFamily="34" charset="0"/>
                <a:cs typeface="Arial" pitchFamily="34" charset="0"/>
              </a:rPr>
              <a:t>bersifat</a:t>
            </a:r>
            <a:r>
              <a:rPr lang="en-US" sz="2400" dirty="0">
                <a:latin typeface="Arial" pitchFamily="34" charset="0"/>
                <a:cs typeface="Arial" pitchFamily="34" charset="0"/>
              </a:rPr>
              <a:t> </a:t>
            </a:r>
            <a:r>
              <a:rPr lang="en-US" sz="2400" dirty="0" err="1">
                <a:latin typeface="Arial" pitchFamily="34" charset="0"/>
                <a:cs typeface="Arial" pitchFamily="34" charset="0"/>
              </a:rPr>
              <a:t>pribadi</a:t>
            </a:r>
            <a:r>
              <a:rPr lang="en-US" sz="2400" dirty="0">
                <a:latin typeface="Arial" pitchFamily="34" charset="0"/>
                <a:cs typeface="Arial" pitchFamily="34" charset="0"/>
              </a:rPr>
              <a:t> </a:t>
            </a:r>
          </a:p>
          <a:p>
            <a:pPr>
              <a:lnSpc>
                <a:spcPct val="90000"/>
              </a:lnSpc>
              <a:buFont typeface="Wingdings" pitchFamily="2" charset="2"/>
              <a:buNone/>
              <a:defRPr/>
            </a:pPr>
            <a:r>
              <a:rPr lang="en-US" sz="2400" dirty="0">
                <a:latin typeface="Arial" pitchFamily="34" charset="0"/>
                <a:cs typeface="Arial" pitchFamily="34" charset="0"/>
              </a:rPr>
              <a:t>   </a:t>
            </a:r>
            <a:r>
              <a:rPr lang="en-US" sz="2400" dirty="0" smtClean="0">
                <a:latin typeface="Arial" pitchFamily="34" charset="0"/>
                <a:cs typeface="Arial" pitchFamily="34" charset="0"/>
              </a:rPr>
              <a:t>    </a:t>
            </a:r>
            <a:r>
              <a:rPr lang="en-US" sz="2400" dirty="0" err="1">
                <a:latin typeface="Arial" pitchFamily="34" charset="0"/>
                <a:cs typeface="Arial" pitchFamily="34" charset="0"/>
              </a:rPr>
              <a:t>untuk</a:t>
            </a:r>
            <a:r>
              <a:rPr lang="en-US" sz="2400" dirty="0">
                <a:latin typeface="Arial" pitchFamily="34" charset="0"/>
                <a:cs typeface="Arial" pitchFamily="34" charset="0"/>
              </a:rPr>
              <a:t> </a:t>
            </a:r>
            <a:r>
              <a:rPr lang="en-US" sz="2400" dirty="0" err="1">
                <a:latin typeface="Arial" pitchFamily="34" charset="0"/>
                <a:cs typeface="Arial" pitchFamily="34" charset="0"/>
              </a:rPr>
              <a:t>keseluruhan</a:t>
            </a:r>
            <a:r>
              <a:rPr lang="en-US" sz="2400" dirty="0">
                <a:latin typeface="Arial" pitchFamily="34" charset="0"/>
                <a:cs typeface="Arial" pitchFamily="34" charset="0"/>
              </a:rPr>
              <a:t> (Ps 18 KUHD)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95400" y="1143000"/>
            <a:ext cx="6324600" cy="4413516"/>
          </a:xfrm>
          <a:prstGeom prst="rect">
            <a:avLst/>
          </a:prstGeom>
        </p:spPr>
        <p:txBody>
          <a:bodyPr wrap="square">
            <a:spAutoFit/>
          </a:bodyPr>
          <a:lstStyle/>
          <a:p>
            <a:pPr marL="576263" indent="-576263" algn="just">
              <a:lnSpc>
                <a:spcPct val="90000"/>
              </a:lnSpc>
              <a:buSzPct val="130000"/>
            </a:pPr>
            <a:r>
              <a:rPr lang="en-US" dirty="0" smtClean="0">
                <a:latin typeface="Arial" charset="0"/>
              </a:rPr>
              <a:t>	</a:t>
            </a:r>
            <a:r>
              <a:rPr lang="en-US" sz="2400" b="1" dirty="0" err="1" smtClean="0">
                <a:solidFill>
                  <a:srgbClr val="FF0000"/>
                </a:solidFill>
                <a:latin typeface="Arial" charset="0"/>
              </a:rPr>
              <a:t>Kewirausahaan</a:t>
            </a:r>
            <a:r>
              <a:rPr lang="en-US" sz="2400" b="1" dirty="0" smtClean="0">
                <a:solidFill>
                  <a:srgbClr val="FF0000"/>
                </a:solidFill>
                <a:latin typeface="Arial" charset="0"/>
              </a:rPr>
              <a:t> </a:t>
            </a:r>
            <a:r>
              <a:rPr lang="en-US" sz="2400" b="1" dirty="0" err="1" smtClean="0">
                <a:solidFill>
                  <a:srgbClr val="FF0000"/>
                </a:solidFill>
                <a:latin typeface="Arial" charset="0"/>
              </a:rPr>
              <a:t>sebagai</a:t>
            </a:r>
            <a:r>
              <a:rPr lang="en-US" sz="2400" b="1" dirty="0" smtClean="0">
                <a:solidFill>
                  <a:srgbClr val="FF0000"/>
                </a:solidFill>
                <a:latin typeface="Arial" charset="0"/>
              </a:rPr>
              <a:t> </a:t>
            </a:r>
            <a:r>
              <a:rPr lang="en-US" sz="2400" b="1" dirty="0" err="1" smtClean="0">
                <a:solidFill>
                  <a:srgbClr val="FF0000"/>
                </a:solidFill>
                <a:latin typeface="Arial" charset="0"/>
              </a:rPr>
              <a:t>Ilmu</a:t>
            </a:r>
            <a:endParaRPr lang="en-US" dirty="0" smtClean="0">
              <a:solidFill>
                <a:srgbClr val="FF0000"/>
              </a:solidFill>
              <a:latin typeface="Arial" charset="0"/>
            </a:endParaRPr>
          </a:p>
          <a:p>
            <a:pPr marL="576263" indent="-576263" algn="just">
              <a:lnSpc>
                <a:spcPct val="90000"/>
              </a:lnSpc>
              <a:buSzPct val="130000"/>
            </a:pPr>
            <a:endParaRPr lang="en-US" sz="2000" b="1" dirty="0" smtClean="0">
              <a:latin typeface="Arial" charset="0"/>
            </a:endParaRPr>
          </a:p>
          <a:p>
            <a:pPr marL="576263" indent="-576263" algn="just">
              <a:lnSpc>
                <a:spcPct val="90000"/>
              </a:lnSpc>
              <a:buSzPct val="130000"/>
            </a:pPr>
            <a:r>
              <a:rPr lang="en-US" sz="2000" b="1" dirty="0" smtClean="0">
                <a:latin typeface="Arial" charset="0"/>
              </a:rPr>
              <a:t>        </a:t>
            </a:r>
            <a:r>
              <a:rPr lang="en-US" sz="2000" b="1" dirty="0" err="1" smtClean="0">
                <a:latin typeface="Arial" charset="0"/>
              </a:rPr>
              <a:t>Sebagai</a:t>
            </a:r>
            <a:r>
              <a:rPr lang="en-US" sz="2000" b="1" dirty="0" smtClean="0">
                <a:latin typeface="Arial" charset="0"/>
              </a:rPr>
              <a:t> </a:t>
            </a:r>
            <a:r>
              <a:rPr lang="en-US" sz="2000" b="1" dirty="0" err="1" smtClean="0">
                <a:latin typeface="Arial" charset="0"/>
              </a:rPr>
              <a:t>suatu</a:t>
            </a:r>
            <a:r>
              <a:rPr lang="en-US" sz="2000" b="1" dirty="0" smtClean="0">
                <a:latin typeface="Arial" charset="0"/>
              </a:rPr>
              <a:t> </a:t>
            </a:r>
            <a:r>
              <a:rPr lang="en-US" sz="2000" b="1" dirty="0" err="1" smtClean="0">
                <a:latin typeface="Arial" charset="0"/>
              </a:rPr>
              <a:t>disiplin</a:t>
            </a:r>
            <a:r>
              <a:rPr lang="en-US" sz="2000" b="1" dirty="0" smtClean="0">
                <a:latin typeface="Arial" charset="0"/>
              </a:rPr>
              <a:t> </a:t>
            </a:r>
            <a:r>
              <a:rPr lang="en-US" sz="2000" b="1" dirty="0" err="1" smtClean="0">
                <a:latin typeface="Arial" charset="0"/>
              </a:rPr>
              <a:t>ilmu</a:t>
            </a:r>
            <a:r>
              <a:rPr lang="en-US" sz="2000" b="1" dirty="0" smtClean="0">
                <a:latin typeface="Arial" charset="0"/>
              </a:rPr>
              <a:t>, </a:t>
            </a:r>
            <a:r>
              <a:rPr lang="en-US" sz="2000" b="1" dirty="0" err="1" smtClean="0">
                <a:latin typeface="Arial" charset="0"/>
              </a:rPr>
              <a:t>maka</a:t>
            </a:r>
            <a:r>
              <a:rPr lang="en-US" sz="2000" b="1" dirty="0" smtClean="0">
                <a:latin typeface="Arial" charset="0"/>
              </a:rPr>
              <a:t> </a:t>
            </a:r>
            <a:r>
              <a:rPr lang="en-US" sz="2000" b="1" dirty="0" err="1" smtClean="0">
                <a:latin typeface="Arial" charset="0"/>
              </a:rPr>
              <a:t>ilmu</a:t>
            </a:r>
            <a:r>
              <a:rPr lang="en-US" sz="2000" b="1" dirty="0" smtClean="0">
                <a:latin typeface="Arial" charset="0"/>
              </a:rPr>
              <a:t> </a:t>
            </a:r>
            <a:r>
              <a:rPr lang="en-US" sz="2000" b="1" dirty="0" err="1" smtClean="0">
                <a:latin typeface="Arial" charset="0"/>
              </a:rPr>
              <a:t>kewirausahaan</a:t>
            </a:r>
            <a:r>
              <a:rPr lang="en-US" sz="2000" b="1" dirty="0" smtClean="0">
                <a:latin typeface="Arial" charset="0"/>
              </a:rPr>
              <a:t> </a:t>
            </a:r>
            <a:r>
              <a:rPr lang="en-US" sz="2000" b="1" dirty="0" err="1" smtClean="0">
                <a:latin typeface="Arial" charset="0"/>
              </a:rPr>
              <a:t>dapat</a:t>
            </a:r>
            <a:r>
              <a:rPr lang="en-US" sz="2000" b="1" dirty="0" smtClean="0">
                <a:latin typeface="Arial" charset="0"/>
              </a:rPr>
              <a:t> </a:t>
            </a:r>
            <a:r>
              <a:rPr lang="en-US" sz="2000" b="1" dirty="0" err="1" smtClean="0">
                <a:latin typeface="Arial" charset="0"/>
              </a:rPr>
              <a:t>dipelajari</a:t>
            </a:r>
            <a:r>
              <a:rPr lang="en-US" sz="2000" b="1" dirty="0" smtClean="0">
                <a:latin typeface="Arial" charset="0"/>
              </a:rPr>
              <a:t> </a:t>
            </a:r>
            <a:r>
              <a:rPr lang="en-US" sz="2000" b="1" dirty="0" err="1" smtClean="0">
                <a:latin typeface="Arial" charset="0"/>
              </a:rPr>
              <a:t>dan</a:t>
            </a:r>
            <a:r>
              <a:rPr lang="en-US" sz="2000" b="1" dirty="0" smtClean="0">
                <a:latin typeface="Arial" charset="0"/>
              </a:rPr>
              <a:t> </a:t>
            </a:r>
            <a:r>
              <a:rPr lang="en-US" sz="2000" b="1" dirty="0" err="1" smtClean="0">
                <a:latin typeface="Arial" charset="0"/>
              </a:rPr>
              <a:t>diajarkan</a:t>
            </a:r>
            <a:r>
              <a:rPr lang="en-US" sz="2000" b="1" dirty="0" smtClean="0">
                <a:latin typeface="Arial" charset="0"/>
              </a:rPr>
              <a:t>, </a:t>
            </a:r>
            <a:r>
              <a:rPr lang="en-US" sz="2000" b="1" dirty="0" err="1" smtClean="0">
                <a:latin typeface="Arial" charset="0"/>
              </a:rPr>
              <a:t>sehingga</a:t>
            </a:r>
            <a:r>
              <a:rPr lang="en-US" sz="2000" b="1" dirty="0" smtClean="0">
                <a:latin typeface="Arial" charset="0"/>
              </a:rPr>
              <a:t> </a:t>
            </a:r>
            <a:r>
              <a:rPr lang="en-US" sz="2000" b="1" dirty="0" err="1" smtClean="0">
                <a:latin typeface="Arial" charset="0"/>
              </a:rPr>
              <a:t>setiap</a:t>
            </a:r>
            <a:r>
              <a:rPr lang="en-US" sz="2000" b="1" dirty="0" smtClean="0">
                <a:latin typeface="Arial" charset="0"/>
              </a:rPr>
              <a:t> </a:t>
            </a:r>
            <a:r>
              <a:rPr lang="en-US" sz="2000" b="1" dirty="0" err="1" smtClean="0">
                <a:latin typeface="Arial" charset="0"/>
              </a:rPr>
              <a:t>individu</a:t>
            </a:r>
            <a:r>
              <a:rPr lang="en-US" sz="2000" b="1" dirty="0" smtClean="0">
                <a:latin typeface="Arial" charset="0"/>
              </a:rPr>
              <a:t> </a:t>
            </a:r>
            <a:r>
              <a:rPr lang="en-US" sz="2000" b="1" dirty="0" err="1" smtClean="0">
                <a:latin typeface="Arial" charset="0"/>
              </a:rPr>
              <a:t>memiliki</a:t>
            </a:r>
            <a:r>
              <a:rPr lang="en-US" sz="2000" b="1" dirty="0" smtClean="0">
                <a:latin typeface="Arial" charset="0"/>
              </a:rPr>
              <a:t> </a:t>
            </a:r>
            <a:r>
              <a:rPr lang="en-US" sz="2000" b="1" dirty="0" err="1" smtClean="0">
                <a:latin typeface="Arial" charset="0"/>
              </a:rPr>
              <a:t>peluang</a:t>
            </a:r>
            <a:r>
              <a:rPr lang="en-US" sz="2000" b="1" dirty="0" smtClean="0">
                <a:latin typeface="Arial" charset="0"/>
              </a:rPr>
              <a:t> </a:t>
            </a:r>
            <a:r>
              <a:rPr lang="en-US" sz="2000" b="1" dirty="0" err="1" smtClean="0">
                <a:latin typeface="Arial" charset="0"/>
              </a:rPr>
              <a:t>untuk</a:t>
            </a:r>
            <a:r>
              <a:rPr lang="en-US" sz="2000" b="1" dirty="0" smtClean="0">
                <a:latin typeface="Arial" charset="0"/>
              </a:rPr>
              <a:t> </a:t>
            </a:r>
            <a:r>
              <a:rPr lang="en-US" sz="2000" b="1" dirty="0" err="1" smtClean="0">
                <a:latin typeface="Arial" charset="0"/>
              </a:rPr>
              <a:t>tampil</a:t>
            </a:r>
            <a:r>
              <a:rPr lang="en-US" sz="2000" b="1" dirty="0" smtClean="0">
                <a:latin typeface="Arial" charset="0"/>
              </a:rPr>
              <a:t> </a:t>
            </a:r>
            <a:r>
              <a:rPr lang="en-US" sz="2000" b="1" dirty="0" err="1" smtClean="0">
                <a:latin typeface="Arial" charset="0"/>
              </a:rPr>
              <a:t>sebagai</a:t>
            </a:r>
            <a:r>
              <a:rPr lang="en-US" sz="2000" b="1" dirty="0" smtClean="0">
                <a:latin typeface="Arial" charset="0"/>
              </a:rPr>
              <a:t> </a:t>
            </a:r>
            <a:r>
              <a:rPr lang="en-US" sz="2000" b="1" dirty="0" err="1" smtClean="0">
                <a:latin typeface="Arial" charset="0"/>
              </a:rPr>
              <a:t>seorang</a:t>
            </a:r>
            <a:r>
              <a:rPr lang="en-US" sz="2000" b="1" dirty="0" smtClean="0">
                <a:latin typeface="Arial" charset="0"/>
              </a:rPr>
              <a:t> </a:t>
            </a:r>
            <a:r>
              <a:rPr lang="en-US" sz="2000" b="1" dirty="0" err="1" smtClean="0">
                <a:latin typeface="Arial" charset="0"/>
              </a:rPr>
              <a:t>wirausahawan</a:t>
            </a:r>
            <a:r>
              <a:rPr lang="en-US" sz="2000" b="1" dirty="0" smtClean="0">
                <a:latin typeface="Arial" charset="0"/>
              </a:rPr>
              <a:t> (</a:t>
            </a:r>
            <a:r>
              <a:rPr lang="en-US" sz="2000" b="1" i="1" dirty="0" smtClean="0">
                <a:solidFill>
                  <a:srgbClr val="FF0000"/>
                </a:solidFill>
                <a:latin typeface="Arial" charset="0"/>
              </a:rPr>
              <a:t>entrepreneur</a:t>
            </a:r>
            <a:r>
              <a:rPr lang="en-US" sz="2000" b="1" dirty="0" smtClean="0">
                <a:latin typeface="Arial" charset="0"/>
              </a:rPr>
              <a:t>).</a:t>
            </a:r>
          </a:p>
          <a:p>
            <a:pPr marL="576263" indent="-576263" algn="just">
              <a:lnSpc>
                <a:spcPct val="90000"/>
              </a:lnSpc>
              <a:buSzPct val="130000"/>
            </a:pPr>
            <a:endParaRPr lang="en-US" sz="800" dirty="0" smtClean="0">
              <a:latin typeface="Arial" charset="0"/>
            </a:endParaRPr>
          </a:p>
          <a:p>
            <a:pPr marL="576263" indent="-576263" algn="just">
              <a:lnSpc>
                <a:spcPct val="90000"/>
              </a:lnSpc>
              <a:buSzPct val="130000"/>
            </a:pPr>
            <a:r>
              <a:rPr lang="en-US" sz="2000" dirty="0" smtClean="0">
                <a:latin typeface="Arial" charset="0"/>
              </a:rPr>
              <a:t>	</a:t>
            </a:r>
            <a:r>
              <a:rPr lang="en-US" sz="2000" dirty="0" err="1" smtClean="0">
                <a:latin typeface="Arial" pitchFamily="34" charset="0"/>
                <a:cs typeface="Arial" pitchFamily="34" charset="0"/>
              </a:rPr>
              <a:t>Bahkan</a:t>
            </a:r>
            <a:r>
              <a:rPr lang="en-US" sz="2000" dirty="0" smtClean="0">
                <a:latin typeface="Arial" pitchFamily="34" charset="0"/>
                <a:cs typeface="Arial" pitchFamily="34" charset="0"/>
              </a:rPr>
              <a:t> </a:t>
            </a:r>
            <a:r>
              <a:rPr lang="en-US" sz="2000" b="1" dirty="0" err="1" smtClean="0">
                <a:latin typeface="Arial" pitchFamily="34" charset="0"/>
                <a:cs typeface="Arial" pitchFamily="34" charset="0"/>
              </a:rPr>
              <a:t>untuk</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menjadi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wirausahawan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sukses</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memiliki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bakat</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saja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tidak</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cukup</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tetapi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juga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harus</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memiliki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pengetahuan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segala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aspek</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usaha</a:t>
            </a:r>
            <a:r>
              <a:rPr lang="en-US" sz="2000" b="1" dirty="0" smtClean="0">
                <a:latin typeface="Arial" pitchFamily="34" charset="0"/>
                <a:cs typeface="Arial" pitchFamily="34" charset="0"/>
              </a:rPr>
              <a:t> yang </a:t>
            </a:r>
            <a:r>
              <a:rPr lang="en-US" sz="2000" b="1" dirty="0" err="1" smtClean="0">
                <a:latin typeface="Arial" pitchFamily="34" charset="0"/>
                <a:cs typeface="Arial" pitchFamily="34" charset="0"/>
              </a:rPr>
              <a:t>akan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ditekuninya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Tugas</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dari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wirausaha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sangat</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banyak</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antara</a:t>
            </a:r>
            <a:r>
              <a:rPr lang="en-US" sz="2000" b="1" dirty="0" smtClean="0">
                <a:latin typeface="Arial" pitchFamily="34" charset="0"/>
                <a:cs typeface="Arial" pitchFamily="34" charset="0"/>
              </a:rPr>
              <a:t> lain </a:t>
            </a:r>
            <a:r>
              <a:rPr lang="en-US" sz="2000" b="1" dirty="0" err="1" smtClean="0">
                <a:latin typeface="Arial" pitchFamily="34" charset="0"/>
                <a:cs typeface="Arial" pitchFamily="34" charset="0"/>
              </a:rPr>
              <a:t>tugas</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mengambil</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keputusan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kepemimpinan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teknis</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kepemimpinan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organisatoris</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komersial</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penyediaan</a:t>
            </a:r>
            <a:r>
              <a:rPr lang="en-US" sz="2000" b="1" dirty="0" smtClean="0">
                <a:latin typeface="Arial" pitchFamily="34" charset="0"/>
                <a:cs typeface="Arial" pitchFamily="34" charset="0"/>
              </a:rPr>
              <a:t> modal </a:t>
            </a:r>
            <a:r>
              <a:rPr lang="en-US" sz="2000" b="1" dirty="0" err="1" smtClean="0">
                <a:latin typeface="Arial" pitchFamily="34" charset="0"/>
                <a:cs typeface="Arial" pitchFamily="34" charset="0"/>
              </a:rPr>
              <a:t>dll</a:t>
            </a:r>
            <a:r>
              <a:rPr lang="en-US" sz="2000" b="1" dirty="0" smtClean="0">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533400" y="762000"/>
            <a:ext cx="8229600" cy="5486400"/>
          </a:xfrm>
        </p:spPr>
        <p:txBody>
          <a:bodyPr>
            <a:normAutofit/>
          </a:bodyPr>
          <a:lstStyle/>
          <a:p>
            <a:pPr>
              <a:lnSpc>
                <a:spcPct val="90000"/>
              </a:lnSpc>
              <a:buFont typeface="Wingdings" pitchFamily="2" charset="2"/>
              <a:buNone/>
              <a:defRPr/>
            </a:pPr>
            <a:r>
              <a:rPr lang="en-US" sz="2400" b="1" dirty="0"/>
              <a:t>Cara </a:t>
            </a:r>
            <a:r>
              <a:rPr lang="en-US" sz="2400" b="1" dirty="0" err="1"/>
              <a:t>mendirikan</a:t>
            </a:r>
            <a:r>
              <a:rPr lang="en-US" sz="2400" b="1" dirty="0"/>
              <a:t> Firma</a:t>
            </a:r>
            <a:r>
              <a:rPr lang="en-US" sz="2400" dirty="0"/>
              <a:t>: (</a:t>
            </a:r>
            <a:r>
              <a:rPr lang="en-US" sz="2400" dirty="0" err="1"/>
              <a:t>ps</a:t>
            </a:r>
            <a:r>
              <a:rPr lang="en-US" sz="2400" dirty="0"/>
              <a:t> 22 KUHD)</a:t>
            </a:r>
          </a:p>
          <a:p>
            <a:pPr>
              <a:lnSpc>
                <a:spcPct val="90000"/>
              </a:lnSpc>
              <a:defRPr/>
            </a:pPr>
            <a:r>
              <a:rPr lang="en-US" sz="2400" dirty="0" err="1"/>
              <a:t>Pendirian</a:t>
            </a:r>
            <a:r>
              <a:rPr lang="en-US" sz="2400" dirty="0"/>
              <a:t> firma </a:t>
            </a:r>
            <a:r>
              <a:rPr lang="en-US" sz="2400" dirty="0" err="1"/>
              <a:t>bisa</a:t>
            </a:r>
            <a:r>
              <a:rPr lang="en-US" sz="2400" dirty="0"/>
              <a:t> </a:t>
            </a:r>
            <a:r>
              <a:rPr lang="en-US" sz="2400" dirty="0" err="1"/>
              <a:t>dengan</a:t>
            </a:r>
            <a:r>
              <a:rPr lang="en-US" sz="2400" dirty="0"/>
              <a:t> </a:t>
            </a:r>
            <a:r>
              <a:rPr lang="en-US" sz="2400" dirty="0" err="1"/>
              <a:t>akta</a:t>
            </a:r>
            <a:r>
              <a:rPr lang="en-US" sz="2400" dirty="0"/>
              <a:t> </a:t>
            </a:r>
            <a:r>
              <a:rPr lang="en-US" sz="2400" dirty="0" err="1"/>
              <a:t>autentik</a:t>
            </a:r>
            <a:r>
              <a:rPr lang="en-US" sz="2400" dirty="0"/>
              <a:t> (</a:t>
            </a:r>
            <a:r>
              <a:rPr lang="en-US" sz="2400" dirty="0" err="1"/>
              <a:t>akta</a:t>
            </a:r>
            <a:r>
              <a:rPr lang="en-US" sz="2400" dirty="0"/>
              <a:t> </a:t>
            </a:r>
            <a:r>
              <a:rPr lang="en-US" sz="2400" dirty="0" err="1"/>
              <a:t>notaris</a:t>
            </a:r>
            <a:r>
              <a:rPr lang="en-US" sz="2400" dirty="0"/>
              <a:t>) </a:t>
            </a:r>
            <a:r>
              <a:rPr lang="en-US" sz="2400" dirty="0" err="1"/>
              <a:t>maupun</a:t>
            </a:r>
            <a:r>
              <a:rPr lang="en-US" sz="2400" dirty="0"/>
              <a:t> </a:t>
            </a:r>
            <a:r>
              <a:rPr lang="en-US" sz="2400" dirty="0" err="1"/>
              <a:t>akta</a:t>
            </a:r>
            <a:r>
              <a:rPr lang="en-US" sz="2400" dirty="0"/>
              <a:t> </a:t>
            </a:r>
            <a:r>
              <a:rPr lang="en-US" sz="2400" dirty="0" err="1"/>
              <a:t>dibawah</a:t>
            </a:r>
            <a:r>
              <a:rPr lang="en-US" sz="2400" dirty="0"/>
              <a:t> </a:t>
            </a:r>
            <a:r>
              <a:rPr lang="en-US" sz="2400" dirty="0" err="1"/>
              <a:t>tangan</a:t>
            </a:r>
            <a:r>
              <a:rPr lang="en-US" sz="2400" dirty="0"/>
              <a:t> </a:t>
            </a:r>
            <a:r>
              <a:rPr lang="en-US" sz="2400" dirty="0" err="1"/>
              <a:t>setelah</a:t>
            </a:r>
            <a:r>
              <a:rPr lang="en-US" sz="2400" dirty="0"/>
              <a:t> </a:t>
            </a:r>
            <a:r>
              <a:rPr lang="en-US" sz="2400" dirty="0" err="1"/>
              <a:t>itu</a:t>
            </a:r>
            <a:r>
              <a:rPr lang="en-US" sz="2400" dirty="0"/>
              <a:t> </a:t>
            </a:r>
            <a:r>
              <a:rPr lang="en-US" sz="2400" dirty="0" err="1"/>
              <a:t>akta</a:t>
            </a:r>
            <a:r>
              <a:rPr lang="en-US" sz="2400" dirty="0"/>
              <a:t> </a:t>
            </a:r>
            <a:r>
              <a:rPr lang="en-US" sz="2400" dirty="0" err="1"/>
              <a:t>pendirian</a:t>
            </a:r>
            <a:r>
              <a:rPr lang="en-US" sz="2400" dirty="0"/>
              <a:t> </a:t>
            </a:r>
            <a:r>
              <a:rPr lang="en-US" sz="2400" dirty="0" err="1"/>
              <a:t>itu</a:t>
            </a:r>
            <a:r>
              <a:rPr lang="en-US" sz="2400" dirty="0"/>
              <a:t> </a:t>
            </a:r>
            <a:r>
              <a:rPr lang="en-US" sz="2400" dirty="0" err="1"/>
              <a:t>harus</a:t>
            </a:r>
            <a:r>
              <a:rPr lang="en-US" sz="2400" dirty="0"/>
              <a:t> </a:t>
            </a:r>
            <a:r>
              <a:rPr lang="en-US" sz="2400" dirty="0" err="1"/>
              <a:t>didaftarkan</a:t>
            </a:r>
            <a:r>
              <a:rPr lang="en-US" sz="2400" dirty="0"/>
              <a:t> </a:t>
            </a:r>
            <a:r>
              <a:rPr lang="en-US" sz="2400" dirty="0" err="1"/>
              <a:t>dikepaniteraan</a:t>
            </a:r>
            <a:r>
              <a:rPr lang="en-US" sz="2400" dirty="0"/>
              <a:t> </a:t>
            </a:r>
            <a:r>
              <a:rPr lang="en-US" sz="2400" dirty="0" err="1"/>
              <a:t>pengadilan</a:t>
            </a:r>
            <a:r>
              <a:rPr lang="en-US" sz="2400" dirty="0"/>
              <a:t> </a:t>
            </a:r>
            <a:r>
              <a:rPr lang="en-US" sz="2400" dirty="0" err="1"/>
              <a:t>negeri</a:t>
            </a:r>
            <a:r>
              <a:rPr lang="en-US" sz="2400" dirty="0"/>
              <a:t> (</a:t>
            </a:r>
            <a:r>
              <a:rPr lang="en-US" sz="2400" dirty="0" err="1"/>
              <a:t>dalam</a:t>
            </a:r>
            <a:r>
              <a:rPr lang="en-US" sz="2400" dirty="0"/>
              <a:t> </a:t>
            </a:r>
            <a:r>
              <a:rPr lang="en-US" sz="2400" dirty="0" err="1"/>
              <a:t>daerah</a:t>
            </a:r>
            <a:r>
              <a:rPr lang="en-US" sz="2400" dirty="0"/>
              <a:t> </a:t>
            </a:r>
            <a:r>
              <a:rPr lang="en-US" sz="2400" dirty="0" err="1"/>
              <a:t>hukum</a:t>
            </a:r>
            <a:r>
              <a:rPr lang="en-US" sz="2400" dirty="0"/>
              <a:t> </a:t>
            </a:r>
            <a:r>
              <a:rPr lang="en-US" sz="2400" dirty="0" err="1" smtClean="0"/>
              <a:t>mana</a:t>
            </a:r>
            <a:r>
              <a:rPr lang="en-US" sz="2400" dirty="0" smtClean="0"/>
              <a:t> </a:t>
            </a:r>
            <a:r>
              <a:rPr lang="en-US" sz="2400" dirty="0"/>
              <a:t>firma </a:t>
            </a:r>
            <a:r>
              <a:rPr lang="en-US" sz="2400" dirty="0" err="1"/>
              <a:t>tersebut</a:t>
            </a:r>
            <a:r>
              <a:rPr lang="en-US" sz="2400" dirty="0"/>
              <a:t> </a:t>
            </a:r>
            <a:r>
              <a:rPr lang="en-US" sz="2400" dirty="0" err="1"/>
              <a:t>berdomisili</a:t>
            </a:r>
            <a:r>
              <a:rPr lang="en-US" sz="2400" dirty="0"/>
              <a:t>) (</a:t>
            </a:r>
            <a:r>
              <a:rPr lang="en-US" sz="2400" dirty="0" err="1"/>
              <a:t>ps</a:t>
            </a:r>
            <a:r>
              <a:rPr lang="en-US" sz="2400" dirty="0"/>
              <a:t> 23 KUHD) </a:t>
            </a:r>
            <a:r>
              <a:rPr lang="en-US" sz="2400" dirty="0" err="1"/>
              <a:t>dan</a:t>
            </a:r>
            <a:r>
              <a:rPr lang="en-US" sz="2400" dirty="0"/>
              <a:t> </a:t>
            </a:r>
            <a:r>
              <a:rPr lang="en-US" sz="2400" dirty="0" err="1"/>
              <a:t>harus</a:t>
            </a:r>
            <a:r>
              <a:rPr lang="en-US" sz="2400" dirty="0"/>
              <a:t> </a:t>
            </a:r>
            <a:r>
              <a:rPr lang="en-US" sz="2400" dirty="0" err="1"/>
              <a:t>diumumkan</a:t>
            </a:r>
            <a:r>
              <a:rPr lang="en-US" sz="2400" dirty="0"/>
              <a:t> </a:t>
            </a:r>
            <a:r>
              <a:rPr lang="en-US" sz="2400" dirty="0" err="1"/>
              <a:t>dalam</a:t>
            </a:r>
            <a:r>
              <a:rPr lang="en-US" sz="2400" dirty="0"/>
              <a:t> </a:t>
            </a:r>
            <a:r>
              <a:rPr lang="en-US" sz="2400" dirty="0" err="1"/>
              <a:t>berita</a:t>
            </a:r>
            <a:r>
              <a:rPr lang="en-US" sz="2400" dirty="0"/>
              <a:t> </a:t>
            </a:r>
            <a:r>
              <a:rPr lang="en-US" sz="2400" dirty="0" err="1"/>
              <a:t>negara</a:t>
            </a:r>
            <a:r>
              <a:rPr lang="en-US" sz="2400" dirty="0"/>
              <a:t> RI. (</a:t>
            </a:r>
            <a:r>
              <a:rPr lang="en-US" sz="2400" dirty="0" err="1"/>
              <a:t>ps</a:t>
            </a:r>
            <a:r>
              <a:rPr lang="en-US" sz="2400" dirty="0"/>
              <a:t> 28 KUHD). </a:t>
            </a:r>
            <a:r>
              <a:rPr lang="en-US" sz="2400" dirty="0" err="1"/>
              <a:t>Bila</a:t>
            </a:r>
            <a:r>
              <a:rPr lang="en-US" sz="2400" dirty="0"/>
              <a:t> </a:t>
            </a:r>
            <a:r>
              <a:rPr lang="en-US" sz="2400" dirty="0" err="1"/>
              <a:t>tidak</a:t>
            </a:r>
            <a:r>
              <a:rPr lang="en-US" sz="2400" dirty="0"/>
              <a:t> </a:t>
            </a:r>
            <a:r>
              <a:rPr lang="en-US" sz="2400" dirty="0" err="1"/>
              <a:t>maka</a:t>
            </a:r>
            <a:r>
              <a:rPr lang="en-US" sz="2400" dirty="0"/>
              <a:t> </a:t>
            </a:r>
            <a:r>
              <a:rPr lang="en-US" sz="2400" dirty="0" err="1"/>
              <a:t>menurut</a:t>
            </a:r>
            <a:r>
              <a:rPr lang="en-US" sz="2400" dirty="0"/>
              <a:t> </a:t>
            </a:r>
            <a:r>
              <a:rPr lang="en-US" sz="2400" dirty="0" err="1"/>
              <a:t>pasal</a:t>
            </a:r>
            <a:r>
              <a:rPr lang="en-US" sz="2400" dirty="0"/>
              <a:t> 29 KUHD, </a:t>
            </a:r>
            <a:r>
              <a:rPr lang="en-US" sz="2400" dirty="0" err="1"/>
              <a:t>persekutuan</a:t>
            </a:r>
            <a:r>
              <a:rPr lang="en-US" sz="2400" dirty="0"/>
              <a:t> </a:t>
            </a:r>
            <a:r>
              <a:rPr lang="en-US" sz="2400" dirty="0" err="1"/>
              <a:t>dianggap</a:t>
            </a:r>
            <a:r>
              <a:rPr lang="en-US" sz="2400" dirty="0"/>
              <a:t> </a:t>
            </a:r>
            <a:r>
              <a:rPr lang="en-US" sz="2400" dirty="0" err="1"/>
              <a:t>tidak</a:t>
            </a:r>
            <a:r>
              <a:rPr lang="en-US" sz="2400" dirty="0"/>
              <a:t> </a:t>
            </a:r>
            <a:r>
              <a:rPr lang="en-US" sz="2400" dirty="0" err="1"/>
              <a:t>terbatas</a:t>
            </a:r>
            <a:r>
              <a:rPr lang="en-US" sz="2400" dirty="0"/>
              <a:t>, </a:t>
            </a:r>
            <a:r>
              <a:rPr lang="en-US" sz="2400" dirty="0" err="1"/>
              <a:t>baik</a:t>
            </a:r>
            <a:r>
              <a:rPr lang="en-US" sz="2400" dirty="0"/>
              <a:t> </a:t>
            </a:r>
            <a:r>
              <a:rPr lang="en-US" sz="2400" dirty="0" err="1"/>
              <a:t>mengenai</a:t>
            </a:r>
            <a:r>
              <a:rPr lang="en-US" sz="2400" dirty="0"/>
              <a:t> </a:t>
            </a:r>
            <a:r>
              <a:rPr lang="en-US" sz="2400" dirty="0" err="1"/>
              <a:t>usahanya</a:t>
            </a:r>
            <a:r>
              <a:rPr lang="en-US" sz="2400" dirty="0"/>
              <a:t> </a:t>
            </a:r>
            <a:r>
              <a:rPr lang="en-US" sz="2400" dirty="0" err="1"/>
              <a:t>jangka</a:t>
            </a:r>
            <a:r>
              <a:rPr lang="en-US" sz="2400" dirty="0"/>
              <a:t> </a:t>
            </a:r>
            <a:r>
              <a:rPr lang="en-US" sz="2400" dirty="0" err="1"/>
              <a:t>waktu</a:t>
            </a:r>
            <a:r>
              <a:rPr lang="en-US" sz="2400" dirty="0"/>
              <a:t> </a:t>
            </a:r>
            <a:r>
              <a:rPr lang="en-US" sz="2400" dirty="0" err="1"/>
              <a:t>pendirianya</a:t>
            </a:r>
            <a:r>
              <a:rPr lang="en-US" sz="2400" dirty="0"/>
              <a:t>, </a:t>
            </a:r>
            <a:r>
              <a:rPr lang="en-US" sz="2400" dirty="0" err="1"/>
              <a:t>dan</a:t>
            </a:r>
            <a:r>
              <a:rPr lang="en-US" sz="2400" dirty="0"/>
              <a:t> </a:t>
            </a:r>
            <a:r>
              <a:rPr lang="en-US" sz="2400" dirty="0" err="1"/>
              <a:t>semua</a:t>
            </a:r>
            <a:r>
              <a:rPr lang="en-US" sz="2400" dirty="0"/>
              <a:t> </a:t>
            </a:r>
            <a:r>
              <a:rPr lang="en-US" sz="2400" dirty="0" err="1"/>
              <a:t>pesero</a:t>
            </a:r>
            <a:r>
              <a:rPr lang="en-US" sz="2400" dirty="0"/>
              <a:t> </a:t>
            </a:r>
            <a:r>
              <a:rPr lang="en-US" sz="2400" dirty="0" err="1"/>
              <a:t>berhak</a:t>
            </a:r>
            <a:r>
              <a:rPr lang="en-US" sz="2400" dirty="0"/>
              <a:t> </a:t>
            </a:r>
            <a:r>
              <a:rPr lang="en-US" sz="2400" dirty="0" err="1"/>
              <a:t>mengatasnamakan</a:t>
            </a:r>
            <a:r>
              <a:rPr lang="en-US" sz="2400" dirty="0"/>
              <a:t> </a:t>
            </a:r>
            <a:r>
              <a:rPr lang="en-US" sz="2400" dirty="0" err="1"/>
              <a:t>perseroan</a:t>
            </a:r>
            <a:r>
              <a:rPr lang="en-US" sz="2400" dirty="0"/>
              <a:t>.</a:t>
            </a:r>
            <a:endParaRPr lang="en-US" sz="2400" b="1" dirty="0"/>
          </a:p>
          <a:p>
            <a:pPr>
              <a:lnSpc>
                <a:spcPct val="90000"/>
              </a:lnSpc>
              <a:buFont typeface="Wingdings" pitchFamily="2" charset="2"/>
              <a:buNone/>
              <a:defRPr/>
            </a:pPr>
            <a:r>
              <a:rPr lang="en-US" sz="2400" b="1" dirty="0"/>
              <a:t>Modal Firma</a:t>
            </a:r>
            <a:endParaRPr lang="en-US" sz="2400" dirty="0"/>
          </a:p>
          <a:p>
            <a:pPr>
              <a:lnSpc>
                <a:spcPct val="90000"/>
              </a:lnSpc>
              <a:defRPr/>
            </a:pPr>
            <a:r>
              <a:rPr lang="en-US" sz="2400" dirty="0" err="1"/>
              <a:t>Tiap-tiap</a:t>
            </a:r>
            <a:r>
              <a:rPr lang="en-US" sz="2400" dirty="0"/>
              <a:t> </a:t>
            </a:r>
            <a:r>
              <a:rPr lang="en-US" sz="2400" dirty="0" err="1"/>
              <a:t>sekutu</a:t>
            </a:r>
            <a:r>
              <a:rPr lang="en-US" sz="2400" dirty="0"/>
              <a:t> </a:t>
            </a:r>
            <a:r>
              <a:rPr lang="en-US" sz="2400" dirty="0" err="1"/>
              <a:t>dalam</a:t>
            </a:r>
            <a:r>
              <a:rPr lang="en-US" sz="2400" dirty="0"/>
              <a:t> firma </a:t>
            </a:r>
            <a:r>
              <a:rPr lang="en-US" sz="2400" dirty="0" err="1"/>
              <a:t>diwajibkan</a:t>
            </a:r>
            <a:r>
              <a:rPr lang="en-US" sz="2400" dirty="0"/>
              <a:t> </a:t>
            </a:r>
            <a:r>
              <a:rPr lang="en-US" sz="2400" dirty="0" err="1"/>
              <a:t>memasukkan</a:t>
            </a:r>
            <a:r>
              <a:rPr lang="en-US" sz="2400" dirty="0"/>
              <a:t> </a:t>
            </a:r>
            <a:r>
              <a:rPr lang="en-US" sz="2400" dirty="0" err="1"/>
              <a:t>dalam</a:t>
            </a:r>
            <a:r>
              <a:rPr lang="en-US" sz="2400" dirty="0"/>
              <a:t> </a:t>
            </a:r>
            <a:r>
              <a:rPr lang="en-US" sz="2400" dirty="0" err="1"/>
              <a:t>kas</a:t>
            </a:r>
            <a:r>
              <a:rPr lang="en-US" sz="2400" dirty="0"/>
              <a:t> </a:t>
            </a:r>
            <a:r>
              <a:rPr lang="en-US" sz="2400" dirty="0" err="1"/>
              <a:t>persekutuan</a:t>
            </a:r>
            <a:r>
              <a:rPr lang="en-US" sz="2400" dirty="0"/>
              <a:t> modal </a:t>
            </a:r>
            <a:r>
              <a:rPr lang="en-US" sz="2400" dirty="0" err="1"/>
              <a:t>berupa</a:t>
            </a:r>
            <a:r>
              <a:rPr lang="en-US" sz="2400" dirty="0"/>
              <a:t> </a:t>
            </a:r>
            <a:r>
              <a:rPr lang="en-US" sz="2400" dirty="0" err="1"/>
              <a:t>uang</a:t>
            </a:r>
            <a:r>
              <a:rPr lang="en-US" sz="2400" dirty="0"/>
              <a:t>, </a:t>
            </a:r>
            <a:r>
              <a:rPr lang="en-US" sz="2400" dirty="0" err="1"/>
              <a:t>benda</a:t>
            </a:r>
            <a:r>
              <a:rPr lang="en-US" sz="2400" dirty="0"/>
              <a:t> </a:t>
            </a:r>
            <a:r>
              <a:rPr lang="en-US" sz="2400" dirty="0" err="1"/>
              <a:t>atau</a:t>
            </a:r>
            <a:r>
              <a:rPr lang="en-US" sz="2400" dirty="0"/>
              <a:t> </a:t>
            </a:r>
            <a:r>
              <a:rPr lang="en-US" sz="2400" dirty="0" err="1"/>
              <a:t>tenaga</a:t>
            </a:r>
            <a:r>
              <a:rPr lang="en-US" sz="2400" dirty="0"/>
              <a:t>. </a:t>
            </a:r>
            <a:r>
              <a:rPr lang="en-US" sz="2400" dirty="0" err="1"/>
              <a:t>Sesuatu</a:t>
            </a:r>
            <a:r>
              <a:rPr lang="en-US" sz="2400" dirty="0"/>
              <a:t> yang </a:t>
            </a:r>
            <a:r>
              <a:rPr lang="en-US" sz="2400" dirty="0" err="1"/>
              <a:t>dimasukkan</a:t>
            </a:r>
            <a:r>
              <a:rPr lang="en-US" sz="2400" dirty="0"/>
              <a:t> </a:t>
            </a:r>
            <a:r>
              <a:rPr lang="en-US" sz="2400" dirty="0" err="1"/>
              <a:t>itu</a:t>
            </a:r>
            <a:r>
              <a:rPr lang="en-US" sz="2400" dirty="0"/>
              <a:t> </a:t>
            </a:r>
            <a:r>
              <a:rPr lang="en-US" sz="2400" dirty="0" err="1"/>
              <a:t>disebut</a:t>
            </a:r>
            <a:r>
              <a:rPr lang="en-US" sz="2400" dirty="0"/>
              <a:t> </a:t>
            </a:r>
            <a:r>
              <a:rPr lang="en-US" sz="2400" dirty="0" err="1"/>
              <a:t>pemasukan</a:t>
            </a:r>
            <a:r>
              <a:rPr lang="en-US" sz="2400" dirty="0"/>
              <a:t> (</a:t>
            </a:r>
            <a:r>
              <a:rPr lang="en-US" sz="2400" dirty="0" err="1"/>
              <a:t>inbreng</a:t>
            </a:r>
            <a:r>
              <a:rPr lang="en-US" sz="2400" dirty="0" smtClean="0"/>
              <a:t>).</a:t>
            </a:r>
            <a:endParaRPr lang="en-US" sz="24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762000" y="685800"/>
            <a:ext cx="6400800" cy="944562"/>
          </a:xfrm>
        </p:spPr>
        <p:txBody>
          <a:bodyPr>
            <a:normAutofit/>
          </a:bodyPr>
          <a:lstStyle/>
          <a:p>
            <a:pPr eaLnBrk="1" hangingPunct="1">
              <a:defRPr/>
            </a:pPr>
            <a:r>
              <a:rPr lang="en-US" sz="2400" b="1" dirty="0" smtClean="0">
                <a:solidFill>
                  <a:srgbClr val="FF0000"/>
                </a:solidFill>
                <a:latin typeface="Kozuka Gothic Pro B" pitchFamily="34" charset="-128"/>
              </a:rPr>
              <a:t>2. PERSEROAN KOMANDITER (CV)</a:t>
            </a:r>
            <a:br>
              <a:rPr lang="en-US" sz="2400" b="1" dirty="0" smtClean="0">
                <a:solidFill>
                  <a:srgbClr val="FF0000"/>
                </a:solidFill>
                <a:latin typeface="Kozuka Gothic Pro B" pitchFamily="34" charset="-128"/>
              </a:rPr>
            </a:br>
            <a:r>
              <a:rPr lang="en-US" sz="1600" b="1" dirty="0" smtClean="0">
                <a:latin typeface="Kozuka Gothic Pro B" pitchFamily="34" charset="-128"/>
              </a:rPr>
              <a:t>     </a:t>
            </a:r>
            <a:r>
              <a:rPr lang="en-US" sz="2000" b="1" i="1" dirty="0" smtClean="0">
                <a:latin typeface="Kozuka Gothic Pro B" pitchFamily="34" charset="-128"/>
              </a:rPr>
              <a:t>(CV =</a:t>
            </a:r>
            <a:r>
              <a:rPr lang="en-US" sz="2000" b="1" i="1" dirty="0" err="1" smtClean="0">
                <a:latin typeface="Kozuka Gothic Pro B" pitchFamily="34" charset="-128"/>
              </a:rPr>
              <a:t>Comanditaire</a:t>
            </a:r>
            <a:r>
              <a:rPr lang="en-US" sz="2000" b="1" i="1" dirty="0" smtClean="0">
                <a:latin typeface="Kozuka Gothic Pro B" pitchFamily="34" charset="-128"/>
              </a:rPr>
              <a:t> </a:t>
            </a:r>
            <a:r>
              <a:rPr lang="en-US" sz="2000" b="1" i="1" dirty="0" err="1" smtClean="0">
                <a:latin typeface="Kozuka Gothic Pro B" pitchFamily="34" charset="-128"/>
              </a:rPr>
              <a:t>Venoofschaap</a:t>
            </a:r>
            <a:r>
              <a:rPr lang="en-US" sz="2000" b="1" i="1" dirty="0" smtClean="0">
                <a:latin typeface="Kozuka Gothic Pro B" pitchFamily="34" charset="-128"/>
              </a:rPr>
              <a:t>)</a:t>
            </a:r>
            <a:endParaRPr lang="en-US" sz="2000" b="1" dirty="0" smtClean="0">
              <a:latin typeface="Kozuka Gothic Pro B" pitchFamily="34" charset="-128"/>
            </a:endParaRPr>
          </a:p>
        </p:txBody>
      </p:sp>
      <p:sp>
        <p:nvSpPr>
          <p:cNvPr id="6147" name="Rectangle 3"/>
          <p:cNvSpPr>
            <a:spLocks noGrp="1" noChangeArrowheads="1"/>
          </p:cNvSpPr>
          <p:nvPr>
            <p:ph type="body" idx="1"/>
          </p:nvPr>
        </p:nvSpPr>
        <p:spPr>
          <a:xfrm>
            <a:off x="762000" y="1600201"/>
            <a:ext cx="7467600" cy="3962400"/>
          </a:xfrm>
        </p:spPr>
        <p:txBody>
          <a:bodyPr>
            <a:normAutofit/>
          </a:bodyPr>
          <a:lstStyle/>
          <a:p>
            <a:pPr eaLnBrk="1" hangingPunct="1">
              <a:defRPr/>
            </a:pPr>
            <a:r>
              <a:rPr lang="en-US" sz="2400" b="1" dirty="0" smtClean="0"/>
              <a:t>Perseroan </a:t>
            </a:r>
            <a:r>
              <a:rPr lang="en-US" sz="2400" b="1" dirty="0" err="1" smtClean="0"/>
              <a:t>Komanditer</a:t>
            </a:r>
            <a:r>
              <a:rPr lang="en-US" sz="2400" b="1" dirty="0" smtClean="0"/>
              <a:t> </a:t>
            </a:r>
            <a:r>
              <a:rPr lang="en-US" sz="2400" dirty="0" err="1" smtClean="0"/>
              <a:t>adalah</a:t>
            </a:r>
            <a:r>
              <a:rPr lang="en-US" sz="2400" dirty="0" smtClean="0"/>
              <a:t> </a:t>
            </a:r>
            <a:r>
              <a:rPr lang="en-US" sz="2400" dirty="0" err="1" smtClean="0"/>
              <a:t>suatu</a:t>
            </a:r>
            <a:r>
              <a:rPr lang="en-US" sz="2400" dirty="0" smtClean="0"/>
              <a:t> </a:t>
            </a:r>
            <a:r>
              <a:rPr lang="en-US" sz="2400" dirty="0" err="1" smtClean="0"/>
              <a:t>bentuk</a:t>
            </a:r>
            <a:r>
              <a:rPr lang="en-US" sz="2400" dirty="0" smtClean="0"/>
              <a:t> </a:t>
            </a:r>
            <a:r>
              <a:rPr lang="en-US" sz="2400" dirty="0" err="1" smtClean="0"/>
              <a:t>badan</a:t>
            </a:r>
            <a:r>
              <a:rPr lang="en-US" sz="2400" dirty="0" smtClean="0"/>
              <a:t> </a:t>
            </a:r>
            <a:r>
              <a:rPr lang="en-US" sz="2400" dirty="0" err="1" smtClean="0"/>
              <a:t>usaha</a:t>
            </a:r>
            <a:r>
              <a:rPr lang="en-US" sz="2400" dirty="0" smtClean="0"/>
              <a:t> </a:t>
            </a:r>
            <a:r>
              <a:rPr lang="en-US" sz="2400" dirty="0" err="1" smtClean="0"/>
              <a:t>bisnis</a:t>
            </a:r>
            <a:r>
              <a:rPr lang="en-US" sz="2400" dirty="0" smtClean="0"/>
              <a:t> yang </a:t>
            </a:r>
            <a:r>
              <a:rPr lang="en-US" sz="2400" dirty="0" err="1" smtClean="0"/>
              <a:t>didirikan</a:t>
            </a:r>
            <a:r>
              <a:rPr lang="en-US" sz="2400" dirty="0" smtClean="0"/>
              <a:t> </a:t>
            </a:r>
            <a:r>
              <a:rPr lang="en-US" sz="2400" dirty="0" err="1" smtClean="0"/>
              <a:t>dan</a:t>
            </a:r>
            <a:r>
              <a:rPr lang="en-US" sz="2400" dirty="0" smtClean="0"/>
              <a:t> </a:t>
            </a:r>
            <a:r>
              <a:rPr lang="en-US" sz="2400" dirty="0" err="1" smtClean="0"/>
              <a:t>dimiliki</a:t>
            </a:r>
            <a:r>
              <a:rPr lang="en-US" sz="2400" dirty="0" smtClean="0"/>
              <a:t> </a:t>
            </a:r>
            <a:r>
              <a:rPr lang="en-US" sz="2400" dirty="0" err="1" smtClean="0"/>
              <a:t>oleh</a:t>
            </a:r>
            <a:r>
              <a:rPr lang="en-US" sz="2400" dirty="0" smtClean="0"/>
              <a:t> </a:t>
            </a:r>
            <a:r>
              <a:rPr lang="en-US" sz="2400" dirty="0" err="1" smtClean="0"/>
              <a:t>dua</a:t>
            </a:r>
            <a:r>
              <a:rPr lang="en-US" sz="2400" dirty="0" smtClean="0"/>
              <a:t> </a:t>
            </a:r>
            <a:r>
              <a:rPr lang="en-US" sz="2400" dirty="0" err="1" smtClean="0"/>
              <a:t>orang</a:t>
            </a:r>
            <a:r>
              <a:rPr lang="en-US" sz="2400" dirty="0" smtClean="0"/>
              <a:t> </a:t>
            </a:r>
            <a:r>
              <a:rPr lang="en-US" sz="2400" dirty="0" err="1" smtClean="0"/>
              <a:t>atau</a:t>
            </a:r>
            <a:r>
              <a:rPr lang="en-US" sz="2400" dirty="0" smtClean="0"/>
              <a:t> </a:t>
            </a:r>
            <a:r>
              <a:rPr lang="en-US" sz="2400" dirty="0" err="1" smtClean="0"/>
              <a:t>lebih</a:t>
            </a:r>
            <a:r>
              <a:rPr lang="en-US" sz="2400" dirty="0" smtClean="0"/>
              <a:t> </a:t>
            </a:r>
            <a:r>
              <a:rPr lang="en-US" sz="2400" dirty="0" err="1" smtClean="0"/>
              <a:t>untuk</a:t>
            </a:r>
            <a:r>
              <a:rPr lang="en-US" sz="2400" dirty="0" smtClean="0"/>
              <a:t> </a:t>
            </a:r>
            <a:r>
              <a:rPr lang="en-US" sz="2400" dirty="0" err="1" smtClean="0"/>
              <a:t>mencapai</a:t>
            </a:r>
            <a:r>
              <a:rPr lang="en-US" sz="2400" dirty="0" smtClean="0"/>
              <a:t> </a:t>
            </a:r>
            <a:r>
              <a:rPr lang="en-US" sz="2400" dirty="0" err="1" smtClean="0"/>
              <a:t>tujuan</a:t>
            </a:r>
            <a:r>
              <a:rPr lang="en-US" sz="2400" dirty="0" smtClean="0"/>
              <a:t> </a:t>
            </a:r>
            <a:r>
              <a:rPr lang="en-US" sz="2400" dirty="0" err="1" smtClean="0"/>
              <a:t>bersama</a:t>
            </a:r>
            <a:r>
              <a:rPr lang="en-US" sz="2400" dirty="0" smtClean="0"/>
              <a:t> </a:t>
            </a:r>
            <a:r>
              <a:rPr lang="en-US" sz="2400" dirty="0" err="1" smtClean="0"/>
              <a:t>dengan</a:t>
            </a:r>
            <a:r>
              <a:rPr lang="en-US" sz="2400" dirty="0" smtClean="0"/>
              <a:t> </a:t>
            </a:r>
            <a:r>
              <a:rPr lang="en-US" sz="2400" dirty="0" err="1" smtClean="0"/>
              <a:t>tingkat</a:t>
            </a:r>
            <a:r>
              <a:rPr lang="en-US" sz="2400" dirty="0" smtClean="0"/>
              <a:t> </a:t>
            </a:r>
            <a:r>
              <a:rPr lang="en-US" sz="2400" dirty="0" err="1" smtClean="0"/>
              <a:t>keterlibatan</a:t>
            </a:r>
            <a:r>
              <a:rPr lang="en-US" sz="2400" dirty="0" smtClean="0"/>
              <a:t> yang </a:t>
            </a:r>
            <a:r>
              <a:rPr lang="en-US" sz="2400" dirty="0" err="1" smtClean="0"/>
              <a:t>berbeda</a:t>
            </a:r>
            <a:r>
              <a:rPr lang="en-US" sz="2400" dirty="0" smtClean="0"/>
              <a:t> – </a:t>
            </a:r>
            <a:r>
              <a:rPr lang="en-US" sz="2400" dirty="0" err="1" smtClean="0"/>
              <a:t>beda</a:t>
            </a:r>
            <a:r>
              <a:rPr lang="en-US" sz="2400" dirty="0" smtClean="0"/>
              <a:t> </a:t>
            </a:r>
            <a:r>
              <a:rPr lang="en-US" sz="2400" dirty="0" err="1" smtClean="0"/>
              <a:t>di</a:t>
            </a:r>
            <a:r>
              <a:rPr lang="en-US" sz="2400" dirty="0" smtClean="0"/>
              <a:t> </a:t>
            </a:r>
            <a:r>
              <a:rPr lang="en-US" sz="2400" dirty="0" err="1" smtClean="0"/>
              <a:t>antara</a:t>
            </a:r>
            <a:r>
              <a:rPr lang="en-US" sz="2400" dirty="0" smtClean="0"/>
              <a:t> </a:t>
            </a:r>
            <a:r>
              <a:rPr lang="en-US" sz="2400" dirty="0" err="1" smtClean="0"/>
              <a:t>anggotanya</a:t>
            </a:r>
            <a:r>
              <a:rPr lang="en-US" sz="2400" dirty="0" smtClean="0"/>
              <a:t>.</a:t>
            </a:r>
          </a:p>
          <a:p>
            <a:pPr eaLnBrk="1" hangingPunct="1">
              <a:defRPr/>
            </a:pPr>
            <a:r>
              <a:rPr lang="en-US" sz="2400" dirty="0" err="1" smtClean="0"/>
              <a:t>Satu</a:t>
            </a:r>
            <a:r>
              <a:rPr lang="en-US" sz="2400" dirty="0" smtClean="0"/>
              <a:t> </a:t>
            </a:r>
            <a:r>
              <a:rPr lang="en-US" sz="2400" dirty="0" err="1" smtClean="0"/>
              <a:t>pihak</a:t>
            </a:r>
            <a:r>
              <a:rPr lang="en-US" sz="2400" dirty="0" smtClean="0"/>
              <a:t> </a:t>
            </a:r>
            <a:r>
              <a:rPr lang="en-US" sz="2400" dirty="0" err="1" smtClean="0"/>
              <a:t>dalam</a:t>
            </a:r>
            <a:r>
              <a:rPr lang="en-US" sz="2400" dirty="0" smtClean="0"/>
              <a:t> CV </a:t>
            </a:r>
            <a:r>
              <a:rPr lang="en-US" sz="2400" dirty="0" err="1" smtClean="0"/>
              <a:t>mengelola</a:t>
            </a:r>
            <a:r>
              <a:rPr lang="en-US" sz="2400" dirty="0" smtClean="0"/>
              <a:t> </a:t>
            </a:r>
            <a:r>
              <a:rPr lang="en-US" sz="2400" dirty="0" err="1" smtClean="0"/>
              <a:t>usaha</a:t>
            </a:r>
            <a:r>
              <a:rPr lang="en-US" sz="2400" dirty="0" smtClean="0"/>
              <a:t> </a:t>
            </a:r>
            <a:r>
              <a:rPr lang="en-US" sz="2400" dirty="0" err="1" smtClean="0"/>
              <a:t>secra</a:t>
            </a:r>
            <a:r>
              <a:rPr lang="en-US" sz="2400" dirty="0" smtClean="0"/>
              <a:t> </a:t>
            </a:r>
            <a:r>
              <a:rPr lang="en-US" sz="2400" dirty="0" err="1" smtClean="0"/>
              <a:t>aktif</a:t>
            </a:r>
            <a:r>
              <a:rPr lang="en-US" sz="2400" dirty="0" smtClean="0"/>
              <a:t> yang </a:t>
            </a:r>
            <a:r>
              <a:rPr lang="en-US" sz="2400" dirty="0" err="1" smtClean="0"/>
              <a:t>melibatkan</a:t>
            </a:r>
            <a:r>
              <a:rPr lang="en-US" sz="2400" dirty="0" smtClean="0"/>
              <a:t> </a:t>
            </a:r>
            <a:r>
              <a:rPr lang="en-US" sz="2400" dirty="0" err="1" smtClean="0"/>
              <a:t>harta</a:t>
            </a:r>
            <a:r>
              <a:rPr lang="en-US" sz="2400" dirty="0" smtClean="0"/>
              <a:t> </a:t>
            </a:r>
            <a:r>
              <a:rPr lang="en-US" sz="2400" dirty="0" err="1" smtClean="0"/>
              <a:t>pribadi</a:t>
            </a:r>
            <a:r>
              <a:rPr lang="en-US" sz="2400" dirty="0" smtClean="0"/>
              <a:t> </a:t>
            </a:r>
            <a:r>
              <a:rPr lang="en-US" sz="2400" dirty="0" err="1" smtClean="0"/>
              <a:t>dan</a:t>
            </a:r>
            <a:r>
              <a:rPr lang="en-US" sz="2400" dirty="0" smtClean="0"/>
              <a:t> </a:t>
            </a:r>
            <a:r>
              <a:rPr lang="en-US" sz="2400" dirty="0" err="1" smtClean="0"/>
              <a:t>pihak</a:t>
            </a:r>
            <a:r>
              <a:rPr lang="en-US" sz="2400" dirty="0" smtClean="0"/>
              <a:t> </a:t>
            </a:r>
            <a:r>
              <a:rPr lang="en-US" sz="2400" dirty="0" err="1" smtClean="0"/>
              <a:t>lainnya</a:t>
            </a:r>
            <a:r>
              <a:rPr lang="en-US" sz="2400" dirty="0" smtClean="0"/>
              <a:t> </a:t>
            </a:r>
            <a:r>
              <a:rPr lang="en-US" sz="2400" dirty="0" err="1" smtClean="0"/>
              <a:t>hanya</a:t>
            </a:r>
            <a:r>
              <a:rPr lang="en-US" sz="2400" dirty="0" smtClean="0"/>
              <a:t> </a:t>
            </a:r>
            <a:r>
              <a:rPr lang="en-US" sz="2400" dirty="0" err="1" smtClean="0"/>
              <a:t>menyertakan</a:t>
            </a:r>
            <a:r>
              <a:rPr lang="en-US" sz="2400" dirty="0" smtClean="0"/>
              <a:t> modal </a:t>
            </a:r>
            <a:r>
              <a:rPr lang="en-US" sz="2400" dirty="0" err="1" smtClean="0"/>
              <a:t>saja</a:t>
            </a:r>
            <a:r>
              <a:rPr lang="en-US" sz="2400" dirty="0" smtClean="0"/>
              <a:t> </a:t>
            </a:r>
            <a:r>
              <a:rPr lang="en-US" sz="2400" dirty="0" err="1" smtClean="0"/>
              <a:t>tanpa</a:t>
            </a:r>
            <a:r>
              <a:rPr lang="en-US" sz="2400" dirty="0" smtClean="0"/>
              <a:t> </a:t>
            </a:r>
            <a:r>
              <a:rPr lang="en-US" sz="2400" dirty="0" err="1" smtClean="0"/>
              <a:t>harus</a:t>
            </a:r>
            <a:r>
              <a:rPr lang="en-US" sz="2400" dirty="0" smtClean="0"/>
              <a:t> </a:t>
            </a:r>
            <a:r>
              <a:rPr lang="en-US" sz="2400" dirty="0" err="1" smtClean="0"/>
              <a:t>melibatkan</a:t>
            </a:r>
            <a:r>
              <a:rPr lang="en-US" sz="2400" dirty="0" smtClean="0"/>
              <a:t> </a:t>
            </a:r>
            <a:r>
              <a:rPr lang="en-US" sz="2400" dirty="0" err="1" smtClean="0"/>
              <a:t>harta</a:t>
            </a:r>
            <a:r>
              <a:rPr lang="en-US" sz="2400" dirty="0" smtClean="0"/>
              <a:t> </a:t>
            </a:r>
            <a:r>
              <a:rPr lang="en-US" sz="2400" dirty="0" err="1" smtClean="0"/>
              <a:t>pribadi</a:t>
            </a:r>
            <a:r>
              <a:rPr lang="en-US" sz="2400" dirty="0" smtClean="0"/>
              <a:t> </a:t>
            </a:r>
            <a:r>
              <a:rPr lang="en-US" sz="2400" dirty="0" err="1" smtClean="0"/>
              <a:t>ketika</a:t>
            </a:r>
            <a:r>
              <a:rPr lang="en-US" sz="2400" dirty="0" smtClean="0"/>
              <a:t> </a:t>
            </a:r>
            <a:r>
              <a:rPr lang="en-US" sz="2400" dirty="0" err="1" smtClean="0"/>
              <a:t>krisis</a:t>
            </a:r>
            <a:r>
              <a:rPr lang="en-US" sz="2400" dirty="0" smtClean="0"/>
              <a:t> financial.</a:t>
            </a:r>
          </a:p>
        </p:txBody>
      </p:sp>
    </p:spTree>
    <p:custDataLst>
      <p:tags r:id="rId1"/>
    </p:custData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457200" y="1066800"/>
            <a:ext cx="8229600" cy="4953000"/>
          </a:xfrm>
        </p:spPr>
        <p:txBody>
          <a:bodyPr/>
          <a:lstStyle/>
          <a:p>
            <a:pPr>
              <a:lnSpc>
                <a:spcPct val="90000"/>
              </a:lnSpc>
              <a:buFont typeface="Wingdings" pitchFamily="2" charset="2"/>
              <a:buNone/>
              <a:defRPr/>
            </a:pPr>
            <a:r>
              <a:rPr lang="en-US" sz="2400" b="1" dirty="0" err="1"/>
              <a:t>Pengertian</a:t>
            </a:r>
            <a:r>
              <a:rPr lang="en-US" sz="2400" b="1" dirty="0"/>
              <a:t> (19 KUHD)</a:t>
            </a:r>
          </a:p>
          <a:p>
            <a:pPr>
              <a:lnSpc>
                <a:spcPct val="90000"/>
              </a:lnSpc>
              <a:defRPr/>
            </a:pPr>
            <a:r>
              <a:rPr lang="en-US" sz="2400" dirty="0"/>
              <a:t>Persekutuan </a:t>
            </a:r>
            <a:r>
              <a:rPr lang="en-US" sz="2400" dirty="0" err="1"/>
              <a:t>Komenditer</a:t>
            </a:r>
            <a:r>
              <a:rPr lang="en-US" sz="2400" dirty="0"/>
              <a:t> </a:t>
            </a:r>
            <a:r>
              <a:rPr lang="en-US" sz="2400" dirty="0" err="1"/>
              <a:t>adalah</a:t>
            </a:r>
            <a:r>
              <a:rPr lang="en-US" sz="2400" dirty="0"/>
              <a:t> </a:t>
            </a:r>
            <a:r>
              <a:rPr lang="en-US" sz="2400" dirty="0" err="1"/>
              <a:t>persekutuan</a:t>
            </a:r>
            <a:r>
              <a:rPr lang="en-US" sz="2400" dirty="0"/>
              <a:t> Firma yang </a:t>
            </a:r>
            <a:r>
              <a:rPr lang="en-US" sz="2400" dirty="0" err="1"/>
              <a:t>mempunyai</a:t>
            </a:r>
            <a:r>
              <a:rPr lang="en-US" sz="2400" dirty="0"/>
              <a:t> </a:t>
            </a:r>
            <a:r>
              <a:rPr lang="en-US" sz="2400" dirty="0" err="1"/>
              <a:t>satu</a:t>
            </a:r>
            <a:r>
              <a:rPr lang="en-US" sz="2400" dirty="0"/>
              <a:t> </a:t>
            </a:r>
            <a:r>
              <a:rPr lang="en-US" sz="2400" dirty="0" err="1"/>
              <a:t>atau</a:t>
            </a:r>
            <a:r>
              <a:rPr lang="en-US" sz="2400" dirty="0"/>
              <a:t> </a:t>
            </a:r>
            <a:r>
              <a:rPr lang="en-US" sz="2400" dirty="0" err="1"/>
              <a:t>beberapa</a:t>
            </a:r>
            <a:r>
              <a:rPr lang="en-US" sz="2400" dirty="0"/>
              <a:t> </a:t>
            </a:r>
            <a:r>
              <a:rPr lang="en-US" sz="2400" dirty="0" err="1"/>
              <a:t>orang</a:t>
            </a:r>
            <a:r>
              <a:rPr lang="en-US" sz="2400" dirty="0"/>
              <a:t> </a:t>
            </a:r>
            <a:r>
              <a:rPr lang="en-US" sz="2400" dirty="0" err="1"/>
              <a:t>sekutu</a:t>
            </a:r>
            <a:r>
              <a:rPr lang="en-US" sz="2400" dirty="0"/>
              <a:t> </a:t>
            </a:r>
            <a:r>
              <a:rPr lang="en-US" sz="2400" dirty="0" err="1"/>
              <a:t>komanditer</a:t>
            </a:r>
            <a:r>
              <a:rPr lang="en-US" sz="2400" dirty="0"/>
              <a:t>.</a:t>
            </a:r>
          </a:p>
          <a:p>
            <a:pPr>
              <a:lnSpc>
                <a:spcPct val="90000"/>
              </a:lnSpc>
              <a:defRPr/>
            </a:pPr>
            <a:r>
              <a:rPr lang="en-US" sz="2400" dirty="0" err="1"/>
              <a:t>Jadi</a:t>
            </a:r>
            <a:r>
              <a:rPr lang="en-US" sz="2400" dirty="0"/>
              <a:t> </a:t>
            </a:r>
            <a:r>
              <a:rPr lang="en-US" sz="2400" dirty="0" err="1"/>
              <a:t>dalam</a:t>
            </a:r>
            <a:r>
              <a:rPr lang="en-US" sz="2400" dirty="0"/>
              <a:t> Persekutuan </a:t>
            </a:r>
            <a:r>
              <a:rPr lang="en-US" sz="2400" dirty="0" err="1"/>
              <a:t>Komanditer</a:t>
            </a:r>
            <a:r>
              <a:rPr lang="en-US" sz="2400" dirty="0"/>
              <a:t> (CV) </a:t>
            </a:r>
            <a:r>
              <a:rPr lang="en-US" sz="2400" dirty="0" err="1"/>
              <a:t>ada</a:t>
            </a:r>
            <a:r>
              <a:rPr lang="en-US" sz="2400" dirty="0"/>
              <a:t> </a:t>
            </a:r>
            <a:r>
              <a:rPr lang="en-US" sz="2400" dirty="0" err="1"/>
              <a:t>sekutu</a:t>
            </a:r>
            <a:r>
              <a:rPr lang="en-US" sz="2400" dirty="0"/>
              <a:t> </a:t>
            </a:r>
            <a:r>
              <a:rPr lang="en-US" sz="2400" dirty="0" err="1"/>
              <a:t>komanditer</a:t>
            </a:r>
            <a:r>
              <a:rPr lang="en-US" sz="2400" dirty="0"/>
              <a:t> </a:t>
            </a:r>
            <a:r>
              <a:rPr lang="en-US" sz="2400" dirty="0" err="1"/>
              <a:t>dan</a:t>
            </a:r>
            <a:r>
              <a:rPr lang="en-US" sz="2400" dirty="0"/>
              <a:t> </a:t>
            </a:r>
            <a:r>
              <a:rPr lang="en-US" sz="2400" dirty="0" err="1"/>
              <a:t>ada</a:t>
            </a:r>
            <a:r>
              <a:rPr lang="en-US" sz="2400" dirty="0"/>
              <a:t> </a:t>
            </a:r>
            <a:r>
              <a:rPr lang="en-US" sz="2400" dirty="0" err="1"/>
              <a:t>sekutu</a:t>
            </a:r>
            <a:r>
              <a:rPr lang="en-US" sz="2400" dirty="0"/>
              <a:t> </a:t>
            </a:r>
            <a:r>
              <a:rPr lang="en-US" sz="2400" dirty="0" err="1"/>
              <a:t>komplementer</a:t>
            </a:r>
            <a:r>
              <a:rPr lang="en-US" sz="2400" dirty="0"/>
              <a:t>.</a:t>
            </a:r>
          </a:p>
          <a:p>
            <a:pPr>
              <a:lnSpc>
                <a:spcPct val="90000"/>
              </a:lnSpc>
              <a:defRPr/>
            </a:pPr>
            <a:r>
              <a:rPr lang="en-US" sz="2400" dirty="0" err="1"/>
              <a:t>Sekutu</a:t>
            </a:r>
            <a:r>
              <a:rPr lang="en-US" sz="2400" dirty="0"/>
              <a:t> </a:t>
            </a:r>
            <a:r>
              <a:rPr lang="en-US" sz="2400" dirty="0" err="1"/>
              <a:t>komanditer</a:t>
            </a:r>
            <a:r>
              <a:rPr lang="en-US" sz="2400" dirty="0"/>
              <a:t> </a:t>
            </a:r>
            <a:r>
              <a:rPr lang="en-US" sz="2400" dirty="0" err="1"/>
              <a:t>adalah</a:t>
            </a:r>
            <a:r>
              <a:rPr lang="en-US" sz="2400" dirty="0"/>
              <a:t> </a:t>
            </a:r>
            <a:r>
              <a:rPr lang="en-US" sz="2400" dirty="0" err="1"/>
              <a:t>sekutu</a:t>
            </a:r>
            <a:r>
              <a:rPr lang="en-US" sz="2400" dirty="0"/>
              <a:t> yang </a:t>
            </a:r>
            <a:r>
              <a:rPr lang="en-US" sz="2400" dirty="0" err="1"/>
              <a:t>hanya</a:t>
            </a:r>
            <a:r>
              <a:rPr lang="en-US" sz="2400" dirty="0"/>
              <a:t> </a:t>
            </a:r>
            <a:r>
              <a:rPr lang="en-US" sz="2400" dirty="0" err="1"/>
              <a:t>menyerahkan</a:t>
            </a:r>
            <a:r>
              <a:rPr lang="en-US" sz="2400" dirty="0"/>
              <a:t> </a:t>
            </a:r>
            <a:r>
              <a:rPr lang="en-US" sz="2400" dirty="0" err="1"/>
              <a:t>uang</a:t>
            </a:r>
            <a:r>
              <a:rPr lang="en-US" sz="2400" dirty="0"/>
              <a:t>, </a:t>
            </a:r>
            <a:r>
              <a:rPr lang="en-US" sz="2400" dirty="0" err="1"/>
              <a:t>barang</a:t>
            </a:r>
            <a:r>
              <a:rPr lang="en-US" sz="2400" dirty="0"/>
              <a:t> </a:t>
            </a:r>
            <a:r>
              <a:rPr lang="en-US" sz="2400" dirty="0" err="1"/>
              <a:t>atau</a:t>
            </a:r>
            <a:r>
              <a:rPr lang="en-US" sz="2400" dirty="0"/>
              <a:t> </a:t>
            </a:r>
            <a:r>
              <a:rPr lang="en-US" sz="2400" dirty="0" err="1"/>
              <a:t>tenaga</a:t>
            </a:r>
            <a:r>
              <a:rPr lang="en-US" sz="2400" dirty="0"/>
              <a:t> </a:t>
            </a:r>
            <a:r>
              <a:rPr lang="en-US" sz="2400" dirty="0" err="1"/>
              <a:t>sebagai</a:t>
            </a:r>
            <a:r>
              <a:rPr lang="en-US" sz="2400" dirty="0"/>
              <a:t> </a:t>
            </a:r>
            <a:r>
              <a:rPr lang="en-US" sz="2400" dirty="0" err="1"/>
              <a:t>pemasukan</a:t>
            </a:r>
            <a:r>
              <a:rPr lang="en-US" sz="2400" dirty="0"/>
              <a:t> </a:t>
            </a:r>
            <a:r>
              <a:rPr lang="en-US" sz="2400" dirty="0" err="1"/>
              <a:t>pada</a:t>
            </a:r>
            <a:r>
              <a:rPr lang="en-US" sz="2400" dirty="0"/>
              <a:t> CV </a:t>
            </a:r>
            <a:r>
              <a:rPr lang="en-US" sz="2400" dirty="0" err="1"/>
              <a:t>dan</a:t>
            </a:r>
            <a:r>
              <a:rPr lang="en-US" sz="2400" dirty="0"/>
              <a:t> </a:t>
            </a:r>
            <a:r>
              <a:rPr lang="en-US" sz="2400" dirty="0" err="1"/>
              <a:t>dia</a:t>
            </a:r>
            <a:r>
              <a:rPr lang="en-US" sz="2400" dirty="0"/>
              <a:t> </a:t>
            </a:r>
            <a:r>
              <a:rPr lang="en-US" sz="2400" dirty="0" err="1"/>
              <a:t>tidak</a:t>
            </a:r>
            <a:r>
              <a:rPr lang="en-US" sz="2400" dirty="0"/>
              <a:t> </a:t>
            </a:r>
            <a:r>
              <a:rPr lang="en-US" sz="2400" dirty="0" err="1"/>
              <a:t>ikut</a:t>
            </a:r>
            <a:r>
              <a:rPr lang="en-US" sz="2400" dirty="0"/>
              <a:t> </a:t>
            </a:r>
            <a:r>
              <a:rPr lang="en-US" sz="2400" dirty="0" err="1"/>
              <a:t>campur</a:t>
            </a:r>
            <a:r>
              <a:rPr lang="en-US" sz="2400" dirty="0"/>
              <a:t> </a:t>
            </a:r>
            <a:r>
              <a:rPr lang="en-US" sz="2400" dirty="0" err="1"/>
              <a:t>dalam</a:t>
            </a:r>
            <a:r>
              <a:rPr lang="en-US" sz="2400" dirty="0"/>
              <a:t> </a:t>
            </a:r>
            <a:r>
              <a:rPr lang="en-US" sz="2400" dirty="0" err="1"/>
              <a:t>pengurusan</a:t>
            </a:r>
            <a:r>
              <a:rPr lang="en-US" sz="2400" dirty="0"/>
              <a:t> </a:t>
            </a:r>
            <a:r>
              <a:rPr lang="en-US" sz="2400" dirty="0" err="1"/>
              <a:t>persekutuan</a:t>
            </a:r>
            <a:r>
              <a:rPr lang="en-US" sz="2400" dirty="0"/>
              <a:t>.</a:t>
            </a:r>
          </a:p>
          <a:p>
            <a:pPr>
              <a:lnSpc>
                <a:spcPct val="90000"/>
              </a:lnSpc>
              <a:defRPr/>
            </a:pPr>
            <a:r>
              <a:rPr lang="en-US" sz="2400" dirty="0" err="1"/>
              <a:t>Statusnya</a:t>
            </a:r>
            <a:r>
              <a:rPr lang="en-US" sz="2400" dirty="0"/>
              <a:t>: </a:t>
            </a:r>
            <a:r>
              <a:rPr lang="en-US" sz="2400" dirty="0" err="1"/>
              <a:t>orang</a:t>
            </a:r>
            <a:r>
              <a:rPr lang="en-US" sz="2400" dirty="0"/>
              <a:t> yang </a:t>
            </a:r>
            <a:r>
              <a:rPr lang="en-US" sz="2400" dirty="0" err="1"/>
              <a:t>menitipkan</a:t>
            </a:r>
            <a:r>
              <a:rPr lang="en-US" sz="2400" dirty="0"/>
              <a:t> modal </a:t>
            </a:r>
            <a:r>
              <a:rPr lang="en-US" sz="2400" dirty="0" err="1"/>
              <a:t>pada</a:t>
            </a:r>
            <a:r>
              <a:rPr lang="en-US" sz="2400" dirty="0"/>
              <a:t> </a:t>
            </a:r>
            <a:r>
              <a:rPr lang="en-US" sz="2400" dirty="0" err="1"/>
              <a:t>perusahaan</a:t>
            </a:r>
            <a:r>
              <a:rPr lang="en-US" sz="2400" dirty="0"/>
              <a:t> </a:t>
            </a:r>
            <a:r>
              <a:rPr lang="en-US" sz="2400" dirty="0" err="1"/>
              <a:t>dan</a:t>
            </a:r>
            <a:r>
              <a:rPr lang="en-US" sz="2400" dirty="0"/>
              <a:t> </a:t>
            </a:r>
            <a:r>
              <a:rPr lang="en-US" sz="2400" dirty="0" err="1"/>
              <a:t>hanya</a:t>
            </a:r>
            <a:r>
              <a:rPr lang="en-US" sz="2400" dirty="0"/>
              <a:t> </a:t>
            </a:r>
            <a:r>
              <a:rPr lang="en-US" sz="2400" dirty="0" err="1"/>
              <a:t>menantikan</a:t>
            </a:r>
            <a:r>
              <a:rPr lang="en-US" sz="2400" dirty="0"/>
              <a:t> </a:t>
            </a:r>
            <a:r>
              <a:rPr lang="en-US" sz="2400" dirty="0" err="1"/>
              <a:t>hasil</a:t>
            </a:r>
            <a:r>
              <a:rPr lang="en-US" sz="2400" dirty="0"/>
              <a:t> </a:t>
            </a:r>
            <a:r>
              <a:rPr lang="en-US" sz="2400" dirty="0" err="1"/>
              <a:t>keuntungan</a:t>
            </a:r>
            <a:r>
              <a:rPr lang="en-US" sz="2400" dirty="0"/>
              <a:t> </a:t>
            </a:r>
            <a:r>
              <a:rPr lang="en-US" sz="2400" dirty="0" err="1"/>
              <a:t>dari</a:t>
            </a:r>
            <a:r>
              <a:rPr lang="en-US" sz="2400" dirty="0"/>
              <a:t> </a:t>
            </a:r>
            <a:r>
              <a:rPr lang="en-US" sz="2400" dirty="0" err="1"/>
              <a:t>pemasukanya</a:t>
            </a:r>
            <a:r>
              <a:rPr lang="en-US" sz="2400" dirty="0"/>
              <a:t>.</a:t>
            </a:r>
          </a:p>
          <a:p>
            <a:pPr>
              <a:lnSpc>
                <a:spcPct val="90000"/>
              </a:lnSpc>
              <a:defRPr/>
            </a:pPr>
            <a:r>
              <a:rPr lang="en-US" sz="2400" dirty="0" err="1"/>
              <a:t>Sekutu</a:t>
            </a:r>
            <a:r>
              <a:rPr lang="en-US" sz="2400" dirty="0"/>
              <a:t> </a:t>
            </a:r>
            <a:r>
              <a:rPr lang="en-US" sz="2400" dirty="0" err="1"/>
              <a:t>komplementer</a:t>
            </a:r>
            <a:r>
              <a:rPr lang="en-US" sz="2400" dirty="0"/>
              <a:t> </a:t>
            </a:r>
            <a:r>
              <a:rPr lang="en-US" sz="2400" dirty="0" err="1"/>
              <a:t>adalah</a:t>
            </a:r>
            <a:r>
              <a:rPr lang="en-US" sz="2400" dirty="0"/>
              <a:t> </a:t>
            </a:r>
            <a:r>
              <a:rPr lang="en-US" sz="2400" dirty="0" err="1"/>
              <a:t>sekutu</a:t>
            </a:r>
            <a:r>
              <a:rPr lang="en-US" sz="2400" dirty="0"/>
              <a:t> yang </a:t>
            </a:r>
            <a:r>
              <a:rPr lang="en-US" sz="2400" dirty="0" err="1"/>
              <a:t>disamping</a:t>
            </a:r>
            <a:r>
              <a:rPr lang="en-US" sz="2400" dirty="0"/>
              <a:t> </a:t>
            </a:r>
            <a:r>
              <a:rPr lang="en-US" sz="2400" dirty="0" err="1"/>
              <a:t>memasukkan</a:t>
            </a:r>
            <a:r>
              <a:rPr lang="en-US" sz="2400" dirty="0"/>
              <a:t> </a:t>
            </a:r>
            <a:r>
              <a:rPr lang="en-US" sz="2400" dirty="0" err="1"/>
              <a:t>uang</a:t>
            </a:r>
            <a:r>
              <a:rPr lang="en-US" sz="2400" dirty="0"/>
              <a:t>, </a:t>
            </a:r>
            <a:r>
              <a:rPr lang="en-US" sz="2400" dirty="0" err="1"/>
              <a:t>barang</a:t>
            </a:r>
            <a:r>
              <a:rPr lang="en-US" sz="2400" dirty="0"/>
              <a:t> </a:t>
            </a:r>
            <a:r>
              <a:rPr lang="en-US" sz="2400" dirty="0" err="1"/>
              <a:t>atau</a:t>
            </a:r>
            <a:r>
              <a:rPr lang="en-US" sz="2400" dirty="0"/>
              <a:t> </a:t>
            </a:r>
            <a:r>
              <a:rPr lang="en-US" sz="2400" dirty="0" err="1"/>
              <a:t>tenaga</a:t>
            </a:r>
            <a:r>
              <a:rPr lang="en-US" sz="2400" dirty="0"/>
              <a:t> </a:t>
            </a:r>
            <a:r>
              <a:rPr lang="en-US" sz="2400" dirty="0" err="1"/>
              <a:t>juga</a:t>
            </a:r>
            <a:r>
              <a:rPr lang="en-US" sz="2400" dirty="0"/>
              <a:t> </a:t>
            </a:r>
            <a:r>
              <a:rPr lang="en-US" sz="2400" dirty="0" err="1"/>
              <a:t>menjadi</a:t>
            </a:r>
            <a:r>
              <a:rPr lang="en-US" sz="2400" dirty="0"/>
              <a:t> </a:t>
            </a:r>
            <a:r>
              <a:rPr lang="en-US" sz="2400" dirty="0" err="1"/>
              <a:t>pengurus</a:t>
            </a:r>
            <a:r>
              <a:rPr lang="en-US" sz="2400" dirty="0"/>
              <a:t> </a:t>
            </a:r>
            <a:r>
              <a:rPr lang="en-US" sz="2400" dirty="0" err="1"/>
              <a:t>persekutuan</a:t>
            </a:r>
            <a:r>
              <a:rPr lang="en-US" sz="2400" dirty="0"/>
              <a:t>.</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457200" y="1066800"/>
            <a:ext cx="8229600" cy="4953000"/>
          </a:xfrm>
        </p:spPr>
        <p:txBody>
          <a:bodyPr/>
          <a:lstStyle/>
          <a:p>
            <a:pPr>
              <a:lnSpc>
                <a:spcPct val="90000"/>
              </a:lnSpc>
              <a:buFont typeface="Wingdings" pitchFamily="2" charset="2"/>
              <a:buNone/>
              <a:defRPr/>
            </a:pPr>
            <a:r>
              <a:rPr lang="en-US" sz="2400" b="1" dirty="0" err="1"/>
              <a:t>Pengertian</a:t>
            </a:r>
            <a:r>
              <a:rPr lang="en-US" sz="2400" b="1" dirty="0"/>
              <a:t> (19 KUHD)</a:t>
            </a:r>
          </a:p>
          <a:p>
            <a:pPr>
              <a:lnSpc>
                <a:spcPct val="90000"/>
              </a:lnSpc>
              <a:defRPr/>
            </a:pPr>
            <a:r>
              <a:rPr lang="en-US" sz="2400" dirty="0"/>
              <a:t>Persekutuan </a:t>
            </a:r>
            <a:r>
              <a:rPr lang="en-US" sz="2400" dirty="0" err="1"/>
              <a:t>Komenditer</a:t>
            </a:r>
            <a:r>
              <a:rPr lang="en-US" sz="2400" dirty="0"/>
              <a:t> </a:t>
            </a:r>
            <a:r>
              <a:rPr lang="en-US" sz="2400" dirty="0" err="1"/>
              <a:t>adalah</a:t>
            </a:r>
            <a:r>
              <a:rPr lang="en-US" sz="2400" dirty="0"/>
              <a:t> </a:t>
            </a:r>
            <a:r>
              <a:rPr lang="en-US" sz="2400" dirty="0" err="1"/>
              <a:t>persekutuan</a:t>
            </a:r>
            <a:r>
              <a:rPr lang="en-US" sz="2400" dirty="0"/>
              <a:t> Firma yang </a:t>
            </a:r>
            <a:r>
              <a:rPr lang="en-US" sz="2400" dirty="0" err="1"/>
              <a:t>mempunyai</a:t>
            </a:r>
            <a:r>
              <a:rPr lang="en-US" sz="2400" dirty="0"/>
              <a:t> </a:t>
            </a:r>
            <a:r>
              <a:rPr lang="en-US" sz="2400" dirty="0" err="1"/>
              <a:t>satu</a:t>
            </a:r>
            <a:r>
              <a:rPr lang="en-US" sz="2400" dirty="0"/>
              <a:t> </a:t>
            </a:r>
            <a:r>
              <a:rPr lang="en-US" sz="2400" dirty="0" err="1"/>
              <a:t>atau</a:t>
            </a:r>
            <a:r>
              <a:rPr lang="en-US" sz="2400" dirty="0"/>
              <a:t> </a:t>
            </a:r>
            <a:r>
              <a:rPr lang="en-US" sz="2400" dirty="0" err="1"/>
              <a:t>beberapa</a:t>
            </a:r>
            <a:r>
              <a:rPr lang="en-US" sz="2400" dirty="0"/>
              <a:t> </a:t>
            </a:r>
            <a:r>
              <a:rPr lang="en-US" sz="2400" dirty="0" err="1"/>
              <a:t>orang</a:t>
            </a:r>
            <a:r>
              <a:rPr lang="en-US" sz="2400" dirty="0"/>
              <a:t> </a:t>
            </a:r>
            <a:r>
              <a:rPr lang="en-US" sz="2400" dirty="0" err="1"/>
              <a:t>sekutu</a:t>
            </a:r>
            <a:r>
              <a:rPr lang="en-US" sz="2400" dirty="0"/>
              <a:t> </a:t>
            </a:r>
            <a:r>
              <a:rPr lang="en-US" sz="2400" dirty="0" err="1"/>
              <a:t>komanditer</a:t>
            </a:r>
            <a:r>
              <a:rPr lang="en-US" sz="2400" dirty="0"/>
              <a:t>.</a:t>
            </a:r>
          </a:p>
          <a:p>
            <a:pPr>
              <a:lnSpc>
                <a:spcPct val="90000"/>
              </a:lnSpc>
              <a:defRPr/>
            </a:pPr>
            <a:r>
              <a:rPr lang="en-US" sz="2400" dirty="0" err="1"/>
              <a:t>Jadi</a:t>
            </a:r>
            <a:r>
              <a:rPr lang="en-US" sz="2400" dirty="0"/>
              <a:t> </a:t>
            </a:r>
            <a:r>
              <a:rPr lang="en-US" sz="2400" dirty="0" err="1"/>
              <a:t>dalam</a:t>
            </a:r>
            <a:r>
              <a:rPr lang="en-US" sz="2400" dirty="0"/>
              <a:t> Persekutuan </a:t>
            </a:r>
            <a:r>
              <a:rPr lang="en-US" sz="2400" dirty="0" err="1"/>
              <a:t>Komanditer</a:t>
            </a:r>
            <a:r>
              <a:rPr lang="en-US" sz="2400" dirty="0"/>
              <a:t> (CV) </a:t>
            </a:r>
            <a:r>
              <a:rPr lang="en-US" sz="2400" dirty="0" err="1"/>
              <a:t>ada</a:t>
            </a:r>
            <a:r>
              <a:rPr lang="en-US" sz="2400" dirty="0"/>
              <a:t> </a:t>
            </a:r>
            <a:r>
              <a:rPr lang="en-US" sz="2400" dirty="0" err="1"/>
              <a:t>sekutu</a:t>
            </a:r>
            <a:r>
              <a:rPr lang="en-US" sz="2400" dirty="0"/>
              <a:t> </a:t>
            </a:r>
            <a:r>
              <a:rPr lang="en-US" sz="2400" dirty="0" err="1"/>
              <a:t>komanditer</a:t>
            </a:r>
            <a:r>
              <a:rPr lang="en-US" sz="2400" dirty="0"/>
              <a:t> </a:t>
            </a:r>
            <a:r>
              <a:rPr lang="en-US" sz="2400" dirty="0" err="1"/>
              <a:t>dan</a:t>
            </a:r>
            <a:r>
              <a:rPr lang="en-US" sz="2400" dirty="0"/>
              <a:t> </a:t>
            </a:r>
            <a:r>
              <a:rPr lang="en-US" sz="2400" dirty="0" err="1"/>
              <a:t>ada</a:t>
            </a:r>
            <a:r>
              <a:rPr lang="en-US" sz="2400" dirty="0"/>
              <a:t> </a:t>
            </a:r>
            <a:r>
              <a:rPr lang="en-US" sz="2400" dirty="0" err="1"/>
              <a:t>sekutu</a:t>
            </a:r>
            <a:r>
              <a:rPr lang="en-US" sz="2400" dirty="0"/>
              <a:t> </a:t>
            </a:r>
            <a:r>
              <a:rPr lang="en-US" sz="2400" dirty="0" err="1"/>
              <a:t>komplementer</a:t>
            </a:r>
            <a:r>
              <a:rPr lang="en-US" sz="2400" dirty="0"/>
              <a:t>.</a:t>
            </a:r>
          </a:p>
          <a:p>
            <a:pPr>
              <a:lnSpc>
                <a:spcPct val="90000"/>
              </a:lnSpc>
              <a:defRPr/>
            </a:pPr>
            <a:r>
              <a:rPr lang="en-US" sz="2400" dirty="0" err="1"/>
              <a:t>Sekutu</a:t>
            </a:r>
            <a:r>
              <a:rPr lang="en-US" sz="2400" dirty="0"/>
              <a:t> </a:t>
            </a:r>
            <a:r>
              <a:rPr lang="en-US" sz="2400" dirty="0" err="1"/>
              <a:t>komanditer</a:t>
            </a:r>
            <a:r>
              <a:rPr lang="en-US" sz="2400" dirty="0"/>
              <a:t> </a:t>
            </a:r>
            <a:r>
              <a:rPr lang="en-US" sz="2400" dirty="0" err="1"/>
              <a:t>adalah</a:t>
            </a:r>
            <a:r>
              <a:rPr lang="en-US" sz="2400" dirty="0"/>
              <a:t> </a:t>
            </a:r>
            <a:r>
              <a:rPr lang="en-US" sz="2400" dirty="0" err="1"/>
              <a:t>sekutu</a:t>
            </a:r>
            <a:r>
              <a:rPr lang="en-US" sz="2400" dirty="0"/>
              <a:t> yang </a:t>
            </a:r>
            <a:r>
              <a:rPr lang="en-US" sz="2400" dirty="0" err="1"/>
              <a:t>hanya</a:t>
            </a:r>
            <a:r>
              <a:rPr lang="en-US" sz="2400" dirty="0"/>
              <a:t> </a:t>
            </a:r>
            <a:r>
              <a:rPr lang="en-US" sz="2400" dirty="0" err="1"/>
              <a:t>menyerahkan</a:t>
            </a:r>
            <a:r>
              <a:rPr lang="en-US" sz="2400" dirty="0"/>
              <a:t> </a:t>
            </a:r>
            <a:r>
              <a:rPr lang="en-US" sz="2400" dirty="0" err="1"/>
              <a:t>uang</a:t>
            </a:r>
            <a:r>
              <a:rPr lang="en-US" sz="2400" dirty="0"/>
              <a:t>, </a:t>
            </a:r>
            <a:r>
              <a:rPr lang="en-US" sz="2400" dirty="0" err="1"/>
              <a:t>barang</a:t>
            </a:r>
            <a:r>
              <a:rPr lang="en-US" sz="2400" dirty="0"/>
              <a:t> </a:t>
            </a:r>
            <a:r>
              <a:rPr lang="en-US" sz="2400" dirty="0" err="1"/>
              <a:t>atau</a:t>
            </a:r>
            <a:r>
              <a:rPr lang="en-US" sz="2400" dirty="0"/>
              <a:t> </a:t>
            </a:r>
            <a:r>
              <a:rPr lang="en-US" sz="2400" dirty="0" err="1"/>
              <a:t>tenaga</a:t>
            </a:r>
            <a:r>
              <a:rPr lang="en-US" sz="2400" dirty="0"/>
              <a:t> </a:t>
            </a:r>
            <a:r>
              <a:rPr lang="en-US" sz="2400" dirty="0" err="1"/>
              <a:t>sebagai</a:t>
            </a:r>
            <a:r>
              <a:rPr lang="en-US" sz="2400" dirty="0"/>
              <a:t> </a:t>
            </a:r>
            <a:r>
              <a:rPr lang="en-US" sz="2400" dirty="0" err="1"/>
              <a:t>pemasukan</a:t>
            </a:r>
            <a:r>
              <a:rPr lang="en-US" sz="2400" dirty="0"/>
              <a:t> </a:t>
            </a:r>
            <a:r>
              <a:rPr lang="en-US" sz="2400" dirty="0" err="1"/>
              <a:t>pada</a:t>
            </a:r>
            <a:r>
              <a:rPr lang="en-US" sz="2400" dirty="0"/>
              <a:t> CV </a:t>
            </a:r>
            <a:r>
              <a:rPr lang="en-US" sz="2400" dirty="0" err="1"/>
              <a:t>dan</a:t>
            </a:r>
            <a:r>
              <a:rPr lang="en-US" sz="2400" dirty="0"/>
              <a:t> </a:t>
            </a:r>
            <a:r>
              <a:rPr lang="en-US" sz="2400" dirty="0" err="1"/>
              <a:t>dia</a:t>
            </a:r>
            <a:r>
              <a:rPr lang="en-US" sz="2400" dirty="0"/>
              <a:t> </a:t>
            </a:r>
            <a:r>
              <a:rPr lang="en-US" sz="2400" dirty="0" err="1"/>
              <a:t>tidak</a:t>
            </a:r>
            <a:r>
              <a:rPr lang="en-US" sz="2400" dirty="0"/>
              <a:t> </a:t>
            </a:r>
            <a:r>
              <a:rPr lang="en-US" sz="2400" dirty="0" err="1"/>
              <a:t>ikut</a:t>
            </a:r>
            <a:r>
              <a:rPr lang="en-US" sz="2400" dirty="0"/>
              <a:t> </a:t>
            </a:r>
            <a:r>
              <a:rPr lang="en-US" sz="2400" dirty="0" err="1"/>
              <a:t>campur</a:t>
            </a:r>
            <a:r>
              <a:rPr lang="en-US" sz="2400" dirty="0"/>
              <a:t> </a:t>
            </a:r>
            <a:r>
              <a:rPr lang="en-US" sz="2400" dirty="0" err="1"/>
              <a:t>dalam</a:t>
            </a:r>
            <a:r>
              <a:rPr lang="en-US" sz="2400" dirty="0"/>
              <a:t> </a:t>
            </a:r>
            <a:r>
              <a:rPr lang="en-US" sz="2400" dirty="0" err="1"/>
              <a:t>pengurusan</a:t>
            </a:r>
            <a:r>
              <a:rPr lang="en-US" sz="2400" dirty="0"/>
              <a:t> </a:t>
            </a:r>
            <a:r>
              <a:rPr lang="en-US" sz="2400" dirty="0" err="1"/>
              <a:t>persekutuan</a:t>
            </a:r>
            <a:r>
              <a:rPr lang="en-US" sz="2400" dirty="0"/>
              <a:t>.</a:t>
            </a:r>
          </a:p>
          <a:p>
            <a:pPr>
              <a:lnSpc>
                <a:spcPct val="90000"/>
              </a:lnSpc>
              <a:defRPr/>
            </a:pPr>
            <a:r>
              <a:rPr lang="en-US" sz="2400" dirty="0" err="1"/>
              <a:t>Statusnya</a:t>
            </a:r>
            <a:r>
              <a:rPr lang="en-US" sz="2400" dirty="0"/>
              <a:t>: </a:t>
            </a:r>
            <a:r>
              <a:rPr lang="en-US" sz="2400" dirty="0" err="1"/>
              <a:t>orang</a:t>
            </a:r>
            <a:r>
              <a:rPr lang="en-US" sz="2400" dirty="0"/>
              <a:t> yang </a:t>
            </a:r>
            <a:r>
              <a:rPr lang="en-US" sz="2400" dirty="0" err="1"/>
              <a:t>menitipkan</a:t>
            </a:r>
            <a:r>
              <a:rPr lang="en-US" sz="2400" dirty="0"/>
              <a:t> modal </a:t>
            </a:r>
            <a:r>
              <a:rPr lang="en-US" sz="2400" dirty="0" err="1"/>
              <a:t>pada</a:t>
            </a:r>
            <a:r>
              <a:rPr lang="en-US" sz="2400" dirty="0"/>
              <a:t> </a:t>
            </a:r>
            <a:r>
              <a:rPr lang="en-US" sz="2400" dirty="0" err="1"/>
              <a:t>perusahaan</a:t>
            </a:r>
            <a:r>
              <a:rPr lang="en-US" sz="2400" dirty="0"/>
              <a:t> </a:t>
            </a:r>
            <a:r>
              <a:rPr lang="en-US" sz="2400" dirty="0" err="1"/>
              <a:t>dan</a:t>
            </a:r>
            <a:r>
              <a:rPr lang="en-US" sz="2400" dirty="0"/>
              <a:t> </a:t>
            </a:r>
            <a:r>
              <a:rPr lang="en-US" sz="2400" dirty="0" err="1"/>
              <a:t>hanya</a:t>
            </a:r>
            <a:r>
              <a:rPr lang="en-US" sz="2400" dirty="0"/>
              <a:t> </a:t>
            </a:r>
            <a:r>
              <a:rPr lang="en-US" sz="2400" dirty="0" err="1"/>
              <a:t>menantikan</a:t>
            </a:r>
            <a:r>
              <a:rPr lang="en-US" sz="2400" dirty="0"/>
              <a:t> </a:t>
            </a:r>
            <a:r>
              <a:rPr lang="en-US" sz="2400" dirty="0" err="1"/>
              <a:t>hasil</a:t>
            </a:r>
            <a:r>
              <a:rPr lang="en-US" sz="2400" dirty="0"/>
              <a:t> </a:t>
            </a:r>
            <a:r>
              <a:rPr lang="en-US" sz="2400" dirty="0" err="1"/>
              <a:t>keuntungan</a:t>
            </a:r>
            <a:r>
              <a:rPr lang="en-US" sz="2400" dirty="0"/>
              <a:t> </a:t>
            </a:r>
            <a:r>
              <a:rPr lang="en-US" sz="2400" dirty="0" err="1"/>
              <a:t>dari</a:t>
            </a:r>
            <a:r>
              <a:rPr lang="en-US" sz="2400" dirty="0"/>
              <a:t> </a:t>
            </a:r>
            <a:r>
              <a:rPr lang="en-US" sz="2400" dirty="0" err="1"/>
              <a:t>pemasukanya</a:t>
            </a:r>
            <a:r>
              <a:rPr lang="en-US" sz="2400" dirty="0"/>
              <a:t>.</a:t>
            </a:r>
          </a:p>
          <a:p>
            <a:pPr>
              <a:lnSpc>
                <a:spcPct val="90000"/>
              </a:lnSpc>
              <a:defRPr/>
            </a:pPr>
            <a:r>
              <a:rPr lang="en-US" sz="2400" dirty="0" err="1"/>
              <a:t>Sekutu</a:t>
            </a:r>
            <a:r>
              <a:rPr lang="en-US" sz="2400" dirty="0"/>
              <a:t> </a:t>
            </a:r>
            <a:r>
              <a:rPr lang="en-US" sz="2400" dirty="0" err="1"/>
              <a:t>komplementer</a:t>
            </a:r>
            <a:r>
              <a:rPr lang="en-US" sz="2400" dirty="0"/>
              <a:t> </a:t>
            </a:r>
            <a:r>
              <a:rPr lang="en-US" sz="2400" dirty="0" err="1"/>
              <a:t>adalah</a:t>
            </a:r>
            <a:r>
              <a:rPr lang="en-US" sz="2400" dirty="0"/>
              <a:t> </a:t>
            </a:r>
            <a:r>
              <a:rPr lang="en-US" sz="2400" dirty="0" err="1"/>
              <a:t>sekutu</a:t>
            </a:r>
            <a:r>
              <a:rPr lang="en-US" sz="2400" dirty="0"/>
              <a:t> yang </a:t>
            </a:r>
            <a:r>
              <a:rPr lang="en-US" sz="2400" dirty="0" err="1"/>
              <a:t>disamping</a:t>
            </a:r>
            <a:r>
              <a:rPr lang="en-US" sz="2400" dirty="0"/>
              <a:t> </a:t>
            </a:r>
            <a:r>
              <a:rPr lang="en-US" sz="2400" dirty="0" err="1"/>
              <a:t>memasukkan</a:t>
            </a:r>
            <a:r>
              <a:rPr lang="en-US" sz="2400" dirty="0"/>
              <a:t> </a:t>
            </a:r>
            <a:r>
              <a:rPr lang="en-US" sz="2400" dirty="0" err="1"/>
              <a:t>uang</a:t>
            </a:r>
            <a:r>
              <a:rPr lang="en-US" sz="2400" dirty="0"/>
              <a:t>, </a:t>
            </a:r>
            <a:r>
              <a:rPr lang="en-US" sz="2400" dirty="0" err="1"/>
              <a:t>barang</a:t>
            </a:r>
            <a:r>
              <a:rPr lang="en-US" sz="2400" dirty="0"/>
              <a:t> </a:t>
            </a:r>
            <a:r>
              <a:rPr lang="en-US" sz="2400" dirty="0" err="1"/>
              <a:t>atau</a:t>
            </a:r>
            <a:r>
              <a:rPr lang="en-US" sz="2400" dirty="0"/>
              <a:t> </a:t>
            </a:r>
            <a:r>
              <a:rPr lang="en-US" sz="2400" dirty="0" err="1"/>
              <a:t>tenaga</a:t>
            </a:r>
            <a:r>
              <a:rPr lang="en-US" sz="2400" dirty="0"/>
              <a:t> </a:t>
            </a:r>
            <a:r>
              <a:rPr lang="en-US" sz="2400" dirty="0" err="1"/>
              <a:t>juga</a:t>
            </a:r>
            <a:r>
              <a:rPr lang="en-US" sz="2400" dirty="0"/>
              <a:t> </a:t>
            </a:r>
            <a:r>
              <a:rPr lang="en-US" sz="2400" dirty="0" err="1"/>
              <a:t>menjadi</a:t>
            </a:r>
            <a:r>
              <a:rPr lang="en-US" sz="2400" dirty="0"/>
              <a:t> </a:t>
            </a:r>
            <a:r>
              <a:rPr lang="en-US" sz="2400" dirty="0" err="1"/>
              <a:t>pengurus</a:t>
            </a:r>
            <a:r>
              <a:rPr lang="en-US" sz="2400" dirty="0"/>
              <a:t> </a:t>
            </a:r>
            <a:r>
              <a:rPr lang="en-US" sz="2400" dirty="0" err="1"/>
              <a:t>persekutuan</a:t>
            </a:r>
            <a:r>
              <a:rPr lang="en-US" sz="2400" dirty="0"/>
              <a:t>.</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609600" y="762000"/>
            <a:ext cx="8229600" cy="5791200"/>
          </a:xfrm>
        </p:spPr>
        <p:txBody>
          <a:bodyPr>
            <a:normAutofit/>
          </a:bodyPr>
          <a:lstStyle/>
          <a:p>
            <a:pPr>
              <a:lnSpc>
                <a:spcPct val="90000"/>
              </a:lnSpc>
              <a:buFont typeface="Wingdings" pitchFamily="2" charset="2"/>
              <a:buNone/>
              <a:defRPr/>
            </a:pPr>
            <a:r>
              <a:rPr lang="en-US" sz="2800" b="1"/>
              <a:t>Cara Pendirian:</a:t>
            </a:r>
            <a:endParaRPr lang="en-US" sz="2800"/>
          </a:p>
          <a:p>
            <a:pPr>
              <a:lnSpc>
                <a:spcPct val="90000"/>
              </a:lnSpc>
              <a:defRPr/>
            </a:pPr>
            <a:r>
              <a:rPr lang="en-US" sz="2800"/>
              <a:t>Pendirian Persekutuan komanditer bisa dengan akta otentik (akta Notaris) maupun akta dibawah tangan. Setelah itu akta pendirian itu harus didaftarkan di kepaniteraan pengadilan negeri (dalam daerah hukum mana persekutuan komanditer tersebut berdomisili) dan harus diumumkan dalam berita negara RI.</a:t>
            </a:r>
            <a:endParaRPr lang="en-US" sz="2800" b="1"/>
          </a:p>
          <a:p>
            <a:pPr>
              <a:lnSpc>
                <a:spcPct val="90000"/>
              </a:lnSpc>
              <a:buFont typeface="Wingdings" pitchFamily="2" charset="2"/>
              <a:buNone/>
              <a:defRPr/>
            </a:pPr>
            <a:r>
              <a:rPr lang="en-US" sz="2800" b="1"/>
              <a:t>Modal Persekutuan Komanditer</a:t>
            </a:r>
            <a:endParaRPr lang="en-US" sz="2800"/>
          </a:p>
          <a:p>
            <a:pPr>
              <a:lnSpc>
                <a:spcPct val="90000"/>
              </a:lnSpc>
              <a:defRPr/>
            </a:pPr>
            <a:r>
              <a:rPr lang="en-US" sz="2800"/>
              <a:t>Tiap sekutu dalam persekutuan komanditer diwajibkan memasukkan dalam kas persekutuan modal berupa uang, benda atau tenaga. Sesuatu yang dimasukkan itu disebut inbreng.</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533400" y="1219201"/>
            <a:ext cx="8229600" cy="4724400"/>
          </a:xfrm>
        </p:spPr>
        <p:txBody>
          <a:bodyPr>
            <a:normAutofit lnSpcReduction="10000"/>
          </a:bodyPr>
          <a:lstStyle/>
          <a:p>
            <a:pPr>
              <a:lnSpc>
                <a:spcPct val="80000"/>
              </a:lnSpc>
              <a:buFont typeface="Wingdings" pitchFamily="2" charset="2"/>
              <a:buNone/>
              <a:defRPr/>
            </a:pPr>
            <a:r>
              <a:rPr lang="en-US" sz="2000" dirty="0" err="1">
                <a:latin typeface="Arial" pitchFamily="34" charset="0"/>
                <a:cs typeface="Arial" pitchFamily="34" charset="0"/>
              </a:rPr>
              <a:t>Tanggung</a:t>
            </a:r>
            <a:r>
              <a:rPr lang="en-US" sz="2000" dirty="0">
                <a:latin typeface="Arial" pitchFamily="34" charset="0"/>
                <a:cs typeface="Arial" pitchFamily="34" charset="0"/>
              </a:rPr>
              <a:t> </a:t>
            </a:r>
            <a:r>
              <a:rPr lang="en-US" sz="2000" dirty="0" err="1">
                <a:latin typeface="Arial" pitchFamily="34" charset="0"/>
                <a:cs typeface="Arial" pitchFamily="34" charset="0"/>
              </a:rPr>
              <a:t>Jawab</a:t>
            </a:r>
            <a:r>
              <a:rPr lang="en-US" sz="2000" dirty="0">
                <a:latin typeface="Arial" pitchFamily="34" charset="0"/>
                <a:cs typeface="Arial" pitchFamily="34" charset="0"/>
              </a:rPr>
              <a:t> Persekutuan </a:t>
            </a:r>
            <a:r>
              <a:rPr lang="en-US" sz="2000" dirty="0" err="1" smtClean="0">
                <a:latin typeface="Arial" pitchFamily="34" charset="0"/>
                <a:cs typeface="Arial" pitchFamily="34" charset="0"/>
              </a:rPr>
              <a:t>Komanditer</a:t>
            </a:r>
            <a:endParaRPr lang="en-US" sz="2000" dirty="0" smtClean="0">
              <a:latin typeface="Arial" pitchFamily="34" charset="0"/>
              <a:cs typeface="Arial" pitchFamily="34" charset="0"/>
            </a:endParaRPr>
          </a:p>
          <a:p>
            <a:pPr>
              <a:lnSpc>
                <a:spcPct val="80000"/>
              </a:lnSpc>
              <a:buFont typeface="Wingdings" pitchFamily="2" charset="2"/>
              <a:buNone/>
              <a:defRPr/>
            </a:pPr>
            <a:endParaRPr lang="en-US" sz="800" dirty="0">
              <a:latin typeface="Arial" pitchFamily="34" charset="0"/>
              <a:cs typeface="Arial" pitchFamily="34" charset="0"/>
            </a:endParaRPr>
          </a:p>
          <a:p>
            <a:pPr>
              <a:lnSpc>
                <a:spcPct val="80000"/>
              </a:lnSpc>
              <a:defRPr/>
            </a:pPr>
            <a:r>
              <a:rPr lang="en-US" sz="2000" dirty="0" err="1">
                <a:latin typeface="Arial" pitchFamily="34" charset="0"/>
                <a:cs typeface="Arial" pitchFamily="34" charset="0"/>
              </a:rPr>
              <a:t>Sebagaimana</a:t>
            </a:r>
            <a:r>
              <a:rPr lang="en-US" sz="2000" dirty="0">
                <a:latin typeface="Arial" pitchFamily="34" charset="0"/>
                <a:cs typeface="Arial" pitchFamily="34" charset="0"/>
              </a:rPr>
              <a:t> </a:t>
            </a:r>
            <a:r>
              <a:rPr lang="en-US" sz="2000" dirty="0" err="1">
                <a:latin typeface="Arial" pitchFamily="34" charset="0"/>
                <a:cs typeface="Arial" pitchFamily="34" charset="0"/>
              </a:rPr>
              <a:t>telah</a:t>
            </a:r>
            <a:r>
              <a:rPr lang="en-US" sz="2000" dirty="0">
                <a:latin typeface="Arial" pitchFamily="34" charset="0"/>
                <a:cs typeface="Arial" pitchFamily="34" charset="0"/>
              </a:rPr>
              <a:t> </a:t>
            </a:r>
            <a:r>
              <a:rPr lang="en-US" sz="2000" dirty="0" err="1">
                <a:latin typeface="Arial" pitchFamily="34" charset="0"/>
                <a:cs typeface="Arial" pitchFamily="34" charset="0"/>
              </a:rPr>
              <a:t>disebutkan</a:t>
            </a:r>
            <a:r>
              <a:rPr lang="en-US" sz="2000" dirty="0">
                <a:latin typeface="Arial" pitchFamily="34" charset="0"/>
                <a:cs typeface="Arial" pitchFamily="34" charset="0"/>
              </a:rPr>
              <a:t> </a:t>
            </a:r>
            <a:r>
              <a:rPr lang="en-US" sz="2000" dirty="0" err="1">
                <a:latin typeface="Arial" pitchFamily="34" charset="0"/>
                <a:cs typeface="Arial" pitchFamily="34" charset="0"/>
              </a:rPr>
              <a:t>diatas</a:t>
            </a:r>
            <a:r>
              <a:rPr lang="en-US" sz="2000" dirty="0">
                <a:latin typeface="Arial" pitchFamily="34" charset="0"/>
                <a:cs typeface="Arial" pitchFamily="34" charset="0"/>
              </a:rPr>
              <a:t>, </a:t>
            </a:r>
            <a:r>
              <a:rPr lang="en-US" sz="2000" dirty="0" err="1">
                <a:latin typeface="Arial" pitchFamily="34" charset="0"/>
                <a:cs typeface="Arial" pitchFamily="34" charset="0"/>
              </a:rPr>
              <a:t>persekutuan</a:t>
            </a:r>
            <a:r>
              <a:rPr lang="en-US" sz="2000" dirty="0">
                <a:latin typeface="Arial" pitchFamily="34" charset="0"/>
                <a:cs typeface="Arial" pitchFamily="34" charset="0"/>
              </a:rPr>
              <a:t> </a:t>
            </a:r>
            <a:r>
              <a:rPr lang="en-US" sz="2000" dirty="0" err="1">
                <a:latin typeface="Arial" pitchFamily="34" charset="0"/>
                <a:cs typeface="Arial" pitchFamily="34" charset="0"/>
              </a:rPr>
              <a:t>Komanditer</a:t>
            </a:r>
            <a:r>
              <a:rPr lang="en-US" sz="2000" dirty="0">
                <a:latin typeface="Arial" pitchFamily="34" charset="0"/>
                <a:cs typeface="Arial" pitchFamily="34" charset="0"/>
              </a:rPr>
              <a:t> (CV) </a:t>
            </a:r>
            <a:r>
              <a:rPr lang="en-US" sz="2000" dirty="0" err="1">
                <a:latin typeface="Arial" pitchFamily="34" charset="0"/>
                <a:cs typeface="Arial" pitchFamily="34" charset="0"/>
              </a:rPr>
              <a:t>mempunyai</a:t>
            </a:r>
            <a:r>
              <a:rPr lang="en-US" sz="2000" dirty="0">
                <a:latin typeface="Arial" pitchFamily="34" charset="0"/>
                <a:cs typeface="Arial" pitchFamily="34" charset="0"/>
              </a:rPr>
              <a:t> 2 </a:t>
            </a:r>
            <a:r>
              <a:rPr lang="en-US" sz="2000" dirty="0" err="1">
                <a:latin typeface="Arial" pitchFamily="34" charset="0"/>
                <a:cs typeface="Arial" pitchFamily="34" charset="0"/>
              </a:rPr>
              <a:t>macam</a:t>
            </a:r>
            <a:r>
              <a:rPr lang="en-US" sz="2000" dirty="0">
                <a:latin typeface="Arial" pitchFamily="34" charset="0"/>
                <a:cs typeface="Arial" pitchFamily="34" charset="0"/>
              </a:rPr>
              <a:t> </a:t>
            </a:r>
            <a:r>
              <a:rPr lang="en-US" sz="2000" dirty="0" err="1">
                <a:latin typeface="Arial" pitchFamily="34" charset="0"/>
                <a:cs typeface="Arial" pitchFamily="34" charset="0"/>
              </a:rPr>
              <a:t>sekutu</a:t>
            </a:r>
            <a:r>
              <a:rPr lang="en-US" sz="2000" dirty="0">
                <a:latin typeface="Arial" pitchFamily="34" charset="0"/>
                <a:cs typeface="Arial" pitchFamily="34" charset="0"/>
              </a:rPr>
              <a:t>, yang </a:t>
            </a:r>
            <a:r>
              <a:rPr lang="en-US" sz="2000" dirty="0" err="1">
                <a:latin typeface="Arial" pitchFamily="34" charset="0"/>
                <a:cs typeface="Arial" pitchFamily="34" charset="0"/>
              </a:rPr>
              <a:t>masing-masing</a:t>
            </a:r>
            <a:r>
              <a:rPr lang="en-US" sz="2000" dirty="0">
                <a:latin typeface="Arial" pitchFamily="34" charset="0"/>
                <a:cs typeface="Arial" pitchFamily="34" charset="0"/>
              </a:rPr>
              <a:t> </a:t>
            </a:r>
            <a:r>
              <a:rPr lang="en-US" sz="2000" dirty="0" err="1">
                <a:latin typeface="Arial" pitchFamily="34" charset="0"/>
                <a:cs typeface="Arial" pitchFamily="34" charset="0"/>
              </a:rPr>
              <a:t>mempunyai</a:t>
            </a:r>
            <a:r>
              <a:rPr lang="en-US" sz="2000" dirty="0">
                <a:latin typeface="Arial" pitchFamily="34" charset="0"/>
                <a:cs typeface="Arial" pitchFamily="34" charset="0"/>
              </a:rPr>
              <a:t> </a:t>
            </a:r>
            <a:r>
              <a:rPr lang="en-US" sz="2000" dirty="0" err="1">
                <a:latin typeface="Arial" pitchFamily="34" charset="0"/>
                <a:cs typeface="Arial" pitchFamily="34" charset="0"/>
              </a:rPr>
              <a:t>tanggung</a:t>
            </a:r>
            <a:r>
              <a:rPr lang="en-US" sz="2000" dirty="0">
                <a:latin typeface="Arial" pitchFamily="34" charset="0"/>
                <a:cs typeface="Arial" pitchFamily="34" charset="0"/>
              </a:rPr>
              <a:t> </a:t>
            </a:r>
            <a:r>
              <a:rPr lang="en-US" sz="2000" dirty="0" err="1">
                <a:latin typeface="Arial" pitchFamily="34" charset="0"/>
                <a:cs typeface="Arial" pitchFamily="34" charset="0"/>
              </a:rPr>
              <a:t>jawab</a:t>
            </a:r>
            <a:r>
              <a:rPr lang="en-US" sz="2000" dirty="0">
                <a:latin typeface="Arial" pitchFamily="34" charset="0"/>
                <a:cs typeface="Arial" pitchFamily="34" charset="0"/>
              </a:rPr>
              <a:t> </a:t>
            </a:r>
            <a:r>
              <a:rPr lang="en-US" sz="2000" dirty="0" err="1">
                <a:latin typeface="Arial" pitchFamily="34" charset="0"/>
                <a:cs typeface="Arial" pitchFamily="34" charset="0"/>
              </a:rPr>
              <a:t>berbeda</a:t>
            </a:r>
            <a:r>
              <a:rPr lang="en-US" sz="2000" dirty="0">
                <a:latin typeface="Arial" pitchFamily="34" charset="0"/>
                <a:cs typeface="Arial" pitchFamily="34" charset="0"/>
              </a:rPr>
              <a:t>, </a:t>
            </a:r>
            <a:r>
              <a:rPr lang="en-US" sz="2000" dirty="0" err="1">
                <a:latin typeface="Arial" pitchFamily="34" charset="0"/>
                <a:cs typeface="Arial" pitchFamily="34" charset="0"/>
              </a:rPr>
              <a:t>yaitu</a:t>
            </a:r>
            <a:r>
              <a:rPr lang="en-US" sz="2000" dirty="0" smtClean="0">
                <a:latin typeface="Arial" pitchFamily="34" charset="0"/>
                <a:cs typeface="Arial" pitchFamily="34" charset="0"/>
              </a:rPr>
              <a:t>:</a:t>
            </a:r>
          </a:p>
          <a:p>
            <a:pPr>
              <a:lnSpc>
                <a:spcPct val="80000"/>
              </a:lnSpc>
              <a:buNone/>
              <a:defRPr/>
            </a:pPr>
            <a:r>
              <a:rPr lang="en-US" sz="2000" b="1" dirty="0" smtClean="0">
                <a:solidFill>
                  <a:srgbClr val="FF0000"/>
                </a:solidFill>
                <a:latin typeface="Arial" pitchFamily="34" charset="0"/>
                <a:cs typeface="Arial" pitchFamily="34" charset="0"/>
              </a:rPr>
              <a:t>     a. </a:t>
            </a:r>
            <a:r>
              <a:rPr lang="en-US" sz="2000" b="1" dirty="0" err="1" smtClean="0">
                <a:solidFill>
                  <a:srgbClr val="FF0000"/>
                </a:solidFill>
                <a:latin typeface="Arial" pitchFamily="34" charset="0"/>
                <a:cs typeface="Arial" pitchFamily="34" charset="0"/>
              </a:rPr>
              <a:t>Sekutu</a:t>
            </a:r>
            <a:r>
              <a:rPr lang="en-US" sz="2000" b="1" dirty="0" smtClean="0">
                <a:solidFill>
                  <a:srgbClr val="FF0000"/>
                </a:solidFill>
                <a:latin typeface="Arial" pitchFamily="34" charset="0"/>
                <a:cs typeface="Arial" pitchFamily="34" charset="0"/>
              </a:rPr>
              <a:t> </a:t>
            </a:r>
            <a:r>
              <a:rPr lang="en-US" sz="2000" b="1" dirty="0" err="1" smtClean="0">
                <a:solidFill>
                  <a:srgbClr val="FF0000"/>
                </a:solidFill>
                <a:latin typeface="Arial" pitchFamily="34" charset="0"/>
                <a:cs typeface="Arial" pitchFamily="34" charset="0"/>
              </a:rPr>
              <a:t>komplementer</a:t>
            </a:r>
            <a:r>
              <a:rPr lang="en-US" sz="2000" b="1" dirty="0" smtClean="0">
                <a:solidFill>
                  <a:srgbClr val="FF0000"/>
                </a:solidFill>
                <a:latin typeface="Arial" pitchFamily="34" charset="0"/>
                <a:cs typeface="Arial" pitchFamily="34" charset="0"/>
              </a:rPr>
              <a:t> </a:t>
            </a:r>
            <a:r>
              <a:rPr lang="en-US" sz="2000" b="1" dirty="0" smtClean="0">
                <a:latin typeface="Arial" pitchFamily="34" charset="0"/>
                <a:cs typeface="Arial" pitchFamily="34" charset="0"/>
              </a:rPr>
              <a:t>(</a:t>
            </a:r>
            <a:r>
              <a:rPr lang="en-US" sz="2000" b="1" dirty="0" err="1" smtClean="0">
                <a:latin typeface="Arial" pitchFamily="34" charset="0"/>
                <a:cs typeface="Arial" pitchFamily="34" charset="0"/>
              </a:rPr>
              <a:t>aktif</a:t>
            </a:r>
            <a:r>
              <a:rPr lang="en-US" sz="2000" b="1" dirty="0" smtClean="0">
                <a:latin typeface="Arial" pitchFamily="34" charset="0"/>
                <a:cs typeface="Arial" pitchFamily="34" charset="0"/>
              </a:rPr>
              <a:t>/</a:t>
            </a:r>
            <a:r>
              <a:rPr lang="en-US" sz="2000" b="1" dirty="0" err="1" smtClean="0">
                <a:latin typeface="Arial" pitchFamily="34" charset="0"/>
                <a:cs typeface="Arial" pitchFamily="34" charset="0"/>
              </a:rPr>
              <a:t>pengurus</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a:t>
            </a:r>
            <a:r>
              <a:rPr lang="en-US" sz="2000" dirty="0" err="1" smtClean="0">
                <a:latin typeface="Arial" pitchFamily="34" charset="0"/>
                <a:cs typeface="Arial" pitchFamily="34" charset="0"/>
              </a:rPr>
              <a:t>ertanggung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jawab</a:t>
            </a:r>
            <a:r>
              <a:rPr lang="en-US" sz="2000" dirty="0" smtClean="0">
                <a:latin typeface="Arial" pitchFamily="34" charset="0"/>
                <a:cs typeface="Arial" pitchFamily="34" charset="0"/>
              </a:rPr>
              <a:t> </a:t>
            </a:r>
          </a:p>
          <a:p>
            <a:pPr>
              <a:lnSpc>
                <a:spcPct val="80000"/>
              </a:lnSpc>
              <a:buNone/>
              <a:defRPr/>
            </a:pP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secara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pribadi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untuk</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keseluruhan</a:t>
            </a:r>
            <a:r>
              <a:rPr lang="en-US" sz="2000" dirty="0" smtClean="0">
                <a:latin typeface="Arial" pitchFamily="34" charset="0"/>
                <a:cs typeface="Arial" pitchFamily="34" charset="0"/>
              </a:rPr>
              <a:t>.</a:t>
            </a:r>
            <a:endParaRPr lang="en-US" sz="2000" dirty="0">
              <a:latin typeface="Arial" pitchFamily="34" charset="0"/>
              <a:cs typeface="Arial" pitchFamily="34" charset="0"/>
            </a:endParaRPr>
          </a:p>
          <a:p>
            <a:pPr>
              <a:lnSpc>
                <a:spcPct val="80000"/>
              </a:lnSpc>
              <a:buNone/>
              <a:defRPr/>
            </a:pPr>
            <a:r>
              <a:rPr lang="en-US" sz="2000" dirty="0" smtClean="0">
                <a:latin typeface="Arial" pitchFamily="34" charset="0"/>
                <a:cs typeface="Arial" pitchFamily="34" charset="0"/>
              </a:rPr>
              <a:t>     </a:t>
            </a:r>
            <a:r>
              <a:rPr lang="en-US" sz="2000" dirty="0" smtClean="0">
                <a:solidFill>
                  <a:srgbClr val="FF0000"/>
                </a:solidFill>
                <a:latin typeface="Arial" pitchFamily="34" charset="0"/>
                <a:cs typeface="Arial" pitchFamily="34" charset="0"/>
              </a:rPr>
              <a:t>b</a:t>
            </a:r>
            <a:r>
              <a:rPr lang="en-US" sz="2000" dirty="0" smtClean="0">
                <a:latin typeface="Arial" pitchFamily="34" charset="0"/>
                <a:cs typeface="Arial" pitchFamily="34" charset="0"/>
              </a:rPr>
              <a:t>. </a:t>
            </a:r>
            <a:r>
              <a:rPr lang="en-US" sz="2000" b="1" dirty="0" err="1" smtClean="0">
                <a:solidFill>
                  <a:srgbClr val="FF0000"/>
                </a:solidFill>
                <a:latin typeface="Arial" pitchFamily="34" charset="0"/>
                <a:cs typeface="Arial" pitchFamily="34" charset="0"/>
              </a:rPr>
              <a:t>Sekutu</a:t>
            </a:r>
            <a:r>
              <a:rPr lang="en-US" sz="2000" b="1" dirty="0" smtClean="0">
                <a:solidFill>
                  <a:srgbClr val="FF0000"/>
                </a:solidFill>
                <a:latin typeface="Arial" pitchFamily="34" charset="0"/>
                <a:cs typeface="Arial" pitchFamily="34" charset="0"/>
              </a:rPr>
              <a:t> </a:t>
            </a:r>
            <a:r>
              <a:rPr lang="en-US" sz="2000" b="1" dirty="0" err="1">
                <a:solidFill>
                  <a:srgbClr val="FF0000"/>
                </a:solidFill>
                <a:latin typeface="Arial" pitchFamily="34" charset="0"/>
                <a:cs typeface="Arial" pitchFamily="34" charset="0"/>
              </a:rPr>
              <a:t>komanditer</a:t>
            </a:r>
            <a:r>
              <a:rPr lang="en-US" sz="2000" b="1" dirty="0">
                <a:solidFill>
                  <a:srgbClr val="FF0000"/>
                </a:solidFill>
                <a:latin typeface="Arial" pitchFamily="34" charset="0"/>
                <a:cs typeface="Arial" pitchFamily="34" charset="0"/>
              </a:rPr>
              <a:t> </a:t>
            </a:r>
            <a:r>
              <a:rPr lang="en-US" sz="2000" b="1" dirty="0" smtClean="0">
                <a:solidFill>
                  <a:srgbClr val="FF0000"/>
                </a:solidFill>
                <a:latin typeface="Arial" pitchFamily="34" charset="0"/>
                <a:cs typeface="Arial" pitchFamily="34" charset="0"/>
              </a:rPr>
              <a:t> </a:t>
            </a:r>
            <a:r>
              <a:rPr lang="en-US" sz="2000" b="1" dirty="0" smtClean="0">
                <a:latin typeface="Arial" pitchFamily="34" charset="0"/>
                <a:cs typeface="Arial" pitchFamily="34" charset="0"/>
              </a:rPr>
              <a:t>(</a:t>
            </a:r>
            <a:r>
              <a:rPr lang="en-US" sz="2000" b="1" dirty="0" err="1" smtClean="0">
                <a:latin typeface="Arial" pitchFamily="34" charset="0"/>
                <a:cs typeface="Arial" pitchFamily="34" charset="0"/>
              </a:rPr>
              <a:t>diam</a:t>
            </a:r>
            <a:r>
              <a:rPr lang="en-US" sz="2000" b="1" dirty="0" smtClean="0">
                <a:latin typeface="Arial" pitchFamily="34" charset="0"/>
                <a:cs typeface="Arial" pitchFamily="34" charset="0"/>
              </a:rPr>
              <a:t>) </a:t>
            </a:r>
            <a:r>
              <a:rPr lang="en-US" sz="2000" dirty="0" err="1" smtClean="0">
                <a:latin typeface="Arial" pitchFamily="34" charset="0"/>
                <a:cs typeface="Arial" pitchFamily="34" charset="0"/>
              </a:rPr>
              <a:t>bertanggung</a:t>
            </a:r>
            <a:r>
              <a:rPr lang="en-US" sz="2000" dirty="0" smtClean="0">
                <a:latin typeface="Arial" pitchFamily="34" charset="0"/>
                <a:cs typeface="Arial" pitchFamily="34" charset="0"/>
              </a:rPr>
              <a:t> </a:t>
            </a:r>
            <a:r>
              <a:rPr lang="en-US" sz="2000" dirty="0" err="1">
                <a:latin typeface="Arial" pitchFamily="34" charset="0"/>
                <a:cs typeface="Arial" pitchFamily="34" charset="0"/>
              </a:rPr>
              <a:t>jawab</a:t>
            </a:r>
            <a:r>
              <a:rPr lang="en-US" sz="2000" dirty="0">
                <a:latin typeface="Arial" pitchFamily="34" charset="0"/>
                <a:cs typeface="Arial" pitchFamily="34" charset="0"/>
              </a:rPr>
              <a:t> </a:t>
            </a:r>
            <a:r>
              <a:rPr lang="en-US" sz="2000" dirty="0" err="1">
                <a:latin typeface="Arial" pitchFamily="34" charset="0"/>
                <a:cs typeface="Arial" pitchFamily="34" charset="0"/>
              </a:rPr>
              <a:t>terbatas</a:t>
            </a:r>
            <a:r>
              <a:rPr lang="en-US" sz="2000" dirty="0">
                <a:latin typeface="Arial" pitchFamily="34" charset="0"/>
                <a:cs typeface="Arial" pitchFamily="34" charset="0"/>
              </a:rPr>
              <a:t> </a:t>
            </a:r>
            <a:r>
              <a:rPr lang="en-US" sz="2000" dirty="0" err="1" smtClean="0">
                <a:latin typeface="Arial" pitchFamily="34" charset="0"/>
                <a:cs typeface="Arial" pitchFamily="34" charset="0"/>
              </a:rPr>
              <a:t>pada</a:t>
            </a:r>
            <a:endParaRPr lang="en-US" sz="2000" dirty="0" smtClean="0">
              <a:latin typeface="Arial" pitchFamily="34" charset="0"/>
              <a:cs typeface="Arial" pitchFamily="34" charset="0"/>
            </a:endParaRPr>
          </a:p>
          <a:p>
            <a:pPr>
              <a:lnSpc>
                <a:spcPct val="80000"/>
              </a:lnSpc>
              <a:buNone/>
              <a:defRPr/>
            </a:pP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jumlah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pemasukkan</a:t>
            </a:r>
            <a:r>
              <a:rPr lang="en-US" sz="2000" dirty="0" smtClean="0">
                <a:latin typeface="Arial" pitchFamily="34" charset="0"/>
                <a:cs typeface="Arial" pitchFamily="34" charset="0"/>
              </a:rPr>
              <a:t> </a:t>
            </a:r>
            <a:r>
              <a:rPr lang="en-US" sz="2000" dirty="0">
                <a:latin typeface="Arial" pitchFamily="34" charset="0"/>
                <a:cs typeface="Arial" pitchFamily="34" charset="0"/>
              </a:rPr>
              <a:t>yang </a:t>
            </a:r>
            <a:r>
              <a:rPr lang="en-US" sz="2000" dirty="0" err="1">
                <a:latin typeface="Arial" pitchFamily="34" charset="0"/>
                <a:cs typeface="Arial" pitchFamily="34" charset="0"/>
              </a:rPr>
              <a:t>telah</a:t>
            </a:r>
            <a:r>
              <a:rPr lang="en-US" sz="2000" dirty="0">
                <a:latin typeface="Arial" pitchFamily="34" charset="0"/>
                <a:cs typeface="Arial" pitchFamily="34" charset="0"/>
              </a:rPr>
              <a:t> </a:t>
            </a:r>
            <a:r>
              <a:rPr lang="en-US" sz="2000" dirty="0" err="1">
                <a:latin typeface="Arial" pitchFamily="34" charset="0"/>
                <a:cs typeface="Arial" pitchFamily="34" charset="0"/>
              </a:rPr>
              <a:t>disanggupkan</a:t>
            </a:r>
            <a:r>
              <a:rPr lang="en-US" sz="2000" dirty="0">
                <a:latin typeface="Arial" pitchFamily="34" charset="0"/>
                <a:cs typeface="Arial" pitchFamily="34" charset="0"/>
              </a:rPr>
              <a:t> </a:t>
            </a:r>
            <a:r>
              <a:rPr lang="en-US" sz="2000" dirty="0" err="1">
                <a:latin typeface="Arial" pitchFamily="34" charset="0"/>
                <a:cs typeface="Arial" pitchFamily="34" charset="0"/>
              </a:rPr>
              <a:t>untuk</a:t>
            </a:r>
            <a:r>
              <a:rPr lang="en-US" sz="2000" dirty="0">
                <a:latin typeface="Arial" pitchFamily="34" charset="0"/>
                <a:cs typeface="Arial" pitchFamily="34" charset="0"/>
              </a:rPr>
              <a:t> </a:t>
            </a:r>
            <a:r>
              <a:rPr lang="en-US" sz="2000" dirty="0" err="1" smtClean="0">
                <a:latin typeface="Arial" pitchFamily="34" charset="0"/>
                <a:cs typeface="Arial" pitchFamily="34" charset="0"/>
              </a:rPr>
              <a:t>disetor</a:t>
            </a:r>
            <a:r>
              <a:rPr lang="en-US" sz="2000" dirty="0">
                <a:latin typeface="Arial" pitchFamily="34" charset="0"/>
                <a:cs typeface="Arial" pitchFamily="34" charset="0"/>
              </a:rPr>
              <a:t>. </a:t>
            </a:r>
            <a:endParaRPr lang="en-US" sz="2000" dirty="0" smtClean="0">
              <a:latin typeface="Arial" pitchFamily="34" charset="0"/>
              <a:cs typeface="Arial" pitchFamily="34" charset="0"/>
            </a:endParaRPr>
          </a:p>
          <a:p>
            <a:pPr>
              <a:lnSpc>
                <a:spcPct val="80000"/>
              </a:lnSpc>
              <a:buNone/>
              <a:defRPr/>
            </a:pP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Sekutu</a:t>
            </a:r>
            <a:r>
              <a:rPr lang="en-US" sz="2000" dirty="0" smtClean="0">
                <a:latin typeface="Arial" pitchFamily="34" charset="0"/>
                <a:cs typeface="Arial" pitchFamily="34" charset="0"/>
              </a:rPr>
              <a:t> </a:t>
            </a:r>
            <a:r>
              <a:rPr lang="en-US" sz="2000" dirty="0" err="1">
                <a:latin typeface="Arial" pitchFamily="34" charset="0"/>
                <a:cs typeface="Arial" pitchFamily="34" charset="0"/>
              </a:rPr>
              <a:t>komanditer</a:t>
            </a:r>
            <a:r>
              <a:rPr lang="en-US" sz="2000" dirty="0">
                <a:latin typeface="Arial" pitchFamily="34" charset="0"/>
                <a:cs typeface="Arial" pitchFamily="34" charset="0"/>
              </a:rPr>
              <a:t> </a:t>
            </a:r>
            <a:r>
              <a:rPr lang="en-US" sz="2000" dirty="0" err="1">
                <a:latin typeface="Arial" pitchFamily="34" charset="0"/>
                <a:cs typeface="Arial" pitchFamily="34" charset="0"/>
              </a:rPr>
              <a:t>tidak</a:t>
            </a:r>
            <a:r>
              <a:rPr lang="en-US" sz="2000" dirty="0">
                <a:latin typeface="Arial" pitchFamily="34" charset="0"/>
                <a:cs typeface="Arial" pitchFamily="34" charset="0"/>
              </a:rPr>
              <a:t> </a:t>
            </a:r>
            <a:r>
              <a:rPr lang="en-US" sz="2000" dirty="0" err="1">
                <a:latin typeface="Arial" pitchFamily="34" charset="0"/>
                <a:cs typeface="Arial" pitchFamily="34" charset="0"/>
              </a:rPr>
              <a:t>boleh</a:t>
            </a:r>
            <a:r>
              <a:rPr lang="en-US" sz="2000" dirty="0">
                <a:latin typeface="Arial" pitchFamily="34" charset="0"/>
                <a:cs typeface="Arial" pitchFamily="34" charset="0"/>
              </a:rPr>
              <a:t> </a:t>
            </a:r>
            <a:r>
              <a:rPr lang="en-US" sz="2000" dirty="0" err="1">
                <a:latin typeface="Arial" pitchFamily="34" charset="0"/>
                <a:cs typeface="Arial" pitchFamily="34" charset="0"/>
              </a:rPr>
              <a:t>mencampuri</a:t>
            </a:r>
            <a:r>
              <a:rPr lang="en-US" sz="2000" dirty="0">
                <a:latin typeface="Arial" pitchFamily="34" charset="0"/>
                <a:cs typeface="Arial" pitchFamily="34" charset="0"/>
              </a:rPr>
              <a:t> </a:t>
            </a:r>
            <a:r>
              <a:rPr lang="en-US" sz="2000" dirty="0" err="1">
                <a:latin typeface="Arial" pitchFamily="34" charset="0"/>
                <a:cs typeface="Arial" pitchFamily="34" charset="0"/>
              </a:rPr>
              <a:t>tugas</a:t>
            </a:r>
            <a:r>
              <a:rPr lang="en-US" sz="2000" dirty="0">
                <a:latin typeface="Arial" pitchFamily="34" charset="0"/>
                <a:cs typeface="Arial" pitchFamily="34" charset="0"/>
              </a:rPr>
              <a:t> </a:t>
            </a:r>
            <a:r>
              <a:rPr lang="en-US" sz="2000" dirty="0" err="1" smtClean="0">
                <a:latin typeface="Arial" pitchFamily="34" charset="0"/>
                <a:cs typeface="Arial" pitchFamily="34" charset="0"/>
              </a:rPr>
              <a:t>sekutu</a:t>
            </a:r>
            <a:endParaRPr lang="en-US" sz="2000" dirty="0" smtClean="0">
              <a:latin typeface="Arial" pitchFamily="34" charset="0"/>
              <a:cs typeface="Arial" pitchFamily="34" charset="0"/>
            </a:endParaRPr>
          </a:p>
          <a:p>
            <a:pPr>
              <a:lnSpc>
                <a:spcPct val="80000"/>
              </a:lnSpc>
              <a:buNone/>
              <a:defRPr/>
            </a:pPr>
            <a:r>
              <a:rPr lang="en-US" sz="2000" dirty="0" smtClean="0">
                <a:latin typeface="Arial" pitchFamily="34" charset="0"/>
                <a:cs typeface="Arial" pitchFamily="34" charset="0"/>
              </a:rPr>
              <a:t>         </a:t>
            </a:r>
            <a:r>
              <a:rPr lang="en-US" sz="2000" dirty="0" err="1">
                <a:latin typeface="Arial" pitchFamily="34" charset="0"/>
                <a:cs typeface="Arial" pitchFamily="34" charset="0"/>
              </a:rPr>
              <a:t>komplementer</a:t>
            </a:r>
            <a:r>
              <a:rPr lang="en-US" sz="2000" dirty="0">
                <a:latin typeface="Arial" pitchFamily="34" charset="0"/>
                <a:cs typeface="Arial" pitchFamily="34" charset="0"/>
              </a:rPr>
              <a:t> (</a:t>
            </a:r>
            <a:r>
              <a:rPr lang="en-US" sz="2000" dirty="0" err="1">
                <a:latin typeface="Arial" pitchFamily="34" charset="0"/>
                <a:cs typeface="Arial" pitchFamily="34" charset="0"/>
              </a:rPr>
              <a:t>dalam</a:t>
            </a:r>
            <a:r>
              <a:rPr lang="en-US" sz="2000" dirty="0">
                <a:latin typeface="Arial" pitchFamily="34" charset="0"/>
                <a:cs typeface="Arial" pitchFamily="34" charset="0"/>
              </a:rPr>
              <a:t> </a:t>
            </a:r>
            <a:r>
              <a:rPr lang="en-US" sz="2000" dirty="0" err="1" smtClean="0">
                <a:latin typeface="Arial" pitchFamily="34" charset="0"/>
                <a:cs typeface="Arial" pitchFamily="34" charset="0"/>
              </a:rPr>
              <a:t>arti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tidak</a:t>
            </a:r>
            <a:r>
              <a:rPr lang="en-US" sz="2000" dirty="0" smtClean="0">
                <a:latin typeface="Arial" pitchFamily="34" charset="0"/>
                <a:cs typeface="Arial" pitchFamily="34" charset="0"/>
              </a:rPr>
              <a:t> </a:t>
            </a:r>
            <a:r>
              <a:rPr lang="en-US" sz="2000" dirty="0" err="1">
                <a:latin typeface="Arial" pitchFamily="34" charset="0"/>
                <a:cs typeface="Arial" pitchFamily="34" charset="0"/>
              </a:rPr>
              <a:t>boleh</a:t>
            </a:r>
            <a:r>
              <a:rPr lang="en-US" sz="2000" dirty="0">
                <a:latin typeface="Arial" pitchFamily="34" charset="0"/>
                <a:cs typeface="Arial" pitchFamily="34" charset="0"/>
              </a:rPr>
              <a:t> </a:t>
            </a:r>
            <a:r>
              <a:rPr lang="en-US" sz="2000" dirty="0" err="1">
                <a:latin typeface="Arial" pitchFamily="34" charset="0"/>
                <a:cs typeface="Arial" pitchFamily="34" charset="0"/>
              </a:rPr>
              <a:t>ikut</a:t>
            </a:r>
            <a:r>
              <a:rPr lang="en-US" sz="2000" dirty="0">
                <a:latin typeface="Arial" pitchFamily="34" charset="0"/>
                <a:cs typeface="Arial" pitchFamily="34" charset="0"/>
              </a:rPr>
              <a:t> </a:t>
            </a:r>
            <a:r>
              <a:rPr lang="en-US" sz="2000" dirty="0" err="1">
                <a:latin typeface="Arial" pitchFamily="34" charset="0"/>
                <a:cs typeface="Arial" pitchFamily="34" charset="0"/>
              </a:rPr>
              <a:t>menjalankan</a:t>
            </a:r>
            <a:r>
              <a:rPr lang="en-US" sz="2000" dirty="0">
                <a:latin typeface="Arial" pitchFamily="34" charset="0"/>
                <a:cs typeface="Arial" pitchFamily="34" charset="0"/>
              </a:rPr>
              <a:t> </a:t>
            </a:r>
            <a:endParaRPr lang="en-US" sz="2000" dirty="0" smtClean="0">
              <a:latin typeface="Arial" pitchFamily="34" charset="0"/>
              <a:cs typeface="Arial" pitchFamily="34" charset="0"/>
            </a:endParaRPr>
          </a:p>
          <a:p>
            <a:pPr>
              <a:lnSpc>
                <a:spcPct val="80000"/>
              </a:lnSpc>
              <a:buNone/>
              <a:defRPr/>
            </a:pP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kepengurusan</a:t>
            </a:r>
            <a:r>
              <a:rPr lang="en-US" sz="2000" dirty="0" smtClean="0">
                <a:latin typeface="Arial" pitchFamily="34" charset="0"/>
                <a:cs typeface="Arial" pitchFamily="34" charset="0"/>
              </a:rPr>
              <a:t> </a:t>
            </a:r>
            <a:r>
              <a:rPr lang="en-US" sz="2000" dirty="0">
                <a:latin typeface="Arial" pitchFamily="34" charset="0"/>
                <a:cs typeface="Arial" pitchFamily="34" charset="0"/>
              </a:rPr>
              <a:t>CV). </a:t>
            </a:r>
            <a:r>
              <a:rPr lang="en-US" sz="2000" dirty="0" err="1">
                <a:latin typeface="Arial" pitchFamily="34" charset="0"/>
                <a:cs typeface="Arial" pitchFamily="34" charset="0"/>
              </a:rPr>
              <a:t>Bila</a:t>
            </a:r>
            <a:r>
              <a:rPr lang="en-US" sz="2000" dirty="0">
                <a:latin typeface="Arial" pitchFamily="34" charset="0"/>
                <a:cs typeface="Arial" pitchFamily="34" charset="0"/>
              </a:rPr>
              <a:t> </a:t>
            </a:r>
            <a:r>
              <a:rPr lang="en-US" sz="2000" dirty="0" err="1">
                <a:latin typeface="Arial" pitchFamily="34" charset="0"/>
                <a:cs typeface="Arial" pitchFamily="34" charset="0"/>
              </a:rPr>
              <a:t>larangan</a:t>
            </a:r>
            <a:r>
              <a:rPr lang="en-US" sz="2000" dirty="0">
                <a:latin typeface="Arial" pitchFamily="34" charset="0"/>
                <a:cs typeface="Arial" pitchFamily="34" charset="0"/>
              </a:rPr>
              <a:t> </a:t>
            </a:r>
            <a:r>
              <a:rPr lang="en-US" sz="2000" dirty="0" err="1">
                <a:latin typeface="Arial" pitchFamily="34" charset="0"/>
                <a:cs typeface="Arial" pitchFamily="34" charset="0"/>
              </a:rPr>
              <a:t>ini</a:t>
            </a:r>
            <a:r>
              <a:rPr lang="en-US" sz="2000" dirty="0">
                <a:latin typeface="Arial" pitchFamily="34" charset="0"/>
                <a:cs typeface="Arial" pitchFamily="34" charset="0"/>
              </a:rPr>
              <a:t> </a:t>
            </a:r>
            <a:r>
              <a:rPr lang="en-US" sz="2000" dirty="0" err="1">
                <a:latin typeface="Arial" pitchFamily="34" charset="0"/>
                <a:cs typeface="Arial" pitchFamily="34" charset="0"/>
              </a:rPr>
              <a:t>dilanggar</a:t>
            </a:r>
            <a:r>
              <a:rPr lang="en-US" sz="2000" dirty="0">
                <a:latin typeface="Arial" pitchFamily="34" charset="0"/>
                <a:cs typeface="Arial" pitchFamily="34" charset="0"/>
              </a:rPr>
              <a:t>, </a:t>
            </a:r>
            <a:r>
              <a:rPr lang="en-US" sz="2000" dirty="0" err="1">
                <a:latin typeface="Arial" pitchFamily="34" charset="0"/>
                <a:cs typeface="Arial" pitchFamily="34" charset="0"/>
              </a:rPr>
              <a:t>maka</a:t>
            </a:r>
            <a:r>
              <a:rPr lang="en-US" sz="2000" dirty="0">
                <a:latin typeface="Arial" pitchFamily="34" charset="0"/>
                <a:cs typeface="Arial" pitchFamily="34" charset="0"/>
              </a:rPr>
              <a:t> </a:t>
            </a:r>
            <a:r>
              <a:rPr lang="en-US" sz="2000" dirty="0" err="1" smtClean="0">
                <a:latin typeface="Arial" pitchFamily="34" charset="0"/>
                <a:cs typeface="Arial" pitchFamily="34" charset="0"/>
              </a:rPr>
              <a:t>tanggung</a:t>
            </a:r>
            <a:endParaRPr lang="en-US" sz="2000" dirty="0" smtClean="0">
              <a:latin typeface="Arial" pitchFamily="34" charset="0"/>
              <a:cs typeface="Arial" pitchFamily="34" charset="0"/>
            </a:endParaRPr>
          </a:p>
          <a:p>
            <a:pPr>
              <a:lnSpc>
                <a:spcPct val="80000"/>
              </a:lnSpc>
              <a:buNone/>
              <a:defRPr/>
            </a:pPr>
            <a:r>
              <a:rPr lang="en-US" sz="2000" dirty="0" smtClean="0">
                <a:latin typeface="Arial" pitchFamily="34" charset="0"/>
                <a:cs typeface="Arial" pitchFamily="34" charset="0"/>
              </a:rPr>
              <a:t>         </a:t>
            </a:r>
            <a:r>
              <a:rPr lang="en-US" sz="2000" dirty="0" err="1">
                <a:latin typeface="Arial" pitchFamily="34" charset="0"/>
                <a:cs typeface="Arial" pitchFamily="34" charset="0"/>
              </a:rPr>
              <a:t>jawabnya</a:t>
            </a:r>
            <a:r>
              <a:rPr lang="en-US" sz="2000" dirty="0">
                <a:latin typeface="Arial" pitchFamily="34" charset="0"/>
                <a:cs typeface="Arial" pitchFamily="34" charset="0"/>
              </a:rPr>
              <a:t> </a:t>
            </a:r>
            <a:r>
              <a:rPr lang="en-US" sz="2000" dirty="0" err="1">
                <a:latin typeface="Arial" pitchFamily="34" charset="0"/>
                <a:cs typeface="Arial" pitchFamily="34" charset="0"/>
              </a:rPr>
              <a:t>menjadi</a:t>
            </a:r>
            <a:r>
              <a:rPr lang="en-US" sz="2000" dirty="0">
                <a:latin typeface="Arial" pitchFamily="34" charset="0"/>
                <a:cs typeface="Arial" pitchFamily="34" charset="0"/>
              </a:rPr>
              <a:t> </a:t>
            </a:r>
            <a:r>
              <a:rPr lang="en-US" sz="2000" dirty="0" err="1">
                <a:latin typeface="Arial" pitchFamily="34" charset="0"/>
                <a:cs typeface="Arial" pitchFamily="34" charset="0"/>
              </a:rPr>
              <a:t>sama</a:t>
            </a:r>
            <a:r>
              <a:rPr lang="en-US" sz="2000" dirty="0">
                <a:latin typeface="Arial" pitchFamily="34" charset="0"/>
                <a:cs typeface="Arial" pitchFamily="34" charset="0"/>
              </a:rPr>
              <a:t> </a:t>
            </a:r>
            <a:r>
              <a:rPr lang="en-US" sz="2000" dirty="0" err="1">
                <a:latin typeface="Arial" pitchFamily="34" charset="0"/>
                <a:cs typeface="Arial" pitchFamily="34" charset="0"/>
              </a:rPr>
              <a:t>dengan</a:t>
            </a:r>
            <a:r>
              <a:rPr lang="en-US" sz="2000" dirty="0">
                <a:latin typeface="Arial" pitchFamily="34" charset="0"/>
                <a:cs typeface="Arial" pitchFamily="34" charset="0"/>
              </a:rPr>
              <a:t> </a:t>
            </a:r>
            <a:r>
              <a:rPr lang="en-US" sz="2000" dirty="0" err="1">
                <a:latin typeface="Arial" pitchFamily="34" charset="0"/>
                <a:cs typeface="Arial" pitchFamily="34" charset="0"/>
              </a:rPr>
              <a:t>tanggung</a:t>
            </a:r>
            <a:r>
              <a:rPr lang="en-US" sz="2000" dirty="0">
                <a:latin typeface="Arial" pitchFamily="34" charset="0"/>
                <a:cs typeface="Arial" pitchFamily="34" charset="0"/>
              </a:rPr>
              <a:t> </a:t>
            </a:r>
            <a:r>
              <a:rPr lang="en-US" sz="2000" dirty="0" err="1">
                <a:latin typeface="Arial" pitchFamily="34" charset="0"/>
                <a:cs typeface="Arial" pitchFamily="34" charset="0"/>
              </a:rPr>
              <a:t>jawab</a:t>
            </a:r>
            <a:r>
              <a:rPr lang="en-US" sz="2000" dirty="0">
                <a:latin typeface="Arial" pitchFamily="34" charset="0"/>
                <a:cs typeface="Arial" pitchFamily="34" charset="0"/>
              </a:rPr>
              <a:t> </a:t>
            </a:r>
            <a:r>
              <a:rPr lang="en-US" sz="2000" dirty="0" err="1" smtClean="0">
                <a:latin typeface="Arial" pitchFamily="34" charset="0"/>
                <a:cs typeface="Arial" pitchFamily="34" charset="0"/>
              </a:rPr>
              <a:t>sekutu</a:t>
            </a:r>
            <a:endParaRPr lang="en-US" sz="2000" dirty="0" smtClean="0">
              <a:latin typeface="Arial" pitchFamily="34" charset="0"/>
              <a:cs typeface="Arial" pitchFamily="34" charset="0"/>
            </a:endParaRPr>
          </a:p>
          <a:p>
            <a:pPr>
              <a:lnSpc>
                <a:spcPct val="80000"/>
              </a:lnSpc>
              <a:buNone/>
              <a:defRPr/>
            </a:pPr>
            <a:r>
              <a:rPr lang="en-US" sz="2000" dirty="0" smtClean="0">
                <a:latin typeface="Arial" pitchFamily="34" charset="0"/>
                <a:cs typeface="Arial" pitchFamily="34" charset="0"/>
              </a:rPr>
              <a:t>         </a:t>
            </a:r>
            <a:r>
              <a:rPr lang="en-US" sz="2000" dirty="0" err="1">
                <a:latin typeface="Arial" pitchFamily="34" charset="0"/>
                <a:cs typeface="Arial" pitchFamily="34" charset="0"/>
              </a:rPr>
              <a:t>komplementer</a:t>
            </a:r>
            <a:r>
              <a:rPr lang="en-US" sz="2000" dirty="0">
                <a:latin typeface="Arial" pitchFamily="34" charset="0"/>
                <a:cs typeface="Arial" pitchFamily="34" charset="0"/>
              </a:rPr>
              <a:t>, </a:t>
            </a:r>
            <a:r>
              <a:rPr lang="en-US" sz="2000" dirty="0" err="1">
                <a:latin typeface="Arial" pitchFamily="34" charset="0"/>
                <a:cs typeface="Arial" pitchFamily="34" charset="0"/>
              </a:rPr>
              <a:t>yaitu</a:t>
            </a:r>
            <a:r>
              <a:rPr lang="en-US" sz="2000" dirty="0">
                <a:latin typeface="Arial" pitchFamily="34" charset="0"/>
                <a:cs typeface="Arial" pitchFamily="34" charset="0"/>
              </a:rPr>
              <a:t> </a:t>
            </a:r>
            <a:r>
              <a:rPr lang="en-US" sz="2000" dirty="0" err="1">
                <a:latin typeface="Arial" pitchFamily="34" charset="0"/>
                <a:cs typeface="Arial" pitchFamily="34" charset="0"/>
              </a:rPr>
              <a:t>tanggung</a:t>
            </a:r>
            <a:r>
              <a:rPr lang="en-US" sz="2000" dirty="0">
                <a:latin typeface="Arial" pitchFamily="34" charset="0"/>
                <a:cs typeface="Arial" pitchFamily="34" charset="0"/>
              </a:rPr>
              <a:t> </a:t>
            </a:r>
            <a:r>
              <a:rPr lang="en-US" sz="2000" dirty="0" err="1">
                <a:latin typeface="Arial" pitchFamily="34" charset="0"/>
                <a:cs typeface="Arial" pitchFamily="34" charset="0"/>
              </a:rPr>
              <a:t>jawab</a:t>
            </a:r>
            <a:r>
              <a:rPr lang="en-US" sz="2000" dirty="0">
                <a:latin typeface="Arial" pitchFamily="34" charset="0"/>
                <a:cs typeface="Arial" pitchFamily="34" charset="0"/>
              </a:rPr>
              <a:t> </a:t>
            </a:r>
            <a:r>
              <a:rPr lang="en-US" sz="2000" dirty="0" err="1">
                <a:latin typeface="Arial" pitchFamily="34" charset="0"/>
                <a:cs typeface="Arial" pitchFamily="34" charset="0"/>
              </a:rPr>
              <a:t>secara</a:t>
            </a:r>
            <a:r>
              <a:rPr lang="en-US" sz="2000" dirty="0">
                <a:latin typeface="Arial" pitchFamily="34" charset="0"/>
                <a:cs typeface="Arial" pitchFamily="34" charset="0"/>
              </a:rPr>
              <a:t> </a:t>
            </a:r>
            <a:r>
              <a:rPr lang="en-US" sz="2000" dirty="0" err="1">
                <a:latin typeface="Arial" pitchFamily="34" charset="0"/>
                <a:cs typeface="Arial" pitchFamily="34" charset="0"/>
              </a:rPr>
              <a:t>pribadi</a:t>
            </a:r>
            <a:r>
              <a:rPr lang="en-US" sz="2000" dirty="0">
                <a:latin typeface="Arial" pitchFamily="34" charset="0"/>
                <a:cs typeface="Arial" pitchFamily="34" charset="0"/>
              </a:rPr>
              <a:t> </a:t>
            </a:r>
            <a:r>
              <a:rPr lang="en-US" sz="2000" dirty="0" err="1" smtClean="0">
                <a:latin typeface="Arial" pitchFamily="34" charset="0"/>
                <a:cs typeface="Arial" pitchFamily="34" charset="0"/>
              </a:rPr>
              <a:t>untuk</a:t>
            </a:r>
            <a:endParaRPr lang="en-US" sz="2000" dirty="0" smtClean="0">
              <a:latin typeface="Arial" pitchFamily="34" charset="0"/>
              <a:cs typeface="Arial" pitchFamily="34" charset="0"/>
            </a:endParaRPr>
          </a:p>
          <a:p>
            <a:pPr>
              <a:lnSpc>
                <a:spcPct val="80000"/>
              </a:lnSpc>
              <a:buNone/>
              <a:defRPr/>
            </a:pPr>
            <a:r>
              <a:rPr lang="en-US" sz="2000" dirty="0" smtClean="0">
                <a:latin typeface="Arial" pitchFamily="34" charset="0"/>
                <a:cs typeface="Arial" pitchFamily="34" charset="0"/>
              </a:rPr>
              <a:t>         </a:t>
            </a:r>
            <a:r>
              <a:rPr lang="en-US" sz="2000" dirty="0" err="1">
                <a:latin typeface="Arial" pitchFamily="34" charset="0"/>
                <a:cs typeface="Arial" pitchFamily="34" charset="0"/>
              </a:rPr>
              <a:t>keseluruhan</a:t>
            </a:r>
            <a:r>
              <a:rPr lang="en-US" sz="2000" dirty="0">
                <a:latin typeface="Arial" pitchFamily="34" charset="0"/>
                <a:cs typeface="Arial" pitchFamily="34" charset="0"/>
              </a:rPr>
              <a:t>.</a:t>
            </a:r>
          </a:p>
          <a:p>
            <a:pPr>
              <a:lnSpc>
                <a:spcPct val="80000"/>
              </a:lnSpc>
              <a:defRPr/>
            </a:pPr>
            <a:r>
              <a:rPr lang="en-US" sz="2000" dirty="0" err="1" smtClean="0">
                <a:latin typeface="Arial" pitchFamily="34" charset="0"/>
                <a:cs typeface="Arial" pitchFamily="34" charset="0"/>
              </a:rPr>
              <a:t>Berakhirnya</a:t>
            </a:r>
            <a:r>
              <a:rPr lang="en-US" sz="2000" dirty="0" smtClean="0">
                <a:latin typeface="Arial" pitchFamily="34" charset="0"/>
                <a:cs typeface="Arial" pitchFamily="34" charset="0"/>
              </a:rPr>
              <a:t>/</a:t>
            </a:r>
            <a:r>
              <a:rPr lang="en-US" sz="2000" dirty="0" err="1" smtClean="0">
                <a:latin typeface="Arial" pitchFamily="34" charset="0"/>
                <a:cs typeface="Arial" pitchFamily="34" charset="0"/>
              </a:rPr>
              <a:t>bubarnya</a:t>
            </a:r>
            <a:r>
              <a:rPr lang="en-US" sz="2000" dirty="0" smtClean="0">
                <a:latin typeface="Arial" pitchFamily="34" charset="0"/>
                <a:cs typeface="Arial" pitchFamily="34" charset="0"/>
              </a:rPr>
              <a:t> </a:t>
            </a:r>
            <a:r>
              <a:rPr lang="en-US" sz="2000" dirty="0" err="1">
                <a:latin typeface="Arial" pitchFamily="34" charset="0"/>
                <a:cs typeface="Arial" pitchFamily="34" charset="0"/>
              </a:rPr>
              <a:t>persekutuan</a:t>
            </a:r>
            <a:r>
              <a:rPr lang="en-US" sz="2000" dirty="0">
                <a:latin typeface="Arial" pitchFamily="34" charset="0"/>
                <a:cs typeface="Arial" pitchFamily="34" charset="0"/>
              </a:rPr>
              <a:t> </a:t>
            </a:r>
            <a:r>
              <a:rPr lang="en-US" sz="2000" dirty="0" err="1">
                <a:latin typeface="Arial" pitchFamily="34" charset="0"/>
                <a:cs typeface="Arial" pitchFamily="34" charset="0"/>
              </a:rPr>
              <a:t>komanditer</a:t>
            </a:r>
            <a:r>
              <a:rPr lang="en-US" sz="2000" dirty="0">
                <a:latin typeface="Arial" pitchFamily="34" charset="0"/>
                <a:cs typeface="Arial" pitchFamily="34" charset="0"/>
              </a:rPr>
              <a:t> </a:t>
            </a:r>
            <a:r>
              <a:rPr lang="en-US" sz="2000" dirty="0" err="1">
                <a:latin typeface="Arial" pitchFamily="34" charset="0"/>
                <a:cs typeface="Arial" pitchFamily="34" charset="0"/>
              </a:rPr>
              <a:t>sama</a:t>
            </a:r>
            <a:r>
              <a:rPr lang="en-US" sz="2000" dirty="0">
                <a:latin typeface="Arial" pitchFamily="34" charset="0"/>
                <a:cs typeface="Arial" pitchFamily="34" charset="0"/>
              </a:rPr>
              <a:t> </a:t>
            </a:r>
            <a:r>
              <a:rPr lang="en-US" sz="2000" dirty="0" err="1">
                <a:latin typeface="Arial" pitchFamily="34" charset="0"/>
                <a:cs typeface="Arial" pitchFamily="34" charset="0"/>
              </a:rPr>
              <a:t>dengan</a:t>
            </a:r>
            <a:r>
              <a:rPr lang="en-US" sz="2000" dirty="0">
                <a:latin typeface="Arial" pitchFamily="34" charset="0"/>
                <a:cs typeface="Arial" pitchFamily="34" charset="0"/>
              </a:rPr>
              <a:t> Firma </a:t>
            </a:r>
            <a:r>
              <a:rPr lang="en-US" sz="2000" dirty="0" err="1" smtClean="0">
                <a:latin typeface="Arial" pitchFamily="34" charset="0"/>
                <a:cs typeface="Arial" pitchFamily="34" charset="0"/>
              </a:rPr>
              <a:t>diatur</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dalam</a:t>
            </a:r>
            <a:r>
              <a:rPr lang="en-US" sz="2000" dirty="0" smtClean="0">
                <a:latin typeface="Arial" pitchFamily="34" charset="0"/>
                <a:cs typeface="Arial" pitchFamily="34" charset="0"/>
              </a:rPr>
              <a:t> </a:t>
            </a:r>
            <a:r>
              <a:rPr lang="en-US" sz="2000" dirty="0">
                <a:latin typeface="Arial" pitchFamily="34" charset="0"/>
                <a:cs typeface="Arial" pitchFamily="34" charset="0"/>
              </a:rPr>
              <a:t>pas 1646 BW.</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a:xfrm>
            <a:off x="914400" y="533400"/>
            <a:ext cx="7543800" cy="3505199"/>
          </a:xfrm>
        </p:spPr>
        <p:txBody>
          <a:bodyPr>
            <a:noAutofit/>
          </a:bodyPr>
          <a:lstStyle/>
          <a:p>
            <a:pPr eaLnBrk="1" hangingPunct="1">
              <a:lnSpc>
                <a:spcPct val="80000"/>
              </a:lnSpc>
              <a:buFont typeface="Wingdings" pitchFamily="2" charset="2"/>
              <a:buNone/>
              <a:defRPr/>
            </a:pPr>
            <a:r>
              <a:rPr lang="en-US" sz="2400" b="1" dirty="0" err="1" smtClean="0"/>
              <a:t>Macam</a:t>
            </a:r>
            <a:r>
              <a:rPr lang="en-US" sz="2400" b="1" dirty="0" smtClean="0"/>
              <a:t> – </a:t>
            </a:r>
            <a:r>
              <a:rPr lang="en-US" sz="2400" b="1" dirty="0" err="1" smtClean="0"/>
              <a:t>macam</a:t>
            </a:r>
            <a:r>
              <a:rPr lang="en-US" sz="2400" b="1" dirty="0" smtClean="0"/>
              <a:t> </a:t>
            </a:r>
            <a:r>
              <a:rPr lang="en-US" sz="2400" b="1" dirty="0" err="1" smtClean="0"/>
              <a:t>perseroan</a:t>
            </a:r>
            <a:r>
              <a:rPr lang="en-US" sz="2400" b="1" dirty="0" smtClean="0"/>
              <a:t> </a:t>
            </a:r>
            <a:r>
              <a:rPr lang="en-US" sz="2400" b="1" dirty="0" err="1" smtClean="0"/>
              <a:t>Komanditer</a:t>
            </a:r>
            <a:r>
              <a:rPr lang="en-US" sz="2400" dirty="0" smtClean="0"/>
              <a:t>, </a:t>
            </a:r>
            <a:r>
              <a:rPr lang="en-US" sz="2400" dirty="0" err="1" smtClean="0"/>
              <a:t>yaitu</a:t>
            </a:r>
            <a:r>
              <a:rPr lang="en-US" sz="2400" dirty="0" smtClean="0"/>
              <a:t>:</a:t>
            </a:r>
          </a:p>
          <a:p>
            <a:pPr eaLnBrk="1" hangingPunct="1">
              <a:lnSpc>
                <a:spcPct val="80000"/>
              </a:lnSpc>
              <a:defRPr/>
            </a:pPr>
            <a:r>
              <a:rPr lang="en-US" sz="2400" b="1" dirty="0" smtClean="0">
                <a:solidFill>
                  <a:srgbClr val="FF0000"/>
                </a:solidFill>
              </a:rPr>
              <a:t>Perseroan </a:t>
            </a:r>
            <a:r>
              <a:rPr lang="en-US" sz="2400" b="1" dirty="0" err="1" smtClean="0">
                <a:solidFill>
                  <a:srgbClr val="FF0000"/>
                </a:solidFill>
              </a:rPr>
              <a:t>Komanditer</a:t>
            </a:r>
            <a:r>
              <a:rPr lang="en-US" sz="2400" b="1" dirty="0" smtClean="0">
                <a:solidFill>
                  <a:srgbClr val="FF0000"/>
                </a:solidFill>
              </a:rPr>
              <a:t> </a:t>
            </a:r>
            <a:r>
              <a:rPr lang="en-US" sz="2400" b="1" dirty="0" err="1" smtClean="0">
                <a:solidFill>
                  <a:srgbClr val="FF0000"/>
                </a:solidFill>
              </a:rPr>
              <a:t>Murni</a:t>
            </a:r>
            <a:r>
              <a:rPr lang="en-US" sz="2400" b="1" dirty="0" smtClean="0"/>
              <a:t>, </a:t>
            </a:r>
            <a:r>
              <a:rPr lang="en-US" sz="2400" dirty="0" err="1" smtClean="0"/>
              <a:t>yaitu</a:t>
            </a:r>
            <a:r>
              <a:rPr lang="en-US" sz="2400" dirty="0" smtClean="0"/>
              <a:t> </a:t>
            </a:r>
            <a:r>
              <a:rPr lang="en-US" sz="2400" dirty="0" err="1" smtClean="0"/>
              <a:t>bentuk</a:t>
            </a:r>
            <a:r>
              <a:rPr lang="en-US" sz="2400" dirty="0" smtClean="0"/>
              <a:t> </a:t>
            </a:r>
            <a:r>
              <a:rPr lang="en-US" sz="2400" dirty="0" err="1" smtClean="0"/>
              <a:t>perseroan</a:t>
            </a:r>
            <a:r>
              <a:rPr lang="en-US" sz="2400" dirty="0" smtClean="0"/>
              <a:t> </a:t>
            </a:r>
            <a:r>
              <a:rPr lang="en-US" sz="2400" dirty="0" err="1" smtClean="0"/>
              <a:t>komanditer</a:t>
            </a:r>
            <a:r>
              <a:rPr lang="en-US" sz="2400" dirty="0" smtClean="0"/>
              <a:t> yang </a:t>
            </a:r>
            <a:r>
              <a:rPr lang="en-US" sz="2400" dirty="0" err="1" smtClean="0"/>
              <a:t>di</a:t>
            </a:r>
            <a:r>
              <a:rPr lang="en-US" sz="2400" dirty="0" smtClean="0"/>
              <a:t> </a:t>
            </a:r>
            <a:r>
              <a:rPr lang="en-US" sz="2400" dirty="0" err="1" smtClean="0"/>
              <a:t>dalamnya</a:t>
            </a:r>
            <a:r>
              <a:rPr lang="en-US" sz="2400" dirty="0" smtClean="0"/>
              <a:t> </a:t>
            </a:r>
            <a:r>
              <a:rPr lang="en-US" sz="2400" dirty="0" err="1" smtClean="0"/>
              <a:t>hanya</a:t>
            </a:r>
            <a:r>
              <a:rPr lang="en-US" sz="2400" dirty="0" smtClean="0"/>
              <a:t> </a:t>
            </a:r>
            <a:r>
              <a:rPr lang="en-US" sz="2400" dirty="0" err="1" smtClean="0"/>
              <a:t>ada</a:t>
            </a:r>
            <a:r>
              <a:rPr lang="en-US" sz="2400" dirty="0" smtClean="0"/>
              <a:t> </a:t>
            </a:r>
            <a:r>
              <a:rPr lang="en-US" sz="2400" dirty="0" err="1" smtClean="0"/>
              <a:t>satu</a:t>
            </a:r>
            <a:r>
              <a:rPr lang="en-US" sz="2400" dirty="0" smtClean="0"/>
              <a:t> </a:t>
            </a:r>
            <a:r>
              <a:rPr lang="en-US" sz="2400" dirty="0" err="1" smtClean="0"/>
              <a:t>persero</a:t>
            </a:r>
            <a:r>
              <a:rPr lang="en-US" sz="2400" dirty="0" smtClean="0"/>
              <a:t> </a:t>
            </a:r>
            <a:r>
              <a:rPr lang="en-US" sz="2400" dirty="0" err="1" smtClean="0"/>
              <a:t>aktif</a:t>
            </a:r>
            <a:r>
              <a:rPr lang="en-US" sz="2400" dirty="0" smtClean="0"/>
              <a:t> </a:t>
            </a:r>
            <a:r>
              <a:rPr lang="en-US" sz="2400" dirty="0" err="1" smtClean="0"/>
              <a:t>dan</a:t>
            </a:r>
            <a:r>
              <a:rPr lang="en-US" sz="2400" dirty="0" smtClean="0"/>
              <a:t> yang </a:t>
            </a:r>
            <a:r>
              <a:rPr lang="en-US" sz="2400" dirty="0" err="1" smtClean="0"/>
              <a:t>lainnya</a:t>
            </a:r>
            <a:r>
              <a:rPr lang="en-US" sz="2400" dirty="0" smtClean="0"/>
              <a:t> </a:t>
            </a:r>
            <a:r>
              <a:rPr lang="en-US" sz="2400" dirty="0" err="1" smtClean="0"/>
              <a:t>merupakan</a:t>
            </a:r>
            <a:r>
              <a:rPr lang="en-US" sz="2400" dirty="0" smtClean="0"/>
              <a:t> </a:t>
            </a:r>
            <a:r>
              <a:rPr lang="en-US" sz="2400" dirty="0" err="1" smtClean="0"/>
              <a:t>persero</a:t>
            </a:r>
            <a:r>
              <a:rPr lang="en-US" sz="2400" dirty="0" smtClean="0"/>
              <a:t> </a:t>
            </a:r>
            <a:r>
              <a:rPr lang="en-US" sz="2400" dirty="0" err="1" smtClean="0"/>
              <a:t>komanditer</a:t>
            </a:r>
            <a:r>
              <a:rPr lang="en-US" sz="2400" dirty="0" smtClean="0"/>
              <a:t>.</a:t>
            </a:r>
          </a:p>
          <a:p>
            <a:pPr eaLnBrk="1" hangingPunct="1">
              <a:lnSpc>
                <a:spcPct val="80000"/>
              </a:lnSpc>
              <a:defRPr/>
            </a:pPr>
            <a:r>
              <a:rPr lang="en-US" sz="2400" b="1" dirty="0" smtClean="0">
                <a:solidFill>
                  <a:srgbClr val="FF0000"/>
                </a:solidFill>
              </a:rPr>
              <a:t>Perseroan </a:t>
            </a:r>
            <a:r>
              <a:rPr lang="en-US" sz="2400" b="1" dirty="0" err="1" smtClean="0">
                <a:solidFill>
                  <a:srgbClr val="FF0000"/>
                </a:solidFill>
              </a:rPr>
              <a:t>Komanditer</a:t>
            </a:r>
            <a:r>
              <a:rPr lang="en-US" sz="2400" b="1" dirty="0" smtClean="0">
                <a:solidFill>
                  <a:srgbClr val="FF0000"/>
                </a:solidFill>
              </a:rPr>
              <a:t> </a:t>
            </a:r>
            <a:r>
              <a:rPr lang="en-US" sz="2400" b="1" dirty="0" err="1" smtClean="0">
                <a:solidFill>
                  <a:srgbClr val="FF0000"/>
                </a:solidFill>
              </a:rPr>
              <a:t>campuran</a:t>
            </a:r>
            <a:r>
              <a:rPr lang="en-US" sz="2400" b="1" dirty="0" smtClean="0"/>
              <a:t>, </a:t>
            </a:r>
            <a:r>
              <a:rPr lang="en-US" sz="2400" dirty="0" err="1" smtClean="0"/>
              <a:t>yaitu</a:t>
            </a:r>
            <a:r>
              <a:rPr lang="en-US" sz="2400" dirty="0" smtClean="0"/>
              <a:t> </a:t>
            </a:r>
            <a:r>
              <a:rPr lang="en-US" sz="2400" dirty="0" err="1" smtClean="0"/>
              <a:t>perusahaan</a:t>
            </a:r>
            <a:r>
              <a:rPr lang="en-US" sz="2400" dirty="0" smtClean="0"/>
              <a:t> yang </a:t>
            </a:r>
            <a:r>
              <a:rPr lang="en-US" sz="2400" dirty="0" err="1" smtClean="0"/>
              <a:t>asalnya</a:t>
            </a:r>
            <a:r>
              <a:rPr lang="en-US" sz="2400" dirty="0" smtClean="0"/>
              <a:t> </a:t>
            </a:r>
            <a:r>
              <a:rPr lang="en-US" sz="2400" dirty="0" err="1" smtClean="0"/>
              <a:t>berbentuk</a:t>
            </a:r>
            <a:r>
              <a:rPr lang="en-US" sz="2400" dirty="0" smtClean="0"/>
              <a:t> firma </a:t>
            </a:r>
            <a:r>
              <a:rPr lang="en-US" sz="2400" dirty="0" err="1" smtClean="0"/>
              <a:t>karena</a:t>
            </a:r>
            <a:r>
              <a:rPr lang="en-US" sz="2400" dirty="0" smtClean="0"/>
              <a:t> </a:t>
            </a:r>
            <a:r>
              <a:rPr lang="en-US" sz="2400" dirty="0" err="1" smtClean="0"/>
              <a:t>memerlukan</a:t>
            </a:r>
            <a:r>
              <a:rPr lang="en-US" sz="2400" dirty="0" smtClean="0"/>
              <a:t> modal </a:t>
            </a:r>
            <a:r>
              <a:rPr lang="en-US" sz="2400" dirty="0" err="1" smtClean="0"/>
              <a:t>tambahan</a:t>
            </a:r>
            <a:r>
              <a:rPr lang="en-US" sz="2400" dirty="0" smtClean="0"/>
              <a:t>, </a:t>
            </a:r>
            <a:r>
              <a:rPr lang="en-US" sz="2400" dirty="0" err="1" smtClean="0"/>
              <a:t>kemudian</a:t>
            </a:r>
            <a:r>
              <a:rPr lang="en-US" sz="2400" dirty="0" smtClean="0"/>
              <a:t> </a:t>
            </a:r>
            <a:r>
              <a:rPr lang="en-US" sz="2400" dirty="0" err="1" smtClean="0"/>
              <a:t>membentuk</a:t>
            </a:r>
            <a:r>
              <a:rPr lang="en-US" sz="2400" dirty="0" smtClean="0"/>
              <a:t> </a:t>
            </a:r>
            <a:r>
              <a:rPr lang="en-US" sz="2400" dirty="0" err="1" smtClean="0"/>
              <a:t>persekutuan</a:t>
            </a:r>
            <a:r>
              <a:rPr lang="en-US" sz="2400" dirty="0" smtClean="0"/>
              <a:t> </a:t>
            </a:r>
            <a:r>
              <a:rPr lang="en-US" sz="2400" dirty="0" err="1" smtClean="0"/>
              <a:t>komanditer</a:t>
            </a:r>
            <a:r>
              <a:rPr lang="en-US" sz="2400" dirty="0" smtClean="0"/>
              <a:t> </a:t>
            </a:r>
            <a:r>
              <a:rPr lang="en-US" sz="2400" dirty="0" err="1" smtClean="0"/>
              <a:t>campuran</a:t>
            </a:r>
            <a:r>
              <a:rPr lang="en-US" sz="2400" dirty="0" smtClean="0"/>
              <a:t>.</a:t>
            </a:r>
          </a:p>
          <a:p>
            <a:pPr eaLnBrk="1" hangingPunct="1">
              <a:lnSpc>
                <a:spcPct val="80000"/>
              </a:lnSpc>
              <a:defRPr/>
            </a:pPr>
            <a:r>
              <a:rPr lang="en-US" sz="2400" b="1" dirty="0" smtClean="0">
                <a:solidFill>
                  <a:srgbClr val="FF0000"/>
                </a:solidFill>
              </a:rPr>
              <a:t>Perseroan </a:t>
            </a:r>
            <a:r>
              <a:rPr lang="en-US" sz="2400" b="1" dirty="0" err="1" smtClean="0">
                <a:solidFill>
                  <a:srgbClr val="FF0000"/>
                </a:solidFill>
              </a:rPr>
              <a:t>Komanditer</a:t>
            </a:r>
            <a:r>
              <a:rPr lang="en-US" sz="2400" b="1" dirty="0" smtClean="0">
                <a:solidFill>
                  <a:srgbClr val="FF0000"/>
                </a:solidFill>
              </a:rPr>
              <a:t> </a:t>
            </a:r>
            <a:r>
              <a:rPr lang="en-US" sz="2400" b="1" dirty="0" err="1" smtClean="0">
                <a:solidFill>
                  <a:srgbClr val="FF0000"/>
                </a:solidFill>
              </a:rPr>
              <a:t>Bersaham</a:t>
            </a:r>
            <a:r>
              <a:rPr lang="en-US" sz="2400" b="1" dirty="0" smtClean="0"/>
              <a:t>, </a:t>
            </a:r>
            <a:r>
              <a:rPr lang="en-US" sz="2400" dirty="0" err="1" smtClean="0"/>
              <a:t>yaitu</a:t>
            </a:r>
            <a:r>
              <a:rPr lang="en-US" sz="2400" dirty="0" smtClean="0"/>
              <a:t> </a:t>
            </a:r>
            <a:r>
              <a:rPr lang="en-US" sz="2400" dirty="0" err="1" smtClean="0"/>
              <a:t>persekutuan</a:t>
            </a:r>
            <a:r>
              <a:rPr lang="en-US" sz="2400" dirty="0" smtClean="0"/>
              <a:t> </a:t>
            </a:r>
            <a:r>
              <a:rPr lang="en-US" sz="2400" dirty="0" err="1" smtClean="0"/>
              <a:t>komanditer</a:t>
            </a:r>
            <a:r>
              <a:rPr lang="en-US" sz="2400" dirty="0" smtClean="0"/>
              <a:t> yang </a:t>
            </a:r>
            <a:r>
              <a:rPr lang="en-US" sz="2400" dirty="0" err="1" smtClean="0"/>
              <a:t>mengeluarkan</a:t>
            </a:r>
            <a:r>
              <a:rPr lang="en-US" sz="2400" dirty="0" smtClean="0"/>
              <a:t> </a:t>
            </a:r>
            <a:r>
              <a:rPr lang="en-US" sz="2400" dirty="0" err="1" smtClean="0"/>
              <a:t>saham</a:t>
            </a:r>
            <a:r>
              <a:rPr lang="en-US" sz="2400" dirty="0" smtClean="0"/>
              <a:t> yang </a:t>
            </a:r>
            <a:r>
              <a:rPr lang="en-US" sz="2400" dirty="0" err="1" smtClean="0"/>
              <a:t>tidak</a:t>
            </a:r>
            <a:r>
              <a:rPr lang="en-US" sz="2400" dirty="0" smtClean="0"/>
              <a:t> </a:t>
            </a:r>
            <a:r>
              <a:rPr lang="en-US" sz="2400" dirty="0" err="1" smtClean="0"/>
              <a:t>dapat</a:t>
            </a:r>
            <a:r>
              <a:rPr lang="en-US" sz="2400" dirty="0" smtClean="0"/>
              <a:t> </a:t>
            </a:r>
            <a:r>
              <a:rPr lang="en-US" sz="2400" dirty="0" err="1" smtClean="0"/>
              <a:t>diperjualbelikan</a:t>
            </a:r>
            <a:r>
              <a:rPr lang="en-US" sz="2400" dirty="0" smtClean="0"/>
              <a:t>.</a:t>
            </a:r>
            <a:endParaRPr lang="en-US" sz="2400" b="1" dirty="0" smtClean="0"/>
          </a:p>
          <a:p>
            <a:pPr eaLnBrk="1" hangingPunct="1">
              <a:lnSpc>
                <a:spcPct val="80000"/>
              </a:lnSpc>
              <a:buFont typeface="Wingdings" pitchFamily="2" charset="2"/>
              <a:buNone/>
              <a:defRPr/>
            </a:pPr>
            <a:endParaRPr lang="en-US" sz="800" b="1" dirty="0" smtClean="0"/>
          </a:p>
          <a:p>
            <a:pPr eaLnBrk="1" hangingPunct="1">
              <a:lnSpc>
                <a:spcPct val="80000"/>
              </a:lnSpc>
              <a:buFont typeface="Wingdings" pitchFamily="2" charset="2"/>
              <a:buNone/>
              <a:defRPr/>
            </a:pPr>
            <a:r>
              <a:rPr lang="en-US" sz="2400" b="1" dirty="0" err="1" smtClean="0"/>
              <a:t>Ciri</a:t>
            </a:r>
            <a:r>
              <a:rPr lang="en-US" sz="2400" b="1" dirty="0" smtClean="0"/>
              <a:t> – </a:t>
            </a:r>
            <a:r>
              <a:rPr lang="en-US" sz="2400" b="1" dirty="0" err="1" smtClean="0"/>
              <a:t>ciri</a:t>
            </a:r>
            <a:r>
              <a:rPr lang="en-US" sz="2400" b="1" dirty="0" smtClean="0"/>
              <a:t> Perseroan </a:t>
            </a:r>
            <a:r>
              <a:rPr lang="en-US" sz="2400" b="1" dirty="0" err="1" smtClean="0"/>
              <a:t>Komanditer</a:t>
            </a:r>
            <a:r>
              <a:rPr lang="en-US" sz="2400" b="1" dirty="0" smtClean="0"/>
              <a:t>:</a:t>
            </a:r>
            <a:endParaRPr lang="en-US" sz="2400" dirty="0" smtClean="0"/>
          </a:p>
          <a:p>
            <a:pPr eaLnBrk="1" hangingPunct="1">
              <a:lnSpc>
                <a:spcPct val="80000"/>
              </a:lnSpc>
              <a:defRPr/>
            </a:pPr>
            <a:r>
              <a:rPr lang="en-US" sz="2400" dirty="0" err="1" smtClean="0"/>
              <a:t>Ada</a:t>
            </a:r>
            <a:r>
              <a:rPr lang="en-US" sz="2400" dirty="0" smtClean="0"/>
              <a:t> </a:t>
            </a:r>
            <a:r>
              <a:rPr lang="en-US" sz="2400" dirty="0" err="1" smtClean="0"/>
              <a:t>persero</a:t>
            </a:r>
            <a:r>
              <a:rPr lang="en-US" sz="2400" dirty="0" smtClean="0"/>
              <a:t> </a:t>
            </a:r>
            <a:r>
              <a:rPr lang="en-US" sz="2400" dirty="0" err="1" smtClean="0"/>
              <a:t>aktif</a:t>
            </a:r>
            <a:r>
              <a:rPr lang="en-US" sz="2400" dirty="0" smtClean="0"/>
              <a:t> </a:t>
            </a:r>
            <a:r>
              <a:rPr lang="en-US" sz="2400" dirty="0" err="1" smtClean="0"/>
              <a:t>dan</a:t>
            </a:r>
            <a:r>
              <a:rPr lang="en-US" sz="2400" dirty="0" smtClean="0"/>
              <a:t> diam.</a:t>
            </a:r>
          </a:p>
          <a:p>
            <a:pPr eaLnBrk="1" hangingPunct="1">
              <a:lnSpc>
                <a:spcPct val="80000"/>
              </a:lnSpc>
              <a:defRPr/>
            </a:pPr>
            <a:r>
              <a:rPr lang="en-US" sz="2400" dirty="0" err="1" smtClean="0"/>
              <a:t>Tanggung</a:t>
            </a:r>
            <a:r>
              <a:rPr lang="en-US" sz="2400" dirty="0" smtClean="0"/>
              <a:t> </a:t>
            </a:r>
            <a:r>
              <a:rPr lang="en-US" sz="2400" dirty="0" err="1" smtClean="0"/>
              <a:t>jawab</a:t>
            </a:r>
            <a:r>
              <a:rPr lang="en-US" sz="2400" dirty="0" smtClean="0"/>
              <a:t> </a:t>
            </a:r>
            <a:r>
              <a:rPr lang="en-US" sz="2400" dirty="0" err="1" smtClean="0"/>
              <a:t>persero</a:t>
            </a:r>
            <a:r>
              <a:rPr lang="en-US" sz="2400" dirty="0" smtClean="0"/>
              <a:t> </a:t>
            </a:r>
            <a:r>
              <a:rPr lang="en-US" sz="2400" dirty="0" err="1" smtClean="0"/>
              <a:t>tidak</a:t>
            </a:r>
            <a:r>
              <a:rPr lang="en-US" sz="2400" dirty="0" smtClean="0"/>
              <a:t> </a:t>
            </a:r>
            <a:r>
              <a:rPr lang="en-US" sz="2400" dirty="0" err="1" smtClean="0"/>
              <a:t>terbatas</a:t>
            </a:r>
            <a:r>
              <a:rPr lang="en-US" sz="2400" dirty="0" smtClean="0"/>
              <a:t>, </a:t>
            </a:r>
            <a:r>
              <a:rPr lang="en-US" sz="2400" dirty="0" err="1" smtClean="0"/>
              <a:t>sedangkan</a:t>
            </a:r>
            <a:r>
              <a:rPr lang="en-US" sz="2400" dirty="0" smtClean="0"/>
              <a:t> </a:t>
            </a:r>
            <a:r>
              <a:rPr lang="en-US" sz="2400" dirty="0" err="1" smtClean="0"/>
              <a:t>persero</a:t>
            </a:r>
            <a:r>
              <a:rPr lang="en-US" sz="2400" dirty="0" smtClean="0"/>
              <a:t> </a:t>
            </a:r>
            <a:r>
              <a:rPr lang="en-US" sz="2400" dirty="0" err="1" smtClean="0"/>
              <a:t>diam</a:t>
            </a:r>
            <a:r>
              <a:rPr lang="en-US" sz="2400" dirty="0" smtClean="0"/>
              <a:t> </a:t>
            </a:r>
            <a:r>
              <a:rPr lang="en-US" sz="2400" dirty="0" err="1" smtClean="0"/>
              <a:t>terbatas</a:t>
            </a:r>
            <a:r>
              <a:rPr lang="en-US" sz="2400" dirty="0" smtClean="0"/>
              <a:t>.</a:t>
            </a:r>
          </a:p>
          <a:p>
            <a:pPr eaLnBrk="1" hangingPunct="1">
              <a:lnSpc>
                <a:spcPct val="80000"/>
              </a:lnSpc>
              <a:defRPr/>
            </a:pPr>
            <a:r>
              <a:rPr lang="en-US" sz="2400" dirty="0" err="1" smtClean="0"/>
              <a:t>Tidak</a:t>
            </a:r>
            <a:r>
              <a:rPr lang="en-US" sz="2400" dirty="0" smtClean="0"/>
              <a:t> </a:t>
            </a:r>
            <a:r>
              <a:rPr lang="en-US" sz="2400" dirty="0" err="1" smtClean="0"/>
              <a:t>berbadan</a:t>
            </a:r>
            <a:r>
              <a:rPr lang="en-US" sz="2400" dirty="0" smtClean="0"/>
              <a:t> </a:t>
            </a:r>
            <a:r>
              <a:rPr lang="en-US" sz="2400" dirty="0" err="1" smtClean="0"/>
              <a:t>hukum</a:t>
            </a:r>
            <a:endParaRPr lang="en-US" sz="2400" dirty="0" smtClean="0"/>
          </a:p>
          <a:p>
            <a:pPr eaLnBrk="1" hangingPunct="1">
              <a:lnSpc>
                <a:spcPct val="80000"/>
              </a:lnSpc>
              <a:defRPr/>
            </a:pPr>
            <a:endParaRPr lang="en-US" sz="2400" dirty="0" smtClean="0"/>
          </a:p>
        </p:txBody>
      </p:sp>
    </p:spTree>
    <p:custDataLst>
      <p:tags r:id="rId1"/>
    </p:custData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1143000" y="1143000"/>
            <a:ext cx="7010400" cy="4525963"/>
          </a:xfrm>
        </p:spPr>
        <p:txBody>
          <a:bodyPr>
            <a:normAutofit lnSpcReduction="10000"/>
          </a:bodyPr>
          <a:lstStyle/>
          <a:p>
            <a:pPr eaLnBrk="1" hangingPunct="1">
              <a:lnSpc>
                <a:spcPct val="80000"/>
              </a:lnSpc>
              <a:buFont typeface="Wingdings" pitchFamily="2" charset="2"/>
              <a:buNone/>
              <a:defRPr/>
            </a:pPr>
            <a:r>
              <a:rPr lang="en-US" sz="2400" b="1" dirty="0" err="1" smtClean="0"/>
              <a:t>Kelebihan</a:t>
            </a:r>
            <a:r>
              <a:rPr lang="en-US" sz="2400" b="1" dirty="0" smtClean="0"/>
              <a:t> Perseroan </a:t>
            </a:r>
            <a:r>
              <a:rPr lang="en-US" sz="2400" b="1" dirty="0" err="1" smtClean="0"/>
              <a:t>Komanditer</a:t>
            </a:r>
            <a:r>
              <a:rPr lang="en-US" sz="2400" b="1" dirty="0" smtClean="0"/>
              <a:t> ( CV ):</a:t>
            </a:r>
            <a:endParaRPr lang="en-US" sz="2400" dirty="0" smtClean="0"/>
          </a:p>
          <a:p>
            <a:pPr eaLnBrk="1" hangingPunct="1">
              <a:lnSpc>
                <a:spcPct val="80000"/>
              </a:lnSpc>
              <a:defRPr/>
            </a:pPr>
            <a:r>
              <a:rPr lang="en-US" sz="2400" dirty="0" err="1" smtClean="0"/>
              <a:t>Segi</a:t>
            </a:r>
            <a:r>
              <a:rPr lang="en-US" sz="2400" dirty="0" smtClean="0"/>
              <a:t> </a:t>
            </a:r>
            <a:r>
              <a:rPr lang="en-US" sz="2400" dirty="0" err="1" smtClean="0"/>
              <a:t>permodalan</a:t>
            </a:r>
            <a:r>
              <a:rPr lang="en-US" sz="2400" dirty="0" smtClean="0"/>
              <a:t> relative </a:t>
            </a:r>
            <a:r>
              <a:rPr lang="en-US" sz="2400" dirty="0" err="1" smtClean="0"/>
              <a:t>dapat</a:t>
            </a:r>
            <a:r>
              <a:rPr lang="en-US" sz="2400" dirty="0" smtClean="0"/>
              <a:t> </a:t>
            </a:r>
            <a:r>
              <a:rPr lang="en-US" sz="2400" dirty="0" err="1" smtClean="0"/>
              <a:t>lebih</a:t>
            </a:r>
            <a:r>
              <a:rPr lang="en-US" sz="2400" dirty="0" smtClean="0"/>
              <a:t> </a:t>
            </a:r>
            <a:r>
              <a:rPr lang="en-US" sz="2400" dirty="0" err="1" smtClean="0"/>
              <a:t>besar</a:t>
            </a:r>
            <a:r>
              <a:rPr lang="en-US" sz="2400" dirty="0" smtClean="0"/>
              <a:t> </a:t>
            </a:r>
          </a:p>
          <a:p>
            <a:pPr eaLnBrk="1" hangingPunct="1">
              <a:lnSpc>
                <a:spcPct val="80000"/>
              </a:lnSpc>
              <a:defRPr/>
            </a:pPr>
            <a:r>
              <a:rPr lang="en-US" sz="2400" dirty="0" err="1" smtClean="0"/>
              <a:t>Ada</a:t>
            </a:r>
            <a:r>
              <a:rPr lang="en-US" sz="2400" dirty="0" smtClean="0"/>
              <a:t> </a:t>
            </a:r>
            <a:r>
              <a:rPr lang="en-US" sz="2400" dirty="0" err="1" smtClean="0"/>
              <a:t>pemisahaan</a:t>
            </a:r>
            <a:r>
              <a:rPr lang="en-US" sz="2400" dirty="0" smtClean="0"/>
              <a:t> </a:t>
            </a:r>
            <a:r>
              <a:rPr lang="en-US" sz="2400" dirty="0" err="1" smtClean="0"/>
              <a:t>pembagian</a:t>
            </a:r>
            <a:r>
              <a:rPr lang="en-US" sz="2400" dirty="0" smtClean="0"/>
              <a:t> </a:t>
            </a:r>
            <a:r>
              <a:rPr lang="en-US" sz="2400" dirty="0" err="1" smtClean="0"/>
              <a:t>risiko</a:t>
            </a:r>
            <a:r>
              <a:rPr lang="en-US" sz="2400" dirty="0" smtClean="0"/>
              <a:t> </a:t>
            </a:r>
            <a:r>
              <a:rPr lang="en-US" sz="2400" dirty="0" err="1" smtClean="0"/>
              <a:t>antara</a:t>
            </a:r>
            <a:r>
              <a:rPr lang="en-US" sz="2400" dirty="0" smtClean="0"/>
              <a:t> </a:t>
            </a:r>
            <a:r>
              <a:rPr lang="en-US" sz="2400" dirty="0" err="1" smtClean="0"/>
              <a:t>persero</a:t>
            </a:r>
            <a:r>
              <a:rPr lang="en-US" sz="2400" dirty="0" smtClean="0"/>
              <a:t> </a:t>
            </a:r>
            <a:r>
              <a:rPr lang="en-US" sz="2400" dirty="0" err="1" smtClean="0"/>
              <a:t>aktif</a:t>
            </a:r>
            <a:r>
              <a:rPr lang="en-US" sz="2400" dirty="0" smtClean="0"/>
              <a:t> </a:t>
            </a:r>
            <a:r>
              <a:rPr lang="en-US" sz="2400" dirty="0" err="1" smtClean="0"/>
              <a:t>dan</a:t>
            </a:r>
            <a:r>
              <a:rPr lang="en-US" sz="2400" dirty="0" smtClean="0"/>
              <a:t> </a:t>
            </a:r>
            <a:r>
              <a:rPr lang="en-US" sz="2400" dirty="0" err="1" smtClean="0"/>
              <a:t>diam</a:t>
            </a:r>
            <a:r>
              <a:rPr lang="en-US" sz="2400" dirty="0" smtClean="0"/>
              <a:t> </a:t>
            </a:r>
          </a:p>
          <a:p>
            <a:pPr eaLnBrk="1" hangingPunct="1">
              <a:lnSpc>
                <a:spcPct val="80000"/>
              </a:lnSpc>
              <a:defRPr/>
            </a:pPr>
            <a:r>
              <a:rPr lang="en-US" sz="2400" dirty="0" err="1" smtClean="0"/>
              <a:t>Kelancaran</a:t>
            </a:r>
            <a:r>
              <a:rPr lang="en-US" sz="2400" dirty="0" smtClean="0"/>
              <a:t> </a:t>
            </a:r>
            <a:r>
              <a:rPr lang="en-US" sz="2400" dirty="0" err="1" smtClean="0"/>
              <a:t>usaha</a:t>
            </a:r>
            <a:r>
              <a:rPr lang="en-US" sz="2400" dirty="0" smtClean="0"/>
              <a:t> </a:t>
            </a:r>
            <a:r>
              <a:rPr lang="en-US" sz="2400" dirty="0" err="1" smtClean="0"/>
              <a:t>tidak</a:t>
            </a:r>
            <a:r>
              <a:rPr lang="en-US" sz="2400" dirty="0" smtClean="0"/>
              <a:t> </a:t>
            </a:r>
            <a:r>
              <a:rPr lang="en-US" sz="2400" dirty="0" err="1" smtClean="0"/>
              <a:t>tergantung</a:t>
            </a:r>
            <a:r>
              <a:rPr lang="en-US" sz="2400" dirty="0" smtClean="0"/>
              <a:t> </a:t>
            </a:r>
            <a:r>
              <a:rPr lang="en-US" sz="2400" dirty="0" err="1" smtClean="0"/>
              <a:t>kepada</a:t>
            </a:r>
            <a:r>
              <a:rPr lang="en-US" sz="2400" dirty="0" smtClean="0"/>
              <a:t> </a:t>
            </a:r>
            <a:r>
              <a:rPr lang="en-US" sz="2400" dirty="0" err="1" smtClean="0"/>
              <a:t>seseorang</a:t>
            </a:r>
            <a:endParaRPr lang="en-US" sz="2400" dirty="0" smtClean="0"/>
          </a:p>
          <a:p>
            <a:pPr eaLnBrk="1" hangingPunct="1">
              <a:lnSpc>
                <a:spcPct val="80000"/>
              </a:lnSpc>
              <a:defRPr/>
            </a:pPr>
            <a:r>
              <a:rPr lang="en-US" sz="2400" dirty="0" err="1" smtClean="0"/>
              <a:t>Relatif</a:t>
            </a:r>
            <a:r>
              <a:rPr lang="en-US" sz="2400" dirty="0" smtClean="0"/>
              <a:t> </a:t>
            </a:r>
            <a:r>
              <a:rPr lang="en-US" sz="2400" dirty="0" err="1" smtClean="0"/>
              <a:t>mudah</a:t>
            </a:r>
            <a:r>
              <a:rPr lang="en-US" sz="2400" dirty="0" smtClean="0"/>
              <a:t> </a:t>
            </a:r>
            <a:r>
              <a:rPr lang="en-US" sz="2400" dirty="0" err="1" smtClean="0"/>
              <a:t>untuk</a:t>
            </a:r>
            <a:r>
              <a:rPr lang="en-US" sz="2400" dirty="0" smtClean="0"/>
              <a:t> </a:t>
            </a:r>
            <a:r>
              <a:rPr lang="en-US" sz="2400" dirty="0" err="1" smtClean="0"/>
              <a:t>memperoleh</a:t>
            </a:r>
            <a:r>
              <a:rPr lang="en-US" sz="2400" dirty="0" smtClean="0"/>
              <a:t> </a:t>
            </a:r>
            <a:r>
              <a:rPr lang="en-US" sz="2400" dirty="0" err="1" smtClean="0"/>
              <a:t>kredit</a:t>
            </a:r>
            <a:endParaRPr lang="en-US" sz="2400" dirty="0" smtClean="0"/>
          </a:p>
          <a:p>
            <a:pPr eaLnBrk="1" hangingPunct="1">
              <a:lnSpc>
                <a:spcPct val="80000"/>
              </a:lnSpc>
              <a:defRPr/>
            </a:pPr>
            <a:r>
              <a:rPr lang="en-US" sz="2400" dirty="0" err="1" smtClean="0"/>
              <a:t>Kemampuan</a:t>
            </a:r>
            <a:r>
              <a:rPr lang="en-US" sz="2400" dirty="0" smtClean="0"/>
              <a:t> </a:t>
            </a:r>
            <a:r>
              <a:rPr lang="en-US" sz="2400" dirty="0" err="1" smtClean="0"/>
              <a:t>manajemen</a:t>
            </a:r>
            <a:r>
              <a:rPr lang="en-US" sz="2400" dirty="0" smtClean="0"/>
              <a:t> relative </a:t>
            </a:r>
            <a:r>
              <a:rPr lang="en-US" sz="2400" dirty="0" err="1" smtClean="0"/>
              <a:t>lebih</a:t>
            </a:r>
            <a:r>
              <a:rPr lang="en-US" sz="2400" dirty="0" smtClean="0"/>
              <a:t> </a:t>
            </a:r>
            <a:r>
              <a:rPr lang="en-US" sz="2400" dirty="0" err="1" smtClean="0"/>
              <a:t>besar</a:t>
            </a:r>
            <a:r>
              <a:rPr lang="en-US" sz="2400" dirty="0" smtClean="0"/>
              <a:t> </a:t>
            </a:r>
            <a:r>
              <a:rPr lang="en-US" sz="2400" dirty="0" err="1" smtClean="0"/>
              <a:t>dan</a:t>
            </a:r>
            <a:r>
              <a:rPr lang="en-US" sz="2400" dirty="0" smtClean="0"/>
              <a:t> </a:t>
            </a:r>
            <a:r>
              <a:rPr lang="en-US" sz="2400" dirty="0" err="1" smtClean="0"/>
              <a:t>lebih</a:t>
            </a:r>
            <a:r>
              <a:rPr lang="en-US" sz="2400" dirty="0" smtClean="0"/>
              <a:t> </a:t>
            </a:r>
            <a:r>
              <a:rPr lang="en-US" sz="2400" dirty="0" err="1" smtClean="0"/>
              <a:t>baik</a:t>
            </a:r>
            <a:endParaRPr lang="en-US" sz="2400" dirty="0" smtClean="0"/>
          </a:p>
          <a:p>
            <a:pPr eaLnBrk="1" hangingPunct="1">
              <a:lnSpc>
                <a:spcPct val="80000"/>
              </a:lnSpc>
              <a:defRPr/>
            </a:pPr>
            <a:endParaRPr lang="en-US" sz="800" dirty="0" smtClean="0"/>
          </a:p>
          <a:p>
            <a:pPr eaLnBrk="1" hangingPunct="1">
              <a:lnSpc>
                <a:spcPct val="80000"/>
              </a:lnSpc>
              <a:buFont typeface="Wingdings" pitchFamily="2" charset="2"/>
              <a:buNone/>
              <a:defRPr/>
            </a:pPr>
            <a:r>
              <a:rPr lang="en-US" sz="2400" b="1" dirty="0" err="1" smtClean="0"/>
              <a:t>Kelemahan</a:t>
            </a:r>
            <a:r>
              <a:rPr lang="en-US" sz="2400" b="1" dirty="0" smtClean="0"/>
              <a:t> Perseroan </a:t>
            </a:r>
            <a:r>
              <a:rPr lang="en-US" sz="2400" b="1" dirty="0" err="1" smtClean="0"/>
              <a:t>Komanditer</a:t>
            </a:r>
            <a:r>
              <a:rPr lang="en-US" sz="2400" b="1" dirty="0" smtClean="0"/>
              <a:t> ( CV ):</a:t>
            </a:r>
            <a:endParaRPr lang="en-US" sz="2400" dirty="0" smtClean="0"/>
          </a:p>
          <a:p>
            <a:pPr eaLnBrk="1" hangingPunct="1">
              <a:lnSpc>
                <a:spcPct val="80000"/>
              </a:lnSpc>
              <a:defRPr/>
            </a:pPr>
            <a:r>
              <a:rPr lang="en-US" sz="2400" dirty="0" err="1" smtClean="0"/>
              <a:t>Sulit</a:t>
            </a:r>
            <a:r>
              <a:rPr lang="en-US" sz="2400" dirty="0" smtClean="0"/>
              <a:t> </a:t>
            </a:r>
            <a:r>
              <a:rPr lang="en-US" sz="2400" dirty="0" err="1" smtClean="0"/>
              <a:t>dalam</a:t>
            </a:r>
            <a:r>
              <a:rPr lang="en-US" sz="2400" dirty="0" smtClean="0"/>
              <a:t> </a:t>
            </a:r>
            <a:r>
              <a:rPr lang="en-US" sz="2400" dirty="0" err="1" smtClean="0"/>
              <a:t>menentukan</a:t>
            </a:r>
            <a:r>
              <a:rPr lang="en-US" sz="2400" dirty="0" smtClean="0"/>
              <a:t> </a:t>
            </a:r>
            <a:r>
              <a:rPr lang="en-US" sz="2400" dirty="0" err="1" smtClean="0"/>
              <a:t>jalanya</a:t>
            </a:r>
            <a:r>
              <a:rPr lang="en-US" sz="2400" dirty="0" smtClean="0"/>
              <a:t> </a:t>
            </a:r>
            <a:r>
              <a:rPr lang="en-US" sz="2400" dirty="0" err="1" smtClean="0"/>
              <a:t>badan</a:t>
            </a:r>
            <a:r>
              <a:rPr lang="en-US" sz="2400" dirty="0" smtClean="0"/>
              <a:t> </a:t>
            </a:r>
            <a:r>
              <a:rPr lang="en-US" sz="2400" dirty="0" err="1" smtClean="0"/>
              <a:t>usaha</a:t>
            </a:r>
            <a:r>
              <a:rPr lang="en-US" sz="2400" dirty="0" smtClean="0"/>
              <a:t> </a:t>
            </a:r>
          </a:p>
          <a:p>
            <a:pPr eaLnBrk="1" hangingPunct="1">
              <a:lnSpc>
                <a:spcPct val="80000"/>
              </a:lnSpc>
              <a:defRPr/>
            </a:pPr>
            <a:r>
              <a:rPr lang="en-US" sz="2400" dirty="0" smtClean="0"/>
              <a:t>Modal yang </a:t>
            </a:r>
            <a:r>
              <a:rPr lang="en-US" sz="2400" dirty="0" err="1" smtClean="0"/>
              <a:t>diikutsertakan</a:t>
            </a:r>
            <a:r>
              <a:rPr lang="en-US" sz="2400" dirty="0" smtClean="0"/>
              <a:t> </a:t>
            </a:r>
            <a:r>
              <a:rPr lang="en-US" sz="2400" dirty="0" err="1" smtClean="0"/>
              <a:t>dalam</a:t>
            </a:r>
            <a:r>
              <a:rPr lang="en-US" sz="2400" dirty="0" smtClean="0"/>
              <a:t> </a:t>
            </a:r>
            <a:r>
              <a:rPr lang="en-US" sz="2400" dirty="0" err="1" smtClean="0"/>
              <a:t>perusahaan</a:t>
            </a:r>
            <a:r>
              <a:rPr lang="en-US" sz="2400" dirty="0" smtClean="0"/>
              <a:t> </a:t>
            </a:r>
            <a:r>
              <a:rPr lang="en-US" sz="2400" dirty="0" err="1" smtClean="0"/>
              <a:t>tidak</a:t>
            </a:r>
            <a:r>
              <a:rPr lang="en-US" sz="2400" dirty="0" smtClean="0"/>
              <a:t> </a:t>
            </a:r>
            <a:r>
              <a:rPr lang="en-US" sz="2400" dirty="0" err="1" smtClean="0"/>
              <a:t>mudah</a:t>
            </a:r>
            <a:r>
              <a:rPr lang="en-US" sz="2400" dirty="0" smtClean="0"/>
              <a:t> </a:t>
            </a:r>
            <a:r>
              <a:rPr lang="en-US" sz="2400" dirty="0" err="1" smtClean="0"/>
              <a:t>ditarik</a:t>
            </a:r>
            <a:r>
              <a:rPr lang="en-US" sz="2400" dirty="0" smtClean="0"/>
              <a:t> </a:t>
            </a:r>
            <a:r>
              <a:rPr lang="en-US" sz="2400" dirty="0" err="1" smtClean="0"/>
              <a:t>kembali</a:t>
            </a:r>
            <a:endParaRPr lang="en-US" sz="2400" dirty="0" smtClean="0"/>
          </a:p>
          <a:p>
            <a:pPr eaLnBrk="1" hangingPunct="1">
              <a:lnSpc>
                <a:spcPct val="80000"/>
              </a:lnSpc>
              <a:defRPr/>
            </a:pPr>
            <a:endParaRPr lang="en-US" sz="2400" dirty="0" smtClean="0"/>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838200" y="457200"/>
            <a:ext cx="5791200" cy="838200"/>
          </a:xfrm>
        </p:spPr>
        <p:txBody>
          <a:bodyPr>
            <a:normAutofit/>
          </a:bodyPr>
          <a:lstStyle/>
          <a:p>
            <a:pPr algn="just" eaLnBrk="1" hangingPunct="1">
              <a:defRPr/>
            </a:pPr>
            <a:r>
              <a:rPr lang="en-US" sz="2400" b="1" dirty="0" smtClean="0">
                <a:solidFill>
                  <a:srgbClr val="FF0000"/>
                </a:solidFill>
                <a:latin typeface="Arial" pitchFamily="34" charset="0"/>
                <a:cs typeface="Arial" pitchFamily="34" charset="0"/>
              </a:rPr>
              <a:t>3. PERSEROAN TERBATAS (PT/NV)</a:t>
            </a:r>
            <a:br>
              <a:rPr lang="en-US" sz="2400" b="1" dirty="0" smtClean="0">
                <a:solidFill>
                  <a:srgbClr val="FF0000"/>
                </a:solidFill>
                <a:latin typeface="Arial" pitchFamily="34" charset="0"/>
                <a:cs typeface="Arial" pitchFamily="34" charset="0"/>
              </a:rPr>
            </a:br>
            <a:r>
              <a:rPr lang="en-US" sz="2000" b="1" dirty="0" smtClean="0">
                <a:solidFill>
                  <a:srgbClr val="FF0000"/>
                </a:solidFill>
                <a:latin typeface="Arial" pitchFamily="34" charset="0"/>
                <a:cs typeface="Arial" pitchFamily="34" charset="0"/>
              </a:rPr>
              <a:t>       </a:t>
            </a:r>
            <a:r>
              <a:rPr lang="en-US" sz="2000" b="1" dirty="0" smtClean="0">
                <a:latin typeface="Arial" pitchFamily="34" charset="0"/>
                <a:cs typeface="Arial" pitchFamily="34" charset="0"/>
              </a:rPr>
              <a:t>(PT </a:t>
            </a:r>
            <a:r>
              <a:rPr lang="en-US" sz="2000" b="1" dirty="0" err="1" smtClean="0">
                <a:latin typeface="Arial" pitchFamily="34" charset="0"/>
                <a:cs typeface="Arial" pitchFamily="34" charset="0"/>
              </a:rPr>
              <a:t>atau</a:t>
            </a:r>
            <a:r>
              <a:rPr lang="en-US" sz="2000" b="1" dirty="0" smtClean="0">
                <a:latin typeface="Arial" pitchFamily="34" charset="0"/>
                <a:cs typeface="Arial" pitchFamily="34" charset="0"/>
              </a:rPr>
              <a:t> NV = </a:t>
            </a:r>
            <a:r>
              <a:rPr lang="en-US" sz="2000" b="1" i="1" dirty="0" err="1" smtClean="0">
                <a:latin typeface="Arial" pitchFamily="34" charset="0"/>
                <a:cs typeface="Arial" pitchFamily="34" charset="0"/>
              </a:rPr>
              <a:t>Naamlose</a:t>
            </a:r>
            <a:r>
              <a:rPr lang="en-US" sz="2000" b="1" i="1" dirty="0" smtClean="0">
                <a:latin typeface="Arial" pitchFamily="34" charset="0"/>
                <a:cs typeface="Arial" pitchFamily="34" charset="0"/>
              </a:rPr>
              <a:t> </a:t>
            </a:r>
            <a:r>
              <a:rPr lang="en-US" sz="2000" b="1" i="1" dirty="0" err="1" smtClean="0">
                <a:latin typeface="Arial" pitchFamily="34" charset="0"/>
                <a:cs typeface="Arial" pitchFamily="34" charset="0"/>
              </a:rPr>
              <a:t>Venootschaap</a:t>
            </a:r>
            <a:r>
              <a:rPr lang="en-US" sz="2000" b="1" dirty="0" smtClean="0">
                <a:latin typeface="Arial" pitchFamily="34" charset="0"/>
                <a:cs typeface="Arial" pitchFamily="34" charset="0"/>
              </a:rPr>
              <a:t>)</a:t>
            </a:r>
            <a:endParaRPr lang="en-US" sz="2400" b="1" dirty="0" smtClean="0">
              <a:solidFill>
                <a:srgbClr val="FF0000"/>
              </a:solidFill>
              <a:latin typeface="Arial" pitchFamily="34" charset="0"/>
              <a:cs typeface="Arial" pitchFamily="34" charset="0"/>
            </a:endParaRPr>
          </a:p>
        </p:txBody>
      </p:sp>
      <p:sp>
        <p:nvSpPr>
          <p:cNvPr id="9219" name="Rectangle 3"/>
          <p:cNvSpPr>
            <a:spLocks noGrp="1" noChangeArrowheads="1"/>
          </p:cNvSpPr>
          <p:nvPr>
            <p:ph type="body" idx="1"/>
          </p:nvPr>
        </p:nvSpPr>
        <p:spPr>
          <a:xfrm>
            <a:off x="990600" y="1447801"/>
            <a:ext cx="7620000" cy="3962400"/>
          </a:xfrm>
        </p:spPr>
        <p:txBody>
          <a:bodyPr/>
          <a:lstStyle/>
          <a:p>
            <a:pPr eaLnBrk="1" hangingPunct="1">
              <a:lnSpc>
                <a:spcPct val="80000"/>
              </a:lnSpc>
              <a:buNone/>
              <a:defRPr/>
            </a:pPr>
            <a:r>
              <a:rPr lang="en-US" sz="2800" b="1" dirty="0" smtClean="0"/>
              <a:t>     </a:t>
            </a:r>
            <a:r>
              <a:rPr lang="en-US" sz="2400" b="1" dirty="0" smtClean="0"/>
              <a:t>Perseroan </a:t>
            </a:r>
            <a:r>
              <a:rPr lang="en-US" sz="2400" b="1" dirty="0" err="1" smtClean="0"/>
              <a:t>Terbatas</a:t>
            </a:r>
            <a:r>
              <a:rPr lang="en-US" sz="2400" b="1" dirty="0" smtClean="0"/>
              <a:t> </a:t>
            </a:r>
            <a:r>
              <a:rPr lang="en-US" sz="2400" dirty="0" err="1" smtClean="0"/>
              <a:t>adalah</a:t>
            </a:r>
            <a:r>
              <a:rPr lang="en-US" sz="2400" dirty="0" smtClean="0"/>
              <a:t> </a:t>
            </a:r>
            <a:r>
              <a:rPr lang="en-US" sz="2400" dirty="0" err="1" smtClean="0"/>
              <a:t>organisasi</a:t>
            </a:r>
            <a:r>
              <a:rPr lang="en-US" sz="2400" dirty="0" smtClean="0"/>
              <a:t> </a:t>
            </a:r>
            <a:r>
              <a:rPr lang="en-US" sz="2400" dirty="0" err="1" smtClean="0"/>
              <a:t>bisnis</a:t>
            </a:r>
            <a:r>
              <a:rPr lang="en-US" sz="2400" dirty="0" smtClean="0"/>
              <a:t> yang </a:t>
            </a:r>
            <a:r>
              <a:rPr lang="en-US" sz="2400" dirty="0" err="1" smtClean="0"/>
              <a:t>memiliki</a:t>
            </a:r>
            <a:r>
              <a:rPr lang="en-US" sz="2400" dirty="0" smtClean="0"/>
              <a:t> </a:t>
            </a:r>
            <a:r>
              <a:rPr lang="en-US" sz="2400" dirty="0" err="1" smtClean="0"/>
              <a:t>badan</a:t>
            </a:r>
            <a:r>
              <a:rPr lang="en-US" sz="2400" dirty="0" smtClean="0"/>
              <a:t> </a:t>
            </a:r>
            <a:r>
              <a:rPr lang="en-US" sz="2400" dirty="0" err="1" smtClean="0"/>
              <a:t>hukum</a:t>
            </a:r>
            <a:r>
              <a:rPr lang="en-US" sz="2400" dirty="0" smtClean="0"/>
              <a:t> </a:t>
            </a:r>
            <a:r>
              <a:rPr lang="en-US" sz="2400" dirty="0" err="1" smtClean="0"/>
              <a:t>resmi</a:t>
            </a:r>
            <a:r>
              <a:rPr lang="en-US" sz="2400" dirty="0" smtClean="0"/>
              <a:t> yang </a:t>
            </a:r>
            <a:r>
              <a:rPr lang="en-US" sz="2400" dirty="0" err="1" smtClean="0"/>
              <a:t>dimiliki</a:t>
            </a:r>
            <a:r>
              <a:rPr lang="en-US" sz="2400" dirty="0" smtClean="0"/>
              <a:t> </a:t>
            </a:r>
            <a:r>
              <a:rPr lang="en-US" sz="2400" dirty="0" err="1" smtClean="0"/>
              <a:t>oleh</a:t>
            </a:r>
            <a:r>
              <a:rPr lang="en-US" sz="2400" dirty="0" smtClean="0"/>
              <a:t> minimal </a:t>
            </a:r>
            <a:r>
              <a:rPr lang="en-US" sz="2400" dirty="0" err="1" smtClean="0"/>
              <a:t>dua</a:t>
            </a:r>
            <a:r>
              <a:rPr lang="en-US" sz="2400" dirty="0" smtClean="0"/>
              <a:t> </a:t>
            </a:r>
            <a:r>
              <a:rPr lang="en-US" sz="2400" dirty="0" err="1" smtClean="0"/>
              <a:t>orang</a:t>
            </a:r>
            <a:r>
              <a:rPr lang="en-US" sz="2400" dirty="0" smtClean="0"/>
              <a:t> </a:t>
            </a:r>
            <a:r>
              <a:rPr lang="en-US" sz="2400" dirty="0" err="1" smtClean="0"/>
              <a:t>dengan</a:t>
            </a:r>
            <a:r>
              <a:rPr lang="en-US" sz="2400" dirty="0" smtClean="0"/>
              <a:t> </a:t>
            </a:r>
            <a:r>
              <a:rPr lang="en-US" sz="2400" dirty="0" err="1" smtClean="0"/>
              <a:t>tanggung</a:t>
            </a:r>
            <a:r>
              <a:rPr lang="en-US" sz="2400" dirty="0" smtClean="0"/>
              <a:t> </a:t>
            </a:r>
            <a:r>
              <a:rPr lang="en-US" sz="2400" dirty="0" err="1" smtClean="0"/>
              <a:t>jawab</a:t>
            </a:r>
            <a:r>
              <a:rPr lang="en-US" sz="2400" dirty="0" smtClean="0"/>
              <a:t> yang </a:t>
            </a:r>
            <a:r>
              <a:rPr lang="en-US" sz="2400" dirty="0" err="1" smtClean="0"/>
              <a:t>hanya</a:t>
            </a:r>
            <a:r>
              <a:rPr lang="en-US" sz="2400" dirty="0" smtClean="0"/>
              <a:t> </a:t>
            </a:r>
            <a:r>
              <a:rPr lang="en-US" sz="2400" dirty="0" err="1" smtClean="0"/>
              <a:t>berlaku</a:t>
            </a:r>
            <a:r>
              <a:rPr lang="en-US" sz="2400" dirty="0" smtClean="0"/>
              <a:t> </a:t>
            </a:r>
            <a:r>
              <a:rPr lang="en-US" sz="2400" dirty="0" err="1" smtClean="0"/>
              <a:t>pada</a:t>
            </a:r>
            <a:r>
              <a:rPr lang="en-US" sz="2400" dirty="0" smtClean="0"/>
              <a:t> </a:t>
            </a:r>
            <a:r>
              <a:rPr lang="en-US" sz="2400" dirty="0" err="1" smtClean="0"/>
              <a:t>perusahaan</a:t>
            </a:r>
            <a:r>
              <a:rPr lang="en-US" sz="2400" dirty="0" smtClean="0"/>
              <a:t> </a:t>
            </a:r>
            <a:r>
              <a:rPr lang="en-US" sz="2400" dirty="0" err="1" smtClean="0"/>
              <a:t>tanpa</a:t>
            </a:r>
            <a:r>
              <a:rPr lang="en-US" sz="2400" dirty="0" smtClean="0"/>
              <a:t> </a:t>
            </a:r>
            <a:r>
              <a:rPr lang="en-US" sz="2400" dirty="0" err="1" smtClean="0"/>
              <a:t>melibatkan</a:t>
            </a:r>
            <a:r>
              <a:rPr lang="en-US" sz="2400" dirty="0" smtClean="0"/>
              <a:t> </a:t>
            </a:r>
            <a:r>
              <a:rPr lang="en-US" sz="2400" dirty="0" err="1" smtClean="0"/>
              <a:t>harta</a:t>
            </a:r>
            <a:r>
              <a:rPr lang="en-US" sz="2400" dirty="0" smtClean="0"/>
              <a:t> </a:t>
            </a:r>
            <a:r>
              <a:rPr lang="en-US" sz="2400" dirty="0" err="1" smtClean="0"/>
              <a:t>pribadi</a:t>
            </a:r>
            <a:r>
              <a:rPr lang="en-US" sz="2400" dirty="0" smtClean="0"/>
              <a:t> </a:t>
            </a:r>
            <a:r>
              <a:rPr lang="en-US" sz="2400" dirty="0" err="1" smtClean="0"/>
              <a:t>atau</a:t>
            </a:r>
            <a:r>
              <a:rPr lang="en-US" sz="2400" dirty="0" smtClean="0"/>
              <a:t> </a:t>
            </a:r>
            <a:r>
              <a:rPr lang="en-US" sz="2400" dirty="0" err="1" smtClean="0"/>
              <a:t>perseorangan</a:t>
            </a:r>
            <a:r>
              <a:rPr lang="en-US" sz="2400" dirty="0" smtClean="0"/>
              <a:t> yang </a:t>
            </a:r>
            <a:r>
              <a:rPr lang="en-US" sz="2400" dirty="0" err="1" smtClean="0"/>
              <a:t>ada</a:t>
            </a:r>
            <a:r>
              <a:rPr lang="en-US" sz="2400" dirty="0" smtClean="0"/>
              <a:t> </a:t>
            </a:r>
            <a:r>
              <a:rPr lang="en-US" sz="2400" dirty="0" err="1" smtClean="0"/>
              <a:t>di</a:t>
            </a:r>
            <a:r>
              <a:rPr lang="en-US" sz="2400" dirty="0" smtClean="0"/>
              <a:t> </a:t>
            </a:r>
            <a:r>
              <a:rPr lang="en-US" sz="2400" dirty="0" err="1" smtClean="0"/>
              <a:t>dalamnya</a:t>
            </a:r>
            <a:r>
              <a:rPr lang="en-US" sz="2400" dirty="0" smtClean="0"/>
              <a:t>. </a:t>
            </a:r>
          </a:p>
          <a:p>
            <a:pPr eaLnBrk="1" hangingPunct="1">
              <a:lnSpc>
                <a:spcPct val="80000"/>
              </a:lnSpc>
              <a:buNone/>
              <a:defRPr/>
            </a:pPr>
            <a:r>
              <a:rPr lang="en-US" sz="2400" dirty="0" smtClean="0"/>
              <a:t>     </a:t>
            </a:r>
            <a:r>
              <a:rPr lang="en-US" sz="2400" dirty="0" err="1" smtClean="0"/>
              <a:t>Dalam</a:t>
            </a:r>
            <a:r>
              <a:rPr lang="en-US" sz="2400" dirty="0" smtClean="0"/>
              <a:t> PT </a:t>
            </a:r>
            <a:r>
              <a:rPr lang="en-US" sz="2400" dirty="0" err="1" smtClean="0"/>
              <a:t>pemilik</a:t>
            </a:r>
            <a:r>
              <a:rPr lang="en-US" sz="2400" dirty="0" smtClean="0"/>
              <a:t> modal </a:t>
            </a:r>
            <a:r>
              <a:rPr lang="en-US" sz="2400" dirty="0" err="1" smtClean="0"/>
              <a:t>tidak</a:t>
            </a:r>
            <a:r>
              <a:rPr lang="en-US" sz="2400" dirty="0" smtClean="0"/>
              <a:t> </a:t>
            </a:r>
            <a:r>
              <a:rPr lang="en-US" sz="2400" dirty="0" err="1" smtClean="0"/>
              <a:t>harus</a:t>
            </a:r>
            <a:r>
              <a:rPr lang="en-US" sz="2400" dirty="0" smtClean="0"/>
              <a:t> </a:t>
            </a:r>
            <a:r>
              <a:rPr lang="en-US" sz="2400" dirty="0" err="1" smtClean="0"/>
              <a:t>memimpin</a:t>
            </a:r>
            <a:r>
              <a:rPr lang="en-US" sz="2400" dirty="0" smtClean="0"/>
              <a:t> </a:t>
            </a:r>
            <a:r>
              <a:rPr lang="en-US" sz="2400" dirty="0" err="1" smtClean="0"/>
              <a:t>perusahaan</a:t>
            </a:r>
            <a:r>
              <a:rPr lang="en-US" sz="2400" dirty="0" smtClean="0"/>
              <a:t>, </a:t>
            </a:r>
            <a:r>
              <a:rPr lang="en-US" sz="2400" dirty="0" err="1" smtClean="0"/>
              <a:t>karena</a:t>
            </a:r>
            <a:r>
              <a:rPr lang="en-US" sz="2400" dirty="0" smtClean="0"/>
              <a:t> </a:t>
            </a:r>
            <a:r>
              <a:rPr lang="en-US" sz="2400" dirty="0" err="1" smtClean="0"/>
              <a:t>dapat</a:t>
            </a:r>
            <a:r>
              <a:rPr lang="en-US" sz="2400" dirty="0" smtClean="0"/>
              <a:t> </a:t>
            </a:r>
            <a:r>
              <a:rPr lang="en-US" sz="2400" dirty="0" err="1" smtClean="0"/>
              <a:t>menunjuk</a:t>
            </a:r>
            <a:r>
              <a:rPr lang="en-US" sz="2400" dirty="0" smtClean="0"/>
              <a:t> </a:t>
            </a:r>
            <a:r>
              <a:rPr lang="en-US" sz="2400" dirty="0" err="1" smtClean="0"/>
              <a:t>orang</a:t>
            </a:r>
            <a:r>
              <a:rPr lang="en-US" sz="2400" dirty="0" smtClean="0"/>
              <a:t> lain </a:t>
            </a:r>
            <a:r>
              <a:rPr lang="en-US" sz="2400" dirty="0" err="1" smtClean="0"/>
              <a:t>di</a:t>
            </a:r>
            <a:r>
              <a:rPr lang="en-US" sz="2400" dirty="0" smtClean="0"/>
              <a:t> </a:t>
            </a:r>
            <a:r>
              <a:rPr lang="en-US" sz="2400" dirty="0" err="1" smtClean="0"/>
              <a:t>luar</a:t>
            </a:r>
            <a:r>
              <a:rPr lang="en-US" sz="2400" dirty="0" smtClean="0"/>
              <a:t> </a:t>
            </a:r>
            <a:r>
              <a:rPr lang="en-US" sz="2400" dirty="0" err="1" smtClean="0"/>
              <a:t>pemilik</a:t>
            </a:r>
            <a:r>
              <a:rPr lang="en-US" sz="2400" dirty="0" smtClean="0"/>
              <a:t> modal </a:t>
            </a:r>
            <a:r>
              <a:rPr lang="en-US" sz="2400" dirty="0" err="1" smtClean="0"/>
              <a:t>untuk</a:t>
            </a:r>
            <a:r>
              <a:rPr lang="en-US" sz="2400" dirty="0" smtClean="0"/>
              <a:t> </a:t>
            </a:r>
            <a:r>
              <a:rPr lang="en-US" sz="2400" dirty="0" err="1" smtClean="0"/>
              <a:t>menjadi</a:t>
            </a:r>
            <a:r>
              <a:rPr lang="en-US" sz="2400" dirty="0" smtClean="0"/>
              <a:t> </a:t>
            </a:r>
            <a:r>
              <a:rPr lang="en-US" sz="2400" dirty="0" err="1" smtClean="0"/>
              <a:t>pimpinan</a:t>
            </a:r>
            <a:r>
              <a:rPr lang="en-US" sz="2400" dirty="0" smtClean="0"/>
              <a:t>. </a:t>
            </a:r>
            <a:r>
              <a:rPr lang="en-US" sz="2400" dirty="0" err="1" smtClean="0"/>
              <a:t>Untuk</a:t>
            </a:r>
            <a:r>
              <a:rPr lang="en-US" sz="2400" dirty="0" smtClean="0"/>
              <a:t> </a:t>
            </a:r>
            <a:r>
              <a:rPr lang="en-US" sz="2400" dirty="0" err="1" smtClean="0"/>
              <a:t>mendirikan</a:t>
            </a:r>
            <a:r>
              <a:rPr lang="en-US" sz="2400" dirty="0" smtClean="0"/>
              <a:t> PT / Perseroan </a:t>
            </a:r>
            <a:r>
              <a:rPr lang="en-US" sz="2400" dirty="0" err="1" smtClean="0"/>
              <a:t>Terbatas</a:t>
            </a:r>
            <a:r>
              <a:rPr lang="en-US" sz="2400" dirty="0" smtClean="0"/>
              <a:t> </a:t>
            </a:r>
            <a:r>
              <a:rPr lang="en-US" sz="2400" dirty="0" err="1" smtClean="0"/>
              <a:t>di</a:t>
            </a:r>
            <a:r>
              <a:rPr lang="en-US" sz="2400" dirty="0" smtClean="0"/>
              <a:t> </a:t>
            </a:r>
            <a:r>
              <a:rPr lang="en-US" sz="2400" dirty="0" err="1" smtClean="0"/>
              <a:t>butuhkan</a:t>
            </a:r>
            <a:r>
              <a:rPr lang="en-US" sz="2400" dirty="0" smtClean="0"/>
              <a:t> </a:t>
            </a:r>
            <a:r>
              <a:rPr lang="en-US" sz="2400" dirty="0" err="1" smtClean="0"/>
              <a:t>sejumlah</a:t>
            </a:r>
            <a:r>
              <a:rPr lang="en-US" sz="2400" dirty="0" smtClean="0"/>
              <a:t> modal minimal </a:t>
            </a:r>
            <a:r>
              <a:rPr lang="en-US" sz="2400" dirty="0" err="1" smtClean="0"/>
              <a:t>dalam</a:t>
            </a:r>
            <a:r>
              <a:rPr lang="en-US" sz="2400" dirty="0" smtClean="0"/>
              <a:t> </a:t>
            </a:r>
            <a:r>
              <a:rPr lang="en-US" sz="2400" dirty="0" err="1" smtClean="0"/>
              <a:t>jumlah</a:t>
            </a:r>
            <a:r>
              <a:rPr lang="en-US" sz="2400" dirty="0" smtClean="0"/>
              <a:t> </a:t>
            </a:r>
            <a:r>
              <a:rPr lang="en-US" sz="2400" dirty="0" err="1" smtClean="0"/>
              <a:t>tertentu</a:t>
            </a:r>
            <a:r>
              <a:rPr lang="en-US" sz="2400" dirty="0" smtClean="0"/>
              <a:t> </a:t>
            </a:r>
            <a:r>
              <a:rPr lang="en-US" sz="2400" dirty="0" err="1" smtClean="0"/>
              <a:t>dan</a:t>
            </a:r>
            <a:r>
              <a:rPr lang="en-US" sz="2400" dirty="0" smtClean="0"/>
              <a:t> </a:t>
            </a:r>
            <a:r>
              <a:rPr lang="en-US" sz="2400" dirty="0" err="1" smtClean="0"/>
              <a:t>berbagai</a:t>
            </a:r>
            <a:r>
              <a:rPr lang="en-US" sz="2400" dirty="0" smtClean="0"/>
              <a:t> </a:t>
            </a:r>
            <a:r>
              <a:rPr lang="en-US" sz="2400" dirty="0" err="1" smtClean="0"/>
              <a:t>persyaratan</a:t>
            </a:r>
            <a:r>
              <a:rPr lang="en-US" sz="2400" dirty="0" smtClean="0"/>
              <a:t> </a:t>
            </a:r>
            <a:r>
              <a:rPr lang="en-US" sz="2400" dirty="0" err="1" smtClean="0"/>
              <a:t>lainnya</a:t>
            </a:r>
            <a:r>
              <a:rPr lang="en-US" sz="2400" dirty="0" smtClean="0"/>
              <a:t>.</a:t>
            </a: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smtClean="0">
                <a:latin typeface="Arial" pitchFamily="34" charset="0"/>
                <a:cs typeface="Arial" pitchFamily="34" charset="0"/>
              </a:rPr>
              <a:t>Perseroan </a:t>
            </a:r>
            <a:r>
              <a:rPr lang="en-US" sz="3200" dirty="0" err="1" smtClean="0">
                <a:latin typeface="Arial" pitchFamily="34" charset="0"/>
                <a:cs typeface="Arial" pitchFamily="34" charset="0"/>
              </a:rPr>
              <a:t>Terbatas</a:t>
            </a:r>
            <a:r>
              <a:rPr lang="en-US" sz="3200" dirty="0" smtClean="0">
                <a:latin typeface="Arial" pitchFamily="34" charset="0"/>
                <a:cs typeface="Arial" pitchFamily="34" charset="0"/>
              </a:rPr>
              <a:t>  (PT)</a:t>
            </a:r>
            <a:br>
              <a:rPr lang="en-US" sz="3200" dirty="0" smtClean="0">
                <a:latin typeface="Arial" pitchFamily="34" charset="0"/>
                <a:cs typeface="Arial" pitchFamily="34" charset="0"/>
              </a:rPr>
            </a:b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Berdasarkan</a:t>
            </a:r>
            <a:r>
              <a:rPr lang="en-US" sz="3200" dirty="0" smtClean="0">
                <a:latin typeface="Arial" pitchFamily="34" charset="0"/>
                <a:cs typeface="Arial" pitchFamily="34" charset="0"/>
              </a:rPr>
              <a:t> UU No.40 </a:t>
            </a:r>
            <a:r>
              <a:rPr lang="en-US" sz="3200" dirty="0" err="1" smtClean="0">
                <a:latin typeface="Arial" pitchFamily="34" charset="0"/>
                <a:cs typeface="Arial" pitchFamily="34" charset="0"/>
              </a:rPr>
              <a:t>Tahun</a:t>
            </a:r>
            <a:r>
              <a:rPr lang="en-US" sz="3200" dirty="0" smtClean="0">
                <a:latin typeface="Arial" pitchFamily="34" charset="0"/>
                <a:cs typeface="Arial" pitchFamily="34" charset="0"/>
              </a:rPr>
              <a:t> 2007</a:t>
            </a:r>
            <a:endParaRPr lang="en-US" sz="3200" dirty="0">
              <a:latin typeface="Arial" pitchFamily="34" charset="0"/>
              <a:cs typeface="Arial" pitchFamily="34" charset="0"/>
            </a:endParaRPr>
          </a:p>
        </p:txBody>
      </p:sp>
      <p:sp>
        <p:nvSpPr>
          <p:cNvPr id="3" name="Content Placeholder 2"/>
          <p:cNvSpPr>
            <a:spLocks noGrp="1"/>
          </p:cNvSpPr>
          <p:nvPr>
            <p:ph idx="1"/>
          </p:nvPr>
        </p:nvSpPr>
        <p:spPr/>
        <p:txBody>
          <a:bodyPr/>
          <a:lstStyle/>
          <a:p>
            <a:pPr>
              <a:defRPr/>
            </a:pPr>
            <a:r>
              <a:rPr lang="en-US" sz="2800" dirty="0" err="1" smtClean="0"/>
              <a:t>Badan</a:t>
            </a:r>
            <a:r>
              <a:rPr lang="en-US" sz="2800" dirty="0" smtClean="0"/>
              <a:t> </a:t>
            </a:r>
            <a:r>
              <a:rPr lang="en-US" sz="2800" dirty="0" err="1" smtClean="0"/>
              <a:t>hukum</a:t>
            </a:r>
            <a:r>
              <a:rPr lang="en-US" sz="2800" dirty="0" smtClean="0"/>
              <a:t> yang </a:t>
            </a:r>
            <a:r>
              <a:rPr lang="en-US" sz="2800" dirty="0" err="1" smtClean="0"/>
              <a:t>didirikan</a:t>
            </a:r>
            <a:r>
              <a:rPr lang="en-US" sz="2800" dirty="0" smtClean="0"/>
              <a:t> </a:t>
            </a:r>
            <a:r>
              <a:rPr lang="en-US" sz="2800" dirty="0" err="1" smtClean="0"/>
              <a:t>berdasarkan</a:t>
            </a:r>
            <a:r>
              <a:rPr lang="en-US" sz="2800" dirty="0" smtClean="0"/>
              <a:t> </a:t>
            </a:r>
            <a:r>
              <a:rPr lang="en-US" sz="2800" dirty="0" err="1" smtClean="0"/>
              <a:t>perjanjian</a:t>
            </a:r>
            <a:r>
              <a:rPr lang="en-US" sz="2800" dirty="0" smtClean="0"/>
              <a:t>, </a:t>
            </a:r>
            <a:r>
              <a:rPr lang="en-US" sz="2800" dirty="0" err="1" smtClean="0"/>
              <a:t>melakukan</a:t>
            </a:r>
            <a:r>
              <a:rPr lang="en-US" sz="2800" dirty="0" smtClean="0"/>
              <a:t> </a:t>
            </a:r>
            <a:r>
              <a:rPr lang="en-US" sz="2800" dirty="0" err="1" smtClean="0"/>
              <a:t>kegiatan</a:t>
            </a:r>
            <a:r>
              <a:rPr lang="en-US" sz="2800" dirty="0" smtClean="0"/>
              <a:t> </a:t>
            </a:r>
            <a:r>
              <a:rPr lang="en-US" sz="2800" dirty="0" err="1" smtClean="0"/>
              <a:t>usaha</a:t>
            </a:r>
            <a:r>
              <a:rPr lang="en-US" sz="2800" dirty="0" smtClean="0"/>
              <a:t> </a:t>
            </a:r>
            <a:r>
              <a:rPr lang="en-US" sz="2800" dirty="0" err="1" smtClean="0"/>
              <a:t>dengan</a:t>
            </a:r>
            <a:r>
              <a:rPr lang="en-US" sz="2800" dirty="0" smtClean="0"/>
              <a:t> modal </a:t>
            </a:r>
            <a:r>
              <a:rPr lang="en-US" sz="2800" dirty="0" err="1" smtClean="0"/>
              <a:t>dasar</a:t>
            </a:r>
            <a:r>
              <a:rPr lang="en-US" sz="2800" dirty="0" smtClean="0"/>
              <a:t> yang </a:t>
            </a:r>
            <a:r>
              <a:rPr lang="en-US" sz="2800" dirty="0" err="1" smtClean="0"/>
              <a:t>seluruhnya</a:t>
            </a:r>
            <a:r>
              <a:rPr lang="en-US" sz="2800" dirty="0" smtClean="0"/>
              <a:t> </a:t>
            </a:r>
            <a:r>
              <a:rPr lang="en-US" sz="2800" dirty="0" err="1" smtClean="0"/>
              <a:t>terbagi</a:t>
            </a:r>
            <a:r>
              <a:rPr lang="en-US" sz="2800" dirty="0" smtClean="0"/>
              <a:t> </a:t>
            </a:r>
            <a:r>
              <a:rPr lang="en-US" sz="2800" dirty="0" err="1" smtClean="0"/>
              <a:t>dalam</a:t>
            </a:r>
            <a:r>
              <a:rPr lang="en-US" sz="2800" dirty="0" smtClean="0"/>
              <a:t> </a:t>
            </a:r>
            <a:r>
              <a:rPr lang="en-US" sz="2800" dirty="0" err="1" smtClean="0"/>
              <a:t>saham</a:t>
            </a:r>
            <a:endParaRPr lang="en-US" sz="2800" dirty="0" smtClean="0"/>
          </a:p>
          <a:p>
            <a:pPr>
              <a:defRPr/>
            </a:pPr>
            <a:endParaRPr lang="en-US" sz="800" dirty="0" smtClean="0"/>
          </a:p>
          <a:p>
            <a:pPr>
              <a:spcBef>
                <a:spcPts val="0"/>
              </a:spcBef>
              <a:defRPr/>
            </a:pPr>
            <a:r>
              <a:rPr lang="en-US" sz="2800" b="1" dirty="0" err="1" smtClean="0">
                <a:solidFill>
                  <a:srgbClr val="0070C0"/>
                </a:solidFill>
              </a:rPr>
              <a:t>Syarat</a:t>
            </a:r>
            <a:r>
              <a:rPr lang="en-US" sz="2800" b="1" dirty="0" smtClean="0">
                <a:solidFill>
                  <a:srgbClr val="0070C0"/>
                </a:solidFill>
              </a:rPr>
              <a:t> </a:t>
            </a:r>
            <a:r>
              <a:rPr lang="en-US" sz="2800" b="1" dirty="0" err="1" smtClean="0">
                <a:solidFill>
                  <a:srgbClr val="0070C0"/>
                </a:solidFill>
              </a:rPr>
              <a:t>pendirian</a:t>
            </a:r>
            <a:r>
              <a:rPr lang="en-US" sz="2800" b="1" dirty="0" smtClean="0">
                <a:solidFill>
                  <a:srgbClr val="0070C0"/>
                </a:solidFill>
              </a:rPr>
              <a:t>:</a:t>
            </a:r>
          </a:p>
          <a:p>
            <a:pPr>
              <a:spcBef>
                <a:spcPts val="0"/>
              </a:spcBef>
              <a:buNone/>
              <a:defRPr/>
            </a:pPr>
            <a:r>
              <a:rPr lang="en-US" sz="2800" dirty="0" smtClean="0">
                <a:solidFill>
                  <a:schemeClr val="tx2"/>
                </a:solidFill>
              </a:rPr>
              <a:t>     </a:t>
            </a:r>
            <a:r>
              <a:rPr lang="en-US" sz="2800" dirty="0" smtClean="0">
                <a:solidFill>
                  <a:srgbClr val="0070C0"/>
                </a:solidFill>
              </a:rPr>
              <a:t>a. </a:t>
            </a:r>
            <a:r>
              <a:rPr lang="en-US" sz="2800" dirty="0" err="1" smtClean="0">
                <a:solidFill>
                  <a:srgbClr val="0070C0"/>
                </a:solidFill>
              </a:rPr>
              <a:t>Perjanjian</a:t>
            </a:r>
            <a:r>
              <a:rPr lang="en-US" sz="2800" dirty="0" smtClean="0">
                <a:solidFill>
                  <a:srgbClr val="0070C0"/>
                </a:solidFill>
              </a:rPr>
              <a:t> 2 </a:t>
            </a:r>
            <a:r>
              <a:rPr lang="en-US" sz="2800" dirty="0" err="1" smtClean="0">
                <a:solidFill>
                  <a:srgbClr val="0070C0"/>
                </a:solidFill>
              </a:rPr>
              <a:t>orang</a:t>
            </a:r>
            <a:r>
              <a:rPr lang="en-US" sz="2800" dirty="0" smtClean="0">
                <a:solidFill>
                  <a:srgbClr val="0070C0"/>
                </a:solidFill>
              </a:rPr>
              <a:t> </a:t>
            </a:r>
            <a:r>
              <a:rPr lang="en-US" sz="2800" dirty="0" err="1" smtClean="0">
                <a:solidFill>
                  <a:srgbClr val="0070C0"/>
                </a:solidFill>
              </a:rPr>
              <a:t>atau</a:t>
            </a:r>
            <a:r>
              <a:rPr lang="en-US" sz="2800" dirty="0" smtClean="0">
                <a:solidFill>
                  <a:srgbClr val="0070C0"/>
                </a:solidFill>
              </a:rPr>
              <a:t> </a:t>
            </a:r>
            <a:r>
              <a:rPr lang="en-US" sz="2800" dirty="0" err="1" smtClean="0">
                <a:solidFill>
                  <a:srgbClr val="0070C0"/>
                </a:solidFill>
              </a:rPr>
              <a:t>lebih</a:t>
            </a:r>
            <a:endParaRPr lang="en-US" sz="2800" dirty="0" smtClean="0">
              <a:solidFill>
                <a:srgbClr val="0070C0"/>
              </a:solidFill>
            </a:endParaRPr>
          </a:p>
          <a:p>
            <a:pPr>
              <a:spcBef>
                <a:spcPts val="0"/>
              </a:spcBef>
              <a:buNone/>
              <a:defRPr/>
            </a:pPr>
            <a:r>
              <a:rPr lang="en-US" sz="2800" dirty="0" smtClean="0">
                <a:solidFill>
                  <a:srgbClr val="0070C0"/>
                </a:solidFill>
              </a:rPr>
              <a:t>     b. </a:t>
            </a:r>
            <a:r>
              <a:rPr lang="en-US" sz="2800" dirty="0" err="1" smtClean="0">
                <a:solidFill>
                  <a:srgbClr val="0070C0"/>
                </a:solidFill>
              </a:rPr>
              <a:t>Dibuat</a:t>
            </a:r>
            <a:r>
              <a:rPr lang="en-US" sz="2800" dirty="0" smtClean="0">
                <a:solidFill>
                  <a:srgbClr val="0070C0"/>
                </a:solidFill>
              </a:rPr>
              <a:t> </a:t>
            </a:r>
            <a:r>
              <a:rPr lang="en-US" sz="2800" dirty="0" err="1" smtClean="0">
                <a:solidFill>
                  <a:srgbClr val="0070C0"/>
                </a:solidFill>
              </a:rPr>
              <a:t>dengan</a:t>
            </a:r>
            <a:r>
              <a:rPr lang="en-US" sz="2800" dirty="0" smtClean="0">
                <a:solidFill>
                  <a:srgbClr val="0070C0"/>
                </a:solidFill>
              </a:rPr>
              <a:t> </a:t>
            </a:r>
            <a:r>
              <a:rPr lang="en-US" sz="2800" dirty="0" err="1" smtClean="0">
                <a:solidFill>
                  <a:srgbClr val="0070C0"/>
                </a:solidFill>
              </a:rPr>
              <a:t>akta</a:t>
            </a:r>
            <a:r>
              <a:rPr lang="en-US" sz="2800" dirty="0" smtClean="0">
                <a:solidFill>
                  <a:srgbClr val="0070C0"/>
                </a:solidFill>
              </a:rPr>
              <a:t> </a:t>
            </a:r>
            <a:r>
              <a:rPr lang="en-US" sz="2800" dirty="0" err="1" smtClean="0">
                <a:solidFill>
                  <a:srgbClr val="0070C0"/>
                </a:solidFill>
              </a:rPr>
              <a:t>autentik</a:t>
            </a:r>
            <a:r>
              <a:rPr lang="en-US" sz="2800" dirty="0" smtClean="0">
                <a:solidFill>
                  <a:srgbClr val="0070C0"/>
                </a:solidFill>
              </a:rPr>
              <a:t> (</a:t>
            </a:r>
            <a:r>
              <a:rPr lang="en-US" sz="2800" dirty="0" err="1" smtClean="0">
                <a:solidFill>
                  <a:srgbClr val="0070C0"/>
                </a:solidFill>
              </a:rPr>
              <a:t>notaris</a:t>
            </a:r>
            <a:r>
              <a:rPr lang="en-US" sz="2800" dirty="0" smtClean="0">
                <a:solidFill>
                  <a:srgbClr val="0070C0"/>
                </a:solidFill>
              </a:rPr>
              <a:t>)</a:t>
            </a:r>
          </a:p>
          <a:p>
            <a:pPr>
              <a:spcBef>
                <a:spcPts val="0"/>
              </a:spcBef>
              <a:buNone/>
              <a:defRPr/>
            </a:pPr>
            <a:r>
              <a:rPr lang="en-US" sz="2800" dirty="0" smtClean="0">
                <a:solidFill>
                  <a:srgbClr val="0070C0"/>
                </a:solidFill>
              </a:rPr>
              <a:t>     c. Modal </a:t>
            </a:r>
            <a:r>
              <a:rPr lang="en-US" sz="2800" dirty="0" err="1" smtClean="0">
                <a:solidFill>
                  <a:srgbClr val="0070C0"/>
                </a:solidFill>
              </a:rPr>
              <a:t>dasar</a:t>
            </a:r>
            <a:r>
              <a:rPr lang="en-US" sz="2800" dirty="0" smtClean="0">
                <a:solidFill>
                  <a:srgbClr val="0070C0"/>
                </a:solidFill>
              </a:rPr>
              <a:t> minimal 20 </a:t>
            </a:r>
            <a:r>
              <a:rPr lang="en-US" sz="2800" dirty="0" err="1" smtClean="0">
                <a:solidFill>
                  <a:srgbClr val="0070C0"/>
                </a:solidFill>
              </a:rPr>
              <a:t>juta</a:t>
            </a:r>
            <a:r>
              <a:rPr lang="en-US" sz="2800" dirty="0" smtClean="0">
                <a:solidFill>
                  <a:srgbClr val="0070C0"/>
                </a:solidFill>
              </a:rPr>
              <a:t> (25 % modal</a:t>
            </a:r>
          </a:p>
          <a:p>
            <a:pPr>
              <a:spcBef>
                <a:spcPts val="0"/>
              </a:spcBef>
              <a:buNone/>
              <a:defRPr/>
            </a:pPr>
            <a:r>
              <a:rPr lang="en-US" sz="2800" dirty="0" smtClean="0">
                <a:solidFill>
                  <a:srgbClr val="0070C0"/>
                </a:solidFill>
              </a:rPr>
              <a:t>         </a:t>
            </a:r>
            <a:r>
              <a:rPr lang="en-US" sz="2800" dirty="0" err="1" smtClean="0">
                <a:solidFill>
                  <a:srgbClr val="0070C0"/>
                </a:solidFill>
              </a:rPr>
              <a:t>ditempatkan</a:t>
            </a:r>
            <a:r>
              <a:rPr lang="en-US" sz="2800" dirty="0" smtClean="0">
                <a:solidFill>
                  <a:srgbClr val="0070C0"/>
                </a:solidFill>
              </a:rPr>
              <a:t>, 50 % modal </a:t>
            </a:r>
            <a:r>
              <a:rPr lang="en-US" sz="2800" dirty="0" err="1" smtClean="0">
                <a:solidFill>
                  <a:srgbClr val="0070C0"/>
                </a:solidFill>
              </a:rPr>
              <a:t>disetor</a:t>
            </a:r>
            <a:r>
              <a:rPr lang="en-US" sz="2800" dirty="0" smtClean="0">
                <a:solidFill>
                  <a:srgbClr val="0070C0"/>
                </a:solidFill>
              </a:rPr>
              <a:t>)</a:t>
            </a:r>
          </a:p>
          <a:p>
            <a:pPr>
              <a:spcBef>
                <a:spcPts val="0"/>
              </a:spcBef>
              <a:buNone/>
              <a:defRPr/>
            </a:pPr>
            <a:r>
              <a:rPr lang="en-US" sz="2800" dirty="0" smtClean="0">
                <a:solidFill>
                  <a:srgbClr val="0070C0"/>
                </a:solidFill>
              </a:rPr>
              <a:t>     d. </a:t>
            </a:r>
            <a:r>
              <a:rPr lang="en-US" sz="2800" dirty="0" err="1" smtClean="0">
                <a:solidFill>
                  <a:srgbClr val="0070C0"/>
                </a:solidFill>
              </a:rPr>
              <a:t>Pendiri</a:t>
            </a:r>
            <a:r>
              <a:rPr lang="en-US" sz="2800" dirty="0" smtClean="0">
                <a:solidFill>
                  <a:srgbClr val="0070C0"/>
                </a:solidFill>
              </a:rPr>
              <a:t> </a:t>
            </a:r>
            <a:r>
              <a:rPr lang="en-US" sz="2800" dirty="0" err="1" smtClean="0">
                <a:solidFill>
                  <a:srgbClr val="0070C0"/>
                </a:solidFill>
              </a:rPr>
              <a:t>ambil</a:t>
            </a:r>
            <a:r>
              <a:rPr lang="en-US" sz="2800" dirty="0" smtClean="0">
                <a:solidFill>
                  <a:srgbClr val="0070C0"/>
                </a:solidFill>
              </a:rPr>
              <a:t> </a:t>
            </a:r>
            <a:r>
              <a:rPr lang="en-US" sz="2800" dirty="0" err="1" smtClean="0">
                <a:solidFill>
                  <a:srgbClr val="0070C0"/>
                </a:solidFill>
              </a:rPr>
              <a:t>bagian</a:t>
            </a:r>
            <a:r>
              <a:rPr lang="en-US" sz="2800" dirty="0" smtClean="0">
                <a:solidFill>
                  <a:srgbClr val="0070C0"/>
                </a:solidFill>
              </a:rPr>
              <a:t> </a:t>
            </a:r>
            <a:r>
              <a:rPr lang="en-US" sz="2800" dirty="0" err="1" smtClean="0">
                <a:solidFill>
                  <a:srgbClr val="0070C0"/>
                </a:solidFill>
              </a:rPr>
              <a:t>dalam</a:t>
            </a:r>
            <a:r>
              <a:rPr lang="en-US" sz="2800" dirty="0" smtClean="0">
                <a:solidFill>
                  <a:srgbClr val="0070C0"/>
                </a:solidFill>
              </a:rPr>
              <a:t> </a:t>
            </a:r>
            <a:r>
              <a:rPr lang="en-US" sz="2800" dirty="0" err="1" smtClean="0">
                <a:solidFill>
                  <a:srgbClr val="0070C0"/>
                </a:solidFill>
              </a:rPr>
              <a:t>saham</a:t>
            </a:r>
            <a:r>
              <a:rPr lang="en-US" sz="2800" dirty="0" smtClean="0">
                <a:solidFill>
                  <a:srgbClr val="0070C0"/>
                </a:solidFill>
              </a:rPr>
              <a:t>.</a:t>
            </a:r>
            <a:endParaRPr lang="en-US" sz="2800" dirty="0">
              <a:solidFill>
                <a:srgbClr val="0070C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81200" y="838200"/>
            <a:ext cx="6248400" cy="400110"/>
          </a:xfrm>
          <a:prstGeom prst="rect">
            <a:avLst/>
          </a:prstGeom>
        </p:spPr>
        <p:txBody>
          <a:bodyPr wrap="square">
            <a:spAutoFit/>
          </a:bodyPr>
          <a:lstStyle/>
          <a:p>
            <a:r>
              <a:rPr lang="en-US" sz="2000" b="1" dirty="0" smtClean="0">
                <a:solidFill>
                  <a:srgbClr val="FF0000"/>
                </a:solidFill>
                <a:latin typeface="Arial" pitchFamily="34" charset="0"/>
                <a:cs typeface="Arial" pitchFamily="34" charset="0"/>
              </a:rPr>
              <a:t>URGENSI PENGEMBANGAN KEWIRAUSAHAAN </a:t>
            </a:r>
            <a:endParaRPr lang="en-US" sz="2000" b="1" dirty="0">
              <a:solidFill>
                <a:srgbClr val="FF0000"/>
              </a:solidFill>
              <a:latin typeface="Arial" pitchFamily="34" charset="0"/>
              <a:cs typeface="Arial" pitchFamily="34" charset="0"/>
            </a:endParaRPr>
          </a:p>
        </p:txBody>
      </p:sp>
      <p:sp>
        <p:nvSpPr>
          <p:cNvPr id="3" name="Rectangle 2"/>
          <p:cNvSpPr/>
          <p:nvPr/>
        </p:nvSpPr>
        <p:spPr>
          <a:xfrm>
            <a:off x="1219200" y="1752600"/>
            <a:ext cx="7162800" cy="3416320"/>
          </a:xfrm>
          <a:prstGeom prst="rect">
            <a:avLst/>
          </a:prstGeom>
        </p:spPr>
        <p:txBody>
          <a:bodyPr wrap="square">
            <a:spAutoFit/>
          </a:bodyPr>
          <a:lstStyle/>
          <a:p>
            <a:pPr marL="450850" indent="-342900"/>
            <a:r>
              <a:rPr lang="en-US" dirty="0" smtClean="0">
                <a:latin typeface="Arial" pitchFamily="34" charset="0"/>
                <a:cs typeface="Arial" pitchFamily="34" charset="0"/>
              </a:rPr>
              <a:t>      </a:t>
            </a:r>
            <a:r>
              <a:rPr lang="en-US" b="1" dirty="0" smtClean="0">
                <a:latin typeface="Arial" pitchFamily="34" charset="0"/>
                <a:cs typeface="Arial" pitchFamily="34" charset="0"/>
              </a:rPr>
              <a:t>Indonesia:</a:t>
            </a:r>
          </a:p>
          <a:p>
            <a:pPr marL="450850" indent="-342900"/>
            <a:r>
              <a:rPr lang="en-US" b="1" dirty="0" smtClean="0">
                <a:latin typeface="Arial" pitchFamily="34" charset="0"/>
                <a:cs typeface="Arial" pitchFamily="34" charset="0"/>
              </a:rPr>
              <a:t>	a. </a:t>
            </a:r>
            <a:r>
              <a:rPr lang="en-US" b="1" dirty="0" err="1" smtClean="0">
                <a:latin typeface="Arial" pitchFamily="34" charset="0"/>
                <a:cs typeface="Arial" pitchFamily="34" charset="0"/>
              </a:rPr>
              <a:t>Jumlah</a:t>
            </a:r>
            <a:r>
              <a:rPr lang="en-US" b="1" dirty="0" smtClean="0">
                <a:latin typeface="Arial" pitchFamily="34" charset="0"/>
                <a:cs typeface="Arial" pitchFamily="34" charset="0"/>
              </a:rPr>
              <a:t> </a:t>
            </a:r>
            <a:r>
              <a:rPr lang="en-US" b="1" dirty="0" err="1" smtClean="0">
                <a:latin typeface="Arial" pitchFamily="34" charset="0"/>
                <a:cs typeface="Arial" pitchFamily="34" charset="0"/>
              </a:rPr>
              <a:t>penduduk</a:t>
            </a:r>
            <a:r>
              <a:rPr lang="en-US" b="1" dirty="0" smtClean="0">
                <a:latin typeface="Arial" pitchFamily="34" charset="0"/>
                <a:cs typeface="Arial" pitchFamily="34" charset="0"/>
              </a:rPr>
              <a:t> yang </a:t>
            </a:r>
            <a:r>
              <a:rPr lang="en-US" b="1" dirty="0" err="1" smtClean="0">
                <a:latin typeface="Arial" pitchFamily="34" charset="0"/>
                <a:cs typeface="Arial" pitchFamily="34" charset="0"/>
              </a:rPr>
              <a:t>besar</a:t>
            </a:r>
            <a:r>
              <a:rPr lang="en-US" b="1" dirty="0" smtClean="0">
                <a:latin typeface="Arial" pitchFamily="34" charset="0"/>
                <a:cs typeface="Arial" pitchFamily="34" charset="0"/>
              </a:rPr>
              <a:t>, </a:t>
            </a:r>
            <a:r>
              <a:rPr lang="en-US" b="1" dirty="0" err="1" smtClean="0">
                <a:latin typeface="Arial" pitchFamily="34" charset="0"/>
                <a:cs typeface="Arial" pitchFamily="34" charset="0"/>
              </a:rPr>
              <a:t>terbesar</a:t>
            </a:r>
            <a:r>
              <a:rPr lang="en-US" b="1" dirty="0" smtClean="0">
                <a:latin typeface="Arial" pitchFamily="34" charset="0"/>
                <a:cs typeface="Arial" pitchFamily="34" charset="0"/>
              </a:rPr>
              <a:t> ke-5 </a:t>
            </a:r>
            <a:r>
              <a:rPr lang="en-US" b="1" dirty="0" err="1" smtClean="0">
                <a:latin typeface="Arial" pitchFamily="34" charset="0"/>
                <a:cs typeface="Arial" pitchFamily="34" charset="0"/>
              </a:rPr>
              <a:t>di</a:t>
            </a:r>
            <a:r>
              <a:rPr lang="en-US" b="1" dirty="0" smtClean="0">
                <a:latin typeface="Arial" pitchFamily="34" charset="0"/>
                <a:cs typeface="Arial" pitchFamily="34" charset="0"/>
              </a:rPr>
              <a:t> </a:t>
            </a:r>
            <a:r>
              <a:rPr lang="en-US" b="1" dirty="0" err="1" smtClean="0">
                <a:latin typeface="Arial" pitchFamily="34" charset="0"/>
                <a:cs typeface="Arial" pitchFamily="34" charset="0"/>
              </a:rPr>
              <a:t>dunia</a:t>
            </a:r>
            <a:endParaRPr lang="en-US" b="1" dirty="0" smtClean="0">
              <a:latin typeface="Arial" pitchFamily="34" charset="0"/>
              <a:cs typeface="Arial" pitchFamily="34" charset="0"/>
            </a:endParaRPr>
          </a:p>
          <a:p>
            <a:pPr marL="450850" indent="-342900"/>
            <a:r>
              <a:rPr lang="en-US" b="1" dirty="0" smtClean="0">
                <a:latin typeface="Arial" pitchFamily="34" charset="0"/>
                <a:cs typeface="Arial" pitchFamily="34" charset="0"/>
              </a:rPr>
              <a:t>          (</a:t>
            </a:r>
            <a:r>
              <a:rPr lang="en-US" b="1" dirty="0" err="1" smtClean="0">
                <a:latin typeface="Arial" pitchFamily="34" charset="0"/>
                <a:cs typeface="Arial" pitchFamily="34" charset="0"/>
              </a:rPr>
              <a:t>awal</a:t>
            </a:r>
            <a:r>
              <a:rPr lang="en-US" b="1" dirty="0" smtClean="0">
                <a:latin typeface="Arial" pitchFamily="34" charset="0"/>
                <a:cs typeface="Arial" pitchFamily="34" charset="0"/>
              </a:rPr>
              <a:t>  </a:t>
            </a:r>
            <a:r>
              <a:rPr lang="en-US" b="1" dirty="0" err="1" smtClean="0">
                <a:latin typeface="Arial" pitchFamily="34" charset="0"/>
                <a:cs typeface="Arial" pitchFamily="34" charset="0"/>
              </a:rPr>
              <a:t>abad</a:t>
            </a:r>
            <a:r>
              <a:rPr lang="en-US" b="1" dirty="0" smtClean="0">
                <a:latin typeface="Arial" pitchFamily="34" charset="0"/>
                <a:cs typeface="Arial" pitchFamily="34" charset="0"/>
              </a:rPr>
              <a:t> 21) </a:t>
            </a:r>
            <a:r>
              <a:rPr lang="en-US" b="1" dirty="0" err="1" smtClean="0">
                <a:latin typeface="Arial" pitchFamily="34" charset="0"/>
                <a:cs typeface="Arial" pitchFamily="34" charset="0"/>
              </a:rPr>
              <a:t>banyak</a:t>
            </a:r>
            <a:r>
              <a:rPr lang="en-US" b="1" dirty="0" smtClean="0">
                <a:latin typeface="Arial" pitchFamily="34" charset="0"/>
                <a:cs typeface="Arial" pitchFamily="34" charset="0"/>
              </a:rPr>
              <a:t>   </a:t>
            </a:r>
            <a:r>
              <a:rPr lang="en-US" b="1" dirty="0" err="1" smtClean="0">
                <a:latin typeface="Arial" pitchFamily="34" charset="0"/>
                <a:cs typeface="Arial" pitchFamily="34" charset="0"/>
              </a:rPr>
              <a:t>angkatan</a:t>
            </a:r>
            <a:r>
              <a:rPr lang="en-US" b="1" dirty="0" smtClean="0">
                <a:latin typeface="Arial" pitchFamily="34" charset="0"/>
                <a:cs typeface="Arial" pitchFamily="34" charset="0"/>
              </a:rPr>
              <a:t> </a:t>
            </a:r>
            <a:r>
              <a:rPr lang="en-US" b="1" dirty="0" err="1" smtClean="0">
                <a:latin typeface="Arial" pitchFamily="34" charset="0"/>
                <a:cs typeface="Arial" pitchFamily="34" charset="0"/>
              </a:rPr>
              <a:t>kerja-tenaga</a:t>
            </a:r>
            <a:r>
              <a:rPr lang="en-US" b="1" dirty="0" smtClean="0">
                <a:latin typeface="Arial" pitchFamily="34" charset="0"/>
                <a:cs typeface="Arial" pitchFamily="34" charset="0"/>
              </a:rPr>
              <a:t> alumni </a:t>
            </a:r>
          </a:p>
          <a:p>
            <a:pPr marL="450850" indent="-342900"/>
            <a:r>
              <a:rPr lang="en-US" b="1" dirty="0" smtClean="0">
                <a:latin typeface="Arial" pitchFamily="34" charset="0"/>
                <a:cs typeface="Arial" pitchFamily="34" charset="0"/>
              </a:rPr>
              <a:t>          </a:t>
            </a:r>
            <a:r>
              <a:rPr lang="en-US" b="1" dirty="0" err="1" smtClean="0">
                <a:latin typeface="Arial" pitchFamily="34" charset="0"/>
                <a:cs typeface="Arial" pitchFamily="34" charset="0"/>
              </a:rPr>
              <a:t>Perguruan</a:t>
            </a:r>
            <a:r>
              <a:rPr lang="en-US" b="1" dirty="0" smtClean="0">
                <a:latin typeface="Arial" pitchFamily="34" charset="0"/>
                <a:cs typeface="Arial" pitchFamily="34" charset="0"/>
              </a:rPr>
              <a:t> </a:t>
            </a:r>
            <a:r>
              <a:rPr lang="en-US" b="1" dirty="0" err="1" smtClean="0">
                <a:latin typeface="Arial" pitchFamily="34" charset="0"/>
                <a:cs typeface="Arial" pitchFamily="34" charset="0"/>
              </a:rPr>
              <a:t>Tinggi</a:t>
            </a:r>
            <a:r>
              <a:rPr lang="en-US" b="1" dirty="0" smtClean="0">
                <a:latin typeface="Arial" pitchFamily="34" charset="0"/>
                <a:cs typeface="Arial" pitchFamily="34" charset="0"/>
              </a:rPr>
              <a:t> </a:t>
            </a:r>
            <a:r>
              <a:rPr lang="en-US" b="1" dirty="0" err="1" smtClean="0">
                <a:latin typeface="Arial" pitchFamily="34" charset="0"/>
                <a:cs typeface="Arial" pitchFamily="34" charset="0"/>
              </a:rPr>
              <a:t>seharusnya</a:t>
            </a:r>
            <a:r>
              <a:rPr lang="en-US" b="1" dirty="0" smtClean="0">
                <a:latin typeface="Arial" pitchFamily="34" charset="0"/>
                <a:cs typeface="Arial" pitchFamily="34" charset="0"/>
              </a:rPr>
              <a:t> </a:t>
            </a:r>
            <a:r>
              <a:rPr lang="en-US" b="1" dirty="0" err="1" smtClean="0">
                <a:latin typeface="Arial" pitchFamily="34" charset="0"/>
                <a:cs typeface="Arial" pitchFamily="34" charset="0"/>
              </a:rPr>
              <a:t>menjadi</a:t>
            </a:r>
            <a:r>
              <a:rPr lang="en-US" b="1" dirty="0" smtClean="0">
                <a:latin typeface="Arial" pitchFamily="34" charset="0"/>
                <a:cs typeface="Arial" pitchFamily="34" charset="0"/>
              </a:rPr>
              <a:t> </a:t>
            </a:r>
            <a:r>
              <a:rPr lang="en-US" b="1" dirty="0" err="1" smtClean="0">
                <a:latin typeface="Arial" pitchFamily="34" charset="0"/>
                <a:cs typeface="Arial" pitchFamily="34" charset="0"/>
              </a:rPr>
              <a:t>pendorong</a:t>
            </a:r>
            <a:r>
              <a:rPr lang="en-US" b="1" dirty="0" smtClean="0">
                <a:latin typeface="Arial" pitchFamily="34" charset="0"/>
                <a:cs typeface="Arial" pitchFamily="34" charset="0"/>
              </a:rPr>
              <a:t> </a:t>
            </a:r>
            <a:r>
              <a:rPr lang="en-US" b="1" dirty="0" err="1" smtClean="0">
                <a:latin typeface="Arial" pitchFamily="34" charset="0"/>
                <a:cs typeface="Arial" pitchFamily="34" charset="0"/>
              </a:rPr>
              <a:t>dan</a:t>
            </a:r>
            <a:r>
              <a:rPr lang="en-US" b="1" dirty="0" smtClean="0">
                <a:latin typeface="Arial" pitchFamily="34" charset="0"/>
                <a:cs typeface="Arial" pitchFamily="34" charset="0"/>
              </a:rPr>
              <a:t> </a:t>
            </a:r>
          </a:p>
          <a:p>
            <a:pPr marL="450850" indent="-342900"/>
            <a:r>
              <a:rPr lang="en-US" b="1" dirty="0" smtClean="0">
                <a:latin typeface="Arial" pitchFamily="34" charset="0"/>
                <a:cs typeface="Arial" pitchFamily="34" charset="0"/>
              </a:rPr>
              <a:t>          </a:t>
            </a:r>
            <a:r>
              <a:rPr lang="en-US" b="1" dirty="0" err="1" smtClean="0">
                <a:latin typeface="Arial" pitchFamily="34" charset="0"/>
                <a:cs typeface="Arial" pitchFamily="34" charset="0"/>
              </a:rPr>
              <a:t>bukan</a:t>
            </a:r>
            <a:r>
              <a:rPr lang="en-US" b="1" dirty="0" smtClean="0">
                <a:latin typeface="Arial" pitchFamily="34" charset="0"/>
                <a:cs typeface="Arial" pitchFamily="34" charset="0"/>
              </a:rPr>
              <a:t> </a:t>
            </a:r>
            <a:r>
              <a:rPr lang="en-US" b="1" dirty="0" err="1" smtClean="0">
                <a:latin typeface="Arial" pitchFamily="34" charset="0"/>
                <a:cs typeface="Arial" pitchFamily="34" charset="0"/>
              </a:rPr>
              <a:t>beban</a:t>
            </a:r>
            <a:r>
              <a:rPr lang="en-US" b="1" dirty="0" smtClean="0">
                <a:latin typeface="Arial" pitchFamily="34" charset="0"/>
                <a:cs typeface="Arial" pitchFamily="34" charset="0"/>
              </a:rPr>
              <a:t> </a:t>
            </a:r>
            <a:r>
              <a:rPr lang="en-US" b="1" dirty="0" err="1" smtClean="0">
                <a:latin typeface="Arial" pitchFamily="34" charset="0"/>
                <a:cs typeface="Arial" pitchFamily="34" charset="0"/>
              </a:rPr>
              <a:t>pembangunan</a:t>
            </a:r>
            <a:endParaRPr lang="en-US" b="1" dirty="0" smtClean="0">
              <a:latin typeface="Arial" pitchFamily="34" charset="0"/>
              <a:cs typeface="Arial" pitchFamily="34" charset="0"/>
            </a:endParaRPr>
          </a:p>
          <a:p>
            <a:pPr marL="450850" indent="-342900"/>
            <a:r>
              <a:rPr lang="en-US" b="1" dirty="0" smtClean="0">
                <a:latin typeface="Arial" pitchFamily="34" charset="0"/>
                <a:cs typeface="Arial" pitchFamily="34" charset="0"/>
              </a:rPr>
              <a:t>	b. </a:t>
            </a:r>
            <a:r>
              <a:rPr lang="en-US" b="1" dirty="0" err="1" smtClean="0">
                <a:latin typeface="Arial" pitchFamily="34" charset="0"/>
                <a:cs typeface="Arial" pitchFamily="34" charset="0"/>
              </a:rPr>
              <a:t>Hasil</a:t>
            </a:r>
            <a:r>
              <a:rPr lang="en-US" b="1" dirty="0" smtClean="0">
                <a:latin typeface="Arial" pitchFamily="34" charset="0"/>
                <a:cs typeface="Arial" pitchFamily="34" charset="0"/>
              </a:rPr>
              <a:t> </a:t>
            </a:r>
            <a:r>
              <a:rPr lang="en-US" b="1" dirty="0" err="1" smtClean="0">
                <a:latin typeface="Arial" pitchFamily="34" charset="0"/>
                <a:cs typeface="Arial" pitchFamily="34" charset="0"/>
              </a:rPr>
              <a:t>penelitian</a:t>
            </a:r>
            <a:r>
              <a:rPr lang="en-US" b="1" dirty="0" smtClean="0">
                <a:latin typeface="Arial" pitchFamily="34" charset="0"/>
                <a:cs typeface="Arial" pitchFamily="34" charset="0"/>
              </a:rPr>
              <a:t> </a:t>
            </a:r>
            <a:r>
              <a:rPr lang="en-US" b="1" dirty="0" err="1" smtClean="0">
                <a:latin typeface="Arial" pitchFamily="34" charset="0"/>
                <a:cs typeface="Arial" pitchFamily="34" charset="0"/>
              </a:rPr>
              <a:t>Mc.Clelland,ada</a:t>
            </a:r>
            <a:r>
              <a:rPr lang="en-US" b="1" dirty="0" smtClean="0">
                <a:latin typeface="Arial" pitchFamily="34" charset="0"/>
                <a:cs typeface="Arial" pitchFamily="34" charset="0"/>
              </a:rPr>
              <a:t> </a:t>
            </a:r>
            <a:r>
              <a:rPr lang="en-US" b="1" dirty="0" err="1" smtClean="0">
                <a:latin typeface="Arial" pitchFamily="34" charset="0"/>
                <a:cs typeface="Arial" pitchFamily="34" charset="0"/>
              </a:rPr>
              <a:t>korelasi</a:t>
            </a:r>
            <a:r>
              <a:rPr lang="en-US" b="1" dirty="0" smtClean="0">
                <a:latin typeface="Arial" pitchFamily="34" charset="0"/>
                <a:cs typeface="Arial" pitchFamily="34" charset="0"/>
              </a:rPr>
              <a:t> </a:t>
            </a:r>
            <a:r>
              <a:rPr lang="en-US" b="1" dirty="0" err="1" smtClean="0">
                <a:latin typeface="Arial" pitchFamily="34" charset="0"/>
                <a:cs typeface="Arial" pitchFamily="34" charset="0"/>
              </a:rPr>
              <a:t>antara</a:t>
            </a:r>
            <a:r>
              <a:rPr lang="en-US" b="1" dirty="0" smtClean="0">
                <a:latin typeface="Arial" pitchFamily="34" charset="0"/>
                <a:cs typeface="Arial" pitchFamily="34" charset="0"/>
              </a:rPr>
              <a:t> </a:t>
            </a:r>
            <a:r>
              <a:rPr lang="en-US" b="1" dirty="0" err="1" smtClean="0">
                <a:latin typeface="Arial" pitchFamily="34" charset="0"/>
                <a:cs typeface="Arial" pitchFamily="34" charset="0"/>
              </a:rPr>
              <a:t>jumlah</a:t>
            </a:r>
            <a:r>
              <a:rPr lang="en-US" b="1" dirty="0" smtClean="0">
                <a:latin typeface="Arial" pitchFamily="34" charset="0"/>
                <a:cs typeface="Arial" pitchFamily="34" charset="0"/>
              </a:rPr>
              <a:t> </a:t>
            </a:r>
          </a:p>
          <a:p>
            <a:pPr marL="450850" indent="-342900"/>
            <a:r>
              <a:rPr lang="en-US" b="1" dirty="0" smtClean="0">
                <a:latin typeface="Arial" pitchFamily="34" charset="0"/>
                <a:cs typeface="Arial" pitchFamily="34" charset="0"/>
              </a:rPr>
              <a:t>          </a:t>
            </a:r>
            <a:r>
              <a:rPr lang="en-US" b="1" dirty="0" err="1" smtClean="0">
                <a:latin typeface="Arial" pitchFamily="34" charset="0"/>
                <a:cs typeface="Arial" pitchFamily="34" charset="0"/>
              </a:rPr>
              <a:t>penduduk</a:t>
            </a:r>
            <a:r>
              <a:rPr lang="en-US" b="1" dirty="0" smtClean="0">
                <a:latin typeface="Arial" pitchFamily="34" charset="0"/>
                <a:cs typeface="Arial" pitchFamily="34" charset="0"/>
              </a:rPr>
              <a:t> yang </a:t>
            </a:r>
            <a:r>
              <a:rPr lang="en-US" b="1" dirty="0" err="1" smtClean="0">
                <a:latin typeface="Arial" pitchFamily="34" charset="0"/>
                <a:cs typeface="Arial" pitchFamily="34" charset="0"/>
              </a:rPr>
              <a:t>berkewirausahaan</a:t>
            </a:r>
            <a:r>
              <a:rPr lang="en-US" b="1" dirty="0" smtClean="0">
                <a:latin typeface="Arial" pitchFamily="34" charset="0"/>
                <a:cs typeface="Arial" pitchFamily="34" charset="0"/>
              </a:rPr>
              <a:t> </a:t>
            </a:r>
            <a:r>
              <a:rPr lang="en-US" b="1" dirty="0" err="1" smtClean="0">
                <a:latin typeface="Arial" pitchFamily="34" charset="0"/>
                <a:cs typeface="Arial" pitchFamily="34" charset="0"/>
              </a:rPr>
              <a:t>dengan</a:t>
            </a:r>
            <a:r>
              <a:rPr lang="en-US" b="1" dirty="0" smtClean="0">
                <a:latin typeface="Arial" pitchFamily="34" charset="0"/>
                <a:cs typeface="Arial" pitchFamily="34" charset="0"/>
              </a:rPr>
              <a:t> </a:t>
            </a:r>
            <a:r>
              <a:rPr lang="en-US" b="1" dirty="0" err="1" smtClean="0">
                <a:latin typeface="Arial" pitchFamily="34" charset="0"/>
                <a:cs typeface="Arial" pitchFamily="34" charset="0"/>
              </a:rPr>
              <a:t>tingkat</a:t>
            </a:r>
            <a:endParaRPr lang="en-US" b="1" dirty="0" smtClean="0">
              <a:latin typeface="Arial" pitchFamily="34" charset="0"/>
              <a:cs typeface="Arial" pitchFamily="34" charset="0"/>
            </a:endParaRPr>
          </a:p>
          <a:p>
            <a:pPr marL="450850" indent="-342900"/>
            <a:r>
              <a:rPr lang="en-US" b="1" dirty="0" smtClean="0">
                <a:latin typeface="Arial" pitchFamily="34" charset="0"/>
                <a:cs typeface="Arial" pitchFamily="34" charset="0"/>
              </a:rPr>
              <a:t>          </a:t>
            </a:r>
            <a:r>
              <a:rPr lang="en-US" b="1" dirty="0" err="1" smtClean="0">
                <a:latin typeface="Arial" pitchFamily="34" charset="0"/>
                <a:cs typeface="Arial" pitchFamily="34" charset="0"/>
              </a:rPr>
              <a:t>kemakmuran</a:t>
            </a:r>
            <a:r>
              <a:rPr lang="en-US" b="1" dirty="0" smtClean="0">
                <a:latin typeface="Arial" pitchFamily="34" charset="0"/>
                <a:cs typeface="Arial" pitchFamily="34" charset="0"/>
              </a:rPr>
              <a:t> </a:t>
            </a:r>
            <a:r>
              <a:rPr lang="en-US" b="1" dirty="0" err="1" smtClean="0">
                <a:latin typeface="Arial" pitchFamily="34" charset="0"/>
                <a:cs typeface="Arial" pitchFamily="34" charset="0"/>
              </a:rPr>
              <a:t>suatu</a:t>
            </a:r>
            <a:r>
              <a:rPr lang="en-US" b="1" dirty="0" smtClean="0">
                <a:latin typeface="Arial" pitchFamily="34" charset="0"/>
                <a:cs typeface="Arial" pitchFamily="34" charset="0"/>
              </a:rPr>
              <a:t> </a:t>
            </a:r>
            <a:r>
              <a:rPr lang="en-US" b="1" dirty="0" err="1" smtClean="0">
                <a:latin typeface="Arial" pitchFamily="34" charset="0"/>
                <a:cs typeface="Arial" pitchFamily="34" charset="0"/>
              </a:rPr>
              <a:t>masyarakat</a:t>
            </a:r>
            <a:r>
              <a:rPr lang="en-US" b="1" dirty="0" smtClean="0">
                <a:latin typeface="Arial" pitchFamily="34" charset="0"/>
                <a:cs typeface="Arial" pitchFamily="34" charset="0"/>
              </a:rPr>
              <a:t>.</a:t>
            </a:r>
          </a:p>
          <a:p>
            <a:pPr marL="450850" indent="-342900"/>
            <a:r>
              <a:rPr lang="en-US" b="1" dirty="0" smtClean="0">
                <a:latin typeface="Arial" pitchFamily="34" charset="0"/>
                <a:cs typeface="Arial" pitchFamily="34" charset="0"/>
              </a:rPr>
              <a:t>	    - Negara </a:t>
            </a:r>
            <a:r>
              <a:rPr lang="en-US" b="1" dirty="0" err="1" smtClean="0">
                <a:latin typeface="Arial" pitchFamily="34" charset="0"/>
                <a:cs typeface="Arial" pitchFamily="34" charset="0"/>
              </a:rPr>
              <a:t>maju</a:t>
            </a:r>
            <a:r>
              <a:rPr lang="en-US" b="1" dirty="0" smtClean="0">
                <a:latin typeface="Arial" pitchFamily="34" charset="0"/>
                <a:cs typeface="Arial" pitchFamily="34" charset="0"/>
              </a:rPr>
              <a:t> : </a:t>
            </a:r>
            <a:r>
              <a:rPr lang="en-US" b="1" dirty="0" err="1" smtClean="0">
                <a:latin typeface="Arial" pitchFamily="34" charset="0"/>
                <a:cs typeface="Arial" pitchFamily="34" charset="0"/>
              </a:rPr>
              <a:t>jumlah</a:t>
            </a:r>
            <a:r>
              <a:rPr lang="en-US" b="1" dirty="0" smtClean="0">
                <a:latin typeface="Arial" pitchFamily="34" charset="0"/>
                <a:cs typeface="Arial" pitchFamily="34" charset="0"/>
              </a:rPr>
              <a:t> </a:t>
            </a:r>
            <a:r>
              <a:rPr lang="en-US" b="1" dirty="0" err="1" smtClean="0">
                <a:latin typeface="Arial" pitchFamily="34" charset="0"/>
                <a:cs typeface="Arial" pitchFamily="34" charset="0"/>
              </a:rPr>
              <a:t>wirausahawan</a:t>
            </a:r>
            <a:r>
              <a:rPr lang="en-US" b="1" dirty="0" smtClean="0">
                <a:latin typeface="Arial" pitchFamily="34" charset="0"/>
                <a:cs typeface="Arial" pitchFamily="34" charset="0"/>
              </a:rPr>
              <a:t> 6% x </a:t>
            </a:r>
            <a:r>
              <a:rPr lang="en-US" b="1" dirty="0" err="1" smtClean="0">
                <a:latin typeface="Arial" pitchFamily="34" charset="0"/>
                <a:cs typeface="Arial" pitchFamily="34" charset="0"/>
              </a:rPr>
              <a:t>jml</a:t>
            </a:r>
            <a:r>
              <a:rPr lang="en-US" b="1" dirty="0" smtClean="0">
                <a:latin typeface="Arial" pitchFamily="34" charset="0"/>
                <a:cs typeface="Arial" pitchFamily="34" charset="0"/>
              </a:rPr>
              <a:t> </a:t>
            </a:r>
            <a:r>
              <a:rPr lang="en-US" b="1" dirty="0" err="1" smtClean="0">
                <a:latin typeface="Arial" pitchFamily="34" charset="0"/>
                <a:cs typeface="Arial" pitchFamily="34" charset="0"/>
              </a:rPr>
              <a:t>penduduk</a:t>
            </a:r>
            <a:endParaRPr lang="en-US" b="1" dirty="0" smtClean="0">
              <a:latin typeface="Arial" pitchFamily="34" charset="0"/>
              <a:cs typeface="Arial" pitchFamily="34" charset="0"/>
            </a:endParaRPr>
          </a:p>
          <a:p>
            <a:pPr marL="450850" indent="-342900"/>
            <a:r>
              <a:rPr lang="en-US" b="1" dirty="0" smtClean="0">
                <a:latin typeface="Arial" pitchFamily="34" charset="0"/>
                <a:cs typeface="Arial" pitchFamily="34" charset="0"/>
              </a:rPr>
              <a:t>	    - Indonesia     : </a:t>
            </a:r>
            <a:r>
              <a:rPr lang="en-US" b="1" dirty="0" err="1" smtClean="0">
                <a:latin typeface="Arial" pitchFamily="34" charset="0"/>
                <a:cs typeface="Arial" pitchFamily="34" charset="0"/>
              </a:rPr>
              <a:t>jumlah</a:t>
            </a:r>
            <a:r>
              <a:rPr lang="en-US" b="1" dirty="0" smtClean="0">
                <a:latin typeface="Arial" pitchFamily="34" charset="0"/>
                <a:cs typeface="Arial" pitchFamily="34" charset="0"/>
              </a:rPr>
              <a:t> </a:t>
            </a:r>
            <a:r>
              <a:rPr lang="en-US" b="1" dirty="0" err="1" smtClean="0">
                <a:latin typeface="Arial" pitchFamily="34" charset="0"/>
                <a:cs typeface="Arial" pitchFamily="34" charset="0"/>
              </a:rPr>
              <a:t>wirausahawan</a:t>
            </a:r>
            <a:r>
              <a:rPr lang="en-US" b="1" dirty="0" smtClean="0">
                <a:latin typeface="Arial" pitchFamily="34" charset="0"/>
                <a:cs typeface="Arial" pitchFamily="34" charset="0"/>
              </a:rPr>
              <a:t> &lt; 0,5%  (</a:t>
            </a:r>
            <a:r>
              <a:rPr lang="en-US" b="1" dirty="0" err="1" smtClean="0">
                <a:latin typeface="Arial" pitchFamily="34" charset="0"/>
                <a:cs typeface="Arial" pitchFamily="34" charset="0"/>
              </a:rPr>
              <a:t>thn</a:t>
            </a:r>
            <a:r>
              <a:rPr lang="en-US" b="1" dirty="0" smtClean="0">
                <a:latin typeface="Arial" pitchFamily="34" charset="0"/>
                <a:cs typeface="Arial" pitchFamily="34" charset="0"/>
              </a:rPr>
              <a:t> 1982)</a:t>
            </a:r>
          </a:p>
          <a:p>
            <a:pPr marL="450850" indent="-342900"/>
            <a:r>
              <a:rPr lang="en-US" b="1" dirty="0" smtClean="0">
                <a:latin typeface="Arial" pitchFamily="34" charset="0"/>
                <a:cs typeface="Arial" pitchFamily="34" charset="0"/>
              </a:rPr>
              <a:t>      c. </a:t>
            </a:r>
            <a:r>
              <a:rPr lang="en-US" b="1" dirty="0" err="1" smtClean="0">
                <a:latin typeface="Arial" pitchFamily="34" charset="0"/>
                <a:cs typeface="Arial" pitchFamily="34" charset="0"/>
              </a:rPr>
              <a:t>Jumlah</a:t>
            </a:r>
            <a:r>
              <a:rPr lang="en-US" b="1" dirty="0" smtClean="0">
                <a:latin typeface="Arial" pitchFamily="34" charset="0"/>
                <a:cs typeface="Arial" pitchFamily="34" charset="0"/>
              </a:rPr>
              <a:t> </a:t>
            </a:r>
            <a:r>
              <a:rPr lang="en-US" b="1" dirty="0" err="1" smtClean="0">
                <a:latin typeface="Arial" pitchFamily="34" charset="0"/>
                <a:cs typeface="Arial" pitchFamily="34" charset="0"/>
              </a:rPr>
              <a:t>pengangguran</a:t>
            </a:r>
            <a:r>
              <a:rPr lang="en-US" b="1" dirty="0" smtClean="0">
                <a:latin typeface="Arial" pitchFamily="34" charset="0"/>
                <a:cs typeface="Arial" pitchFamily="34" charset="0"/>
              </a:rPr>
              <a:t> </a:t>
            </a:r>
            <a:r>
              <a:rPr lang="en-US" b="1" dirty="0" err="1" smtClean="0">
                <a:latin typeface="Arial" pitchFamily="34" charset="0"/>
                <a:cs typeface="Arial" pitchFamily="34" charset="0"/>
              </a:rPr>
              <a:t>di</a:t>
            </a:r>
            <a:r>
              <a:rPr lang="en-US" b="1" dirty="0" smtClean="0">
                <a:latin typeface="Arial" pitchFamily="34" charset="0"/>
                <a:cs typeface="Arial" pitchFamily="34" charset="0"/>
              </a:rPr>
              <a:t> Indonesia </a:t>
            </a:r>
            <a:r>
              <a:rPr lang="en-US" b="1" dirty="0" err="1" smtClean="0">
                <a:latin typeface="Arial" pitchFamily="34" charset="0"/>
                <a:cs typeface="Arial" pitchFamily="34" charset="0"/>
              </a:rPr>
              <a:t>cukup</a:t>
            </a:r>
            <a:r>
              <a:rPr lang="en-US" b="1" dirty="0" smtClean="0">
                <a:latin typeface="Arial" pitchFamily="34" charset="0"/>
                <a:cs typeface="Arial" pitchFamily="34" charset="0"/>
              </a:rPr>
              <a:t> </a:t>
            </a:r>
            <a:r>
              <a:rPr lang="en-US" b="1" dirty="0" err="1" smtClean="0">
                <a:latin typeface="Arial" pitchFamily="34" charset="0"/>
                <a:cs typeface="Arial" pitchFamily="34" charset="0"/>
              </a:rPr>
              <a:t>tinggi</a:t>
            </a:r>
            <a:r>
              <a:rPr lang="en-US" b="1" dirty="0" smtClean="0">
                <a:latin typeface="Arial" pitchFamily="34" charset="0"/>
                <a:cs typeface="Arial" pitchFamily="34" charset="0"/>
              </a:rPr>
              <a:t> </a:t>
            </a:r>
          </a:p>
          <a:p>
            <a:pPr marL="450850" indent="-342900"/>
            <a:r>
              <a:rPr lang="en-US" b="1" dirty="0" smtClean="0">
                <a:latin typeface="Arial" pitchFamily="34" charset="0"/>
                <a:cs typeface="Arial" pitchFamily="34" charset="0"/>
              </a:rPr>
              <a:t>          (6,65%) </a:t>
            </a:r>
            <a:r>
              <a:rPr lang="en-US" b="1" dirty="0" err="1" smtClean="0">
                <a:latin typeface="Arial" pitchFamily="34" charset="0"/>
                <a:cs typeface="Arial" pitchFamily="34" charset="0"/>
              </a:rPr>
              <a:t>tahun</a:t>
            </a:r>
            <a:r>
              <a:rPr lang="en-US" b="1" dirty="0" smtClean="0">
                <a:latin typeface="Arial" pitchFamily="34" charset="0"/>
                <a:cs typeface="Arial" pitchFamily="34" charset="0"/>
              </a:rPr>
              <a:t> 2011.</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4" name="Text Box 4"/>
          <p:cNvSpPr txBox="1">
            <a:spLocks noChangeArrowheads="1"/>
          </p:cNvSpPr>
          <p:nvPr/>
        </p:nvSpPr>
        <p:spPr bwMode="auto">
          <a:xfrm>
            <a:off x="228600" y="685800"/>
            <a:ext cx="8610600" cy="4216539"/>
          </a:xfrm>
          <a:prstGeom prst="rect">
            <a:avLst/>
          </a:prstGeom>
          <a:noFill/>
          <a:ln w="9525">
            <a:noFill/>
            <a:miter lim="800000"/>
            <a:headEnd/>
            <a:tailEnd/>
          </a:ln>
          <a:effectLst/>
        </p:spPr>
        <p:txBody>
          <a:bodyPr>
            <a:spAutoFit/>
          </a:bodyPr>
          <a:lstStyle/>
          <a:p>
            <a:pPr algn="ctr">
              <a:spcBef>
                <a:spcPct val="50000"/>
              </a:spcBef>
              <a:defRPr/>
            </a:pPr>
            <a:r>
              <a:rPr lang="en-US" sz="2800" b="1" dirty="0" err="1">
                <a:latin typeface="Tahoma" charset="0"/>
              </a:rPr>
              <a:t>Prosedur</a:t>
            </a:r>
            <a:r>
              <a:rPr lang="en-US" sz="2800" b="1" dirty="0">
                <a:latin typeface="Tahoma" charset="0"/>
              </a:rPr>
              <a:t> </a:t>
            </a:r>
            <a:r>
              <a:rPr lang="en-US" sz="2800" b="1" dirty="0" err="1">
                <a:latin typeface="Tahoma" charset="0"/>
              </a:rPr>
              <a:t>pendirian</a:t>
            </a:r>
            <a:r>
              <a:rPr lang="en-US" sz="2800" b="1" dirty="0">
                <a:latin typeface="Tahoma" charset="0"/>
              </a:rPr>
              <a:t> PT</a:t>
            </a:r>
            <a:r>
              <a:rPr lang="en-US" sz="2800" b="1" dirty="0" smtClean="0">
                <a:latin typeface="Tahoma" charset="0"/>
              </a:rPr>
              <a:t>:</a:t>
            </a:r>
          </a:p>
          <a:p>
            <a:pPr algn="ctr">
              <a:spcBef>
                <a:spcPct val="50000"/>
              </a:spcBef>
              <a:defRPr/>
            </a:pPr>
            <a:endParaRPr lang="en-US" sz="800" dirty="0">
              <a:latin typeface="Tahoma" charset="0"/>
            </a:endParaRPr>
          </a:p>
          <a:p>
            <a:pPr marL="457200" indent="-457200">
              <a:buFont typeface="+mj-lt"/>
              <a:buAutoNum type="arabicPeriod"/>
              <a:defRPr/>
            </a:pPr>
            <a:r>
              <a:rPr lang="en-US" sz="2400" dirty="0" err="1">
                <a:latin typeface="Tahoma" charset="0"/>
              </a:rPr>
              <a:t>Akta</a:t>
            </a:r>
            <a:r>
              <a:rPr lang="en-US" sz="2400" dirty="0">
                <a:latin typeface="Tahoma" charset="0"/>
              </a:rPr>
              <a:t> </a:t>
            </a:r>
            <a:r>
              <a:rPr lang="en-US" sz="2400" dirty="0" err="1">
                <a:latin typeface="Tahoma" charset="0"/>
              </a:rPr>
              <a:t>pendirian</a:t>
            </a:r>
            <a:r>
              <a:rPr lang="en-US" sz="2400" dirty="0">
                <a:latin typeface="Tahoma" charset="0"/>
              </a:rPr>
              <a:t> </a:t>
            </a:r>
            <a:r>
              <a:rPr lang="en-US" sz="2400" dirty="0" err="1">
                <a:latin typeface="Tahoma" charset="0"/>
              </a:rPr>
              <a:t>di</a:t>
            </a:r>
            <a:r>
              <a:rPr lang="en-US" sz="2400" dirty="0">
                <a:latin typeface="Tahoma" charset="0"/>
              </a:rPr>
              <a:t> </a:t>
            </a:r>
            <a:r>
              <a:rPr lang="en-US" sz="2400" dirty="0" err="1">
                <a:latin typeface="Tahoma" charset="0"/>
              </a:rPr>
              <a:t>notaris</a:t>
            </a:r>
            <a:endParaRPr lang="en-US" sz="2400" dirty="0">
              <a:latin typeface="Tahoma" charset="0"/>
            </a:endParaRPr>
          </a:p>
          <a:p>
            <a:pPr marL="457200" indent="-457200">
              <a:buFont typeface="+mj-lt"/>
              <a:buAutoNum type="arabicPeriod"/>
              <a:defRPr/>
            </a:pPr>
            <a:r>
              <a:rPr lang="en-US" sz="2400" dirty="0" err="1">
                <a:latin typeface="Tahoma" charset="0"/>
              </a:rPr>
              <a:t>Mengajukan</a:t>
            </a:r>
            <a:r>
              <a:rPr lang="en-US" sz="2400" dirty="0">
                <a:latin typeface="Tahoma" charset="0"/>
              </a:rPr>
              <a:t> </a:t>
            </a:r>
            <a:r>
              <a:rPr lang="en-US" sz="2400" dirty="0" err="1">
                <a:latin typeface="Tahoma" charset="0"/>
              </a:rPr>
              <a:t>permohonan</a:t>
            </a:r>
            <a:r>
              <a:rPr lang="en-US" sz="2400" dirty="0">
                <a:latin typeface="Tahoma" charset="0"/>
              </a:rPr>
              <a:t> </a:t>
            </a:r>
            <a:r>
              <a:rPr lang="en-US" sz="2400" dirty="0" err="1">
                <a:latin typeface="Tahoma" charset="0"/>
              </a:rPr>
              <a:t>ke</a:t>
            </a:r>
            <a:r>
              <a:rPr lang="en-US" sz="2400" dirty="0">
                <a:latin typeface="Tahoma" charset="0"/>
              </a:rPr>
              <a:t> </a:t>
            </a:r>
            <a:r>
              <a:rPr lang="en-US" sz="2400" dirty="0" err="1">
                <a:latin typeface="Tahoma" charset="0"/>
              </a:rPr>
              <a:t>Menteri</a:t>
            </a:r>
            <a:r>
              <a:rPr lang="en-US" sz="2400" dirty="0">
                <a:latin typeface="Tahoma" charset="0"/>
              </a:rPr>
              <a:t> </a:t>
            </a:r>
            <a:r>
              <a:rPr lang="en-US" sz="2400" dirty="0" err="1">
                <a:latin typeface="Tahoma" charset="0"/>
              </a:rPr>
              <a:t>Kehakiman</a:t>
            </a:r>
            <a:endParaRPr lang="en-US" sz="2400" dirty="0">
              <a:latin typeface="Tahoma" charset="0"/>
            </a:endParaRPr>
          </a:p>
          <a:p>
            <a:pPr marL="457200" indent="-457200">
              <a:buFont typeface="+mj-lt"/>
              <a:buAutoNum type="arabicPeriod"/>
              <a:defRPr/>
            </a:pPr>
            <a:r>
              <a:rPr lang="en-US" sz="2400" dirty="0" err="1">
                <a:latin typeface="Tahoma" charset="0"/>
              </a:rPr>
              <a:t>Dalam</a:t>
            </a:r>
            <a:r>
              <a:rPr lang="en-US" sz="2400" dirty="0">
                <a:latin typeface="Tahoma" charset="0"/>
              </a:rPr>
              <a:t> </a:t>
            </a:r>
            <a:r>
              <a:rPr lang="en-US" sz="2400" dirty="0" err="1">
                <a:latin typeface="Tahoma" charset="0"/>
              </a:rPr>
              <a:t>jangka</a:t>
            </a:r>
            <a:r>
              <a:rPr lang="en-US" sz="2400" dirty="0">
                <a:latin typeface="Tahoma" charset="0"/>
              </a:rPr>
              <a:t> </a:t>
            </a:r>
            <a:r>
              <a:rPr lang="en-US" sz="2400" dirty="0" err="1">
                <a:latin typeface="Tahoma" charset="0"/>
              </a:rPr>
              <a:t>waktu</a:t>
            </a:r>
            <a:r>
              <a:rPr lang="en-US" sz="2400" dirty="0">
                <a:latin typeface="Tahoma" charset="0"/>
              </a:rPr>
              <a:t> 60 </a:t>
            </a:r>
            <a:r>
              <a:rPr lang="en-US" sz="2400" dirty="0" err="1">
                <a:latin typeface="Tahoma" charset="0"/>
              </a:rPr>
              <a:t>hari</a:t>
            </a:r>
            <a:r>
              <a:rPr lang="en-US" sz="2400" dirty="0">
                <a:latin typeface="Tahoma" charset="0"/>
              </a:rPr>
              <a:t> </a:t>
            </a:r>
            <a:r>
              <a:rPr lang="en-US" sz="2400" dirty="0" err="1">
                <a:latin typeface="Tahoma" charset="0"/>
              </a:rPr>
              <a:t>akan</a:t>
            </a:r>
            <a:r>
              <a:rPr lang="en-US" sz="2400" dirty="0">
                <a:latin typeface="Tahoma" charset="0"/>
              </a:rPr>
              <a:t> </a:t>
            </a:r>
            <a:r>
              <a:rPr lang="en-US" sz="2400" dirty="0" err="1">
                <a:latin typeface="Tahoma" charset="0"/>
              </a:rPr>
              <a:t>disahkan</a:t>
            </a:r>
            <a:r>
              <a:rPr lang="en-US" sz="2400" dirty="0">
                <a:latin typeface="Tahoma" charset="0"/>
              </a:rPr>
              <a:t> </a:t>
            </a:r>
          </a:p>
          <a:p>
            <a:pPr marL="457200" indent="-457200">
              <a:buFont typeface="+mj-lt"/>
              <a:buAutoNum type="arabicPeriod"/>
              <a:defRPr/>
            </a:pPr>
            <a:r>
              <a:rPr lang="en-US" sz="2400" dirty="0" err="1">
                <a:latin typeface="Tahoma" charset="0"/>
              </a:rPr>
              <a:t>Setelah</a:t>
            </a:r>
            <a:r>
              <a:rPr lang="en-US" sz="2400" dirty="0">
                <a:latin typeface="Tahoma" charset="0"/>
              </a:rPr>
              <a:t> </a:t>
            </a:r>
            <a:r>
              <a:rPr lang="en-US" sz="2400" dirty="0" err="1">
                <a:latin typeface="Tahoma" charset="0"/>
              </a:rPr>
              <a:t>disahkan</a:t>
            </a:r>
            <a:r>
              <a:rPr lang="en-US" sz="2400" dirty="0">
                <a:latin typeface="Tahoma" charset="0"/>
              </a:rPr>
              <a:t> </a:t>
            </a:r>
            <a:r>
              <a:rPr lang="en-US" sz="2400" dirty="0" err="1">
                <a:latin typeface="Tahoma" charset="0"/>
              </a:rPr>
              <a:t>oleh</a:t>
            </a:r>
            <a:r>
              <a:rPr lang="en-US" sz="2400" dirty="0">
                <a:latin typeface="Tahoma" charset="0"/>
              </a:rPr>
              <a:t> </a:t>
            </a:r>
            <a:r>
              <a:rPr lang="en-US" sz="2400" dirty="0" err="1">
                <a:latin typeface="Tahoma" charset="0"/>
              </a:rPr>
              <a:t>Menteri</a:t>
            </a:r>
            <a:r>
              <a:rPr lang="en-US" sz="2400" dirty="0">
                <a:latin typeface="Tahoma" charset="0"/>
              </a:rPr>
              <a:t> </a:t>
            </a:r>
            <a:r>
              <a:rPr lang="en-US" sz="2400" dirty="0" err="1">
                <a:latin typeface="Tahoma" charset="0"/>
              </a:rPr>
              <a:t>Kehakiman</a:t>
            </a:r>
            <a:endParaRPr lang="en-US" sz="2400" dirty="0">
              <a:latin typeface="Tahoma" charset="0"/>
            </a:endParaRPr>
          </a:p>
          <a:p>
            <a:pPr marL="457200" indent="-457200">
              <a:defRPr/>
            </a:pPr>
            <a:r>
              <a:rPr lang="en-US" sz="2400" dirty="0" smtClean="0">
                <a:latin typeface="Tahoma" charset="0"/>
              </a:rPr>
              <a:t>     </a:t>
            </a:r>
            <a:r>
              <a:rPr lang="en-US" sz="2400" dirty="0" err="1" smtClean="0">
                <a:latin typeface="Tahoma" charset="0"/>
              </a:rPr>
              <a:t>mendaftarkan</a:t>
            </a:r>
            <a:r>
              <a:rPr lang="en-US" sz="2400" dirty="0" smtClean="0">
                <a:latin typeface="Tahoma" charset="0"/>
              </a:rPr>
              <a:t>  </a:t>
            </a:r>
            <a:r>
              <a:rPr lang="en-US" sz="2400" dirty="0" err="1" smtClean="0">
                <a:latin typeface="Tahoma" charset="0"/>
              </a:rPr>
              <a:t>pada</a:t>
            </a:r>
            <a:r>
              <a:rPr lang="en-US" sz="2400" dirty="0" smtClean="0">
                <a:latin typeface="Tahoma" charset="0"/>
              </a:rPr>
              <a:t> </a:t>
            </a:r>
            <a:r>
              <a:rPr lang="en-US" sz="2400" dirty="0" err="1">
                <a:latin typeface="Tahoma" charset="0"/>
              </a:rPr>
              <a:t>daftar</a:t>
            </a:r>
            <a:r>
              <a:rPr lang="en-US" sz="2400" dirty="0">
                <a:latin typeface="Tahoma" charset="0"/>
              </a:rPr>
              <a:t> </a:t>
            </a:r>
            <a:r>
              <a:rPr lang="en-US" sz="2400" dirty="0" err="1">
                <a:latin typeface="Tahoma" charset="0"/>
              </a:rPr>
              <a:t>perusahaan</a:t>
            </a:r>
            <a:r>
              <a:rPr lang="en-US" sz="2400" dirty="0">
                <a:latin typeface="Tahoma" charset="0"/>
              </a:rPr>
              <a:t> </a:t>
            </a:r>
            <a:r>
              <a:rPr lang="en-US" sz="2400" dirty="0" err="1" smtClean="0">
                <a:latin typeface="Tahoma" charset="0"/>
              </a:rPr>
              <a:t>dalam</a:t>
            </a:r>
            <a:r>
              <a:rPr lang="en-US" sz="2400" dirty="0" smtClean="0">
                <a:latin typeface="Tahoma" charset="0"/>
              </a:rPr>
              <a:t> </a:t>
            </a:r>
            <a:r>
              <a:rPr lang="en-US" sz="2400" dirty="0" err="1" smtClean="0">
                <a:latin typeface="Tahoma" charset="0"/>
              </a:rPr>
              <a:t>jangka</a:t>
            </a:r>
            <a:r>
              <a:rPr lang="en-US" sz="2400" dirty="0" smtClean="0">
                <a:latin typeface="Tahoma" charset="0"/>
              </a:rPr>
              <a:t> </a:t>
            </a:r>
            <a:r>
              <a:rPr lang="en-US" sz="2400" dirty="0" err="1">
                <a:latin typeface="Tahoma" charset="0"/>
              </a:rPr>
              <a:t>waktu</a:t>
            </a:r>
            <a:r>
              <a:rPr lang="en-US" sz="2400" dirty="0">
                <a:latin typeface="Tahoma" charset="0"/>
              </a:rPr>
              <a:t> 30 </a:t>
            </a:r>
            <a:r>
              <a:rPr lang="en-US" sz="2400" dirty="0" err="1">
                <a:latin typeface="Tahoma" charset="0"/>
              </a:rPr>
              <a:t>hari</a:t>
            </a:r>
            <a:r>
              <a:rPr lang="en-US" sz="2400" dirty="0">
                <a:latin typeface="Tahoma" charset="0"/>
              </a:rPr>
              <a:t> </a:t>
            </a:r>
          </a:p>
          <a:p>
            <a:pPr marL="457200" indent="-457200">
              <a:defRPr/>
            </a:pPr>
            <a:r>
              <a:rPr lang="en-US" sz="2400" dirty="0" smtClean="0">
                <a:latin typeface="Tahoma" charset="0"/>
              </a:rPr>
              <a:t>5.  </a:t>
            </a:r>
            <a:r>
              <a:rPr lang="en-US" sz="2400" dirty="0" err="1" smtClean="0">
                <a:latin typeface="Tahoma" charset="0"/>
              </a:rPr>
              <a:t>Mengajukan</a:t>
            </a:r>
            <a:r>
              <a:rPr lang="en-US" sz="2400" dirty="0" smtClean="0">
                <a:latin typeface="Tahoma" charset="0"/>
              </a:rPr>
              <a:t> </a:t>
            </a:r>
            <a:r>
              <a:rPr lang="en-US" sz="2400" dirty="0" err="1">
                <a:latin typeface="Tahoma" charset="0"/>
              </a:rPr>
              <a:t>pengumuman</a:t>
            </a:r>
            <a:r>
              <a:rPr lang="en-US" sz="2400" dirty="0">
                <a:latin typeface="Tahoma" charset="0"/>
              </a:rPr>
              <a:t> </a:t>
            </a:r>
            <a:r>
              <a:rPr lang="en-US" sz="2400" dirty="0" err="1">
                <a:latin typeface="Tahoma" charset="0"/>
              </a:rPr>
              <a:t>di</a:t>
            </a:r>
            <a:r>
              <a:rPr lang="en-US" sz="2400" dirty="0">
                <a:latin typeface="Tahoma" charset="0"/>
              </a:rPr>
              <a:t> </a:t>
            </a:r>
            <a:r>
              <a:rPr lang="en-US" sz="2400" dirty="0" err="1">
                <a:latin typeface="Tahoma" charset="0"/>
              </a:rPr>
              <a:t>Tambahan</a:t>
            </a:r>
            <a:r>
              <a:rPr lang="en-US" sz="2400" dirty="0">
                <a:latin typeface="Tahoma" charset="0"/>
              </a:rPr>
              <a:t> </a:t>
            </a:r>
            <a:r>
              <a:rPr lang="en-US" sz="2400" dirty="0" err="1">
                <a:latin typeface="Tahoma" charset="0"/>
              </a:rPr>
              <a:t>Berita</a:t>
            </a:r>
            <a:r>
              <a:rPr lang="en-US" sz="2400" dirty="0">
                <a:latin typeface="Tahoma" charset="0"/>
              </a:rPr>
              <a:t> Negara </a:t>
            </a:r>
            <a:r>
              <a:rPr lang="en-US" sz="2400" dirty="0" err="1">
                <a:latin typeface="Tahoma" charset="0"/>
              </a:rPr>
              <a:t>jangka</a:t>
            </a:r>
            <a:r>
              <a:rPr lang="en-US" sz="2400" dirty="0">
                <a:latin typeface="Tahoma" charset="0"/>
              </a:rPr>
              <a:t> </a:t>
            </a:r>
            <a:r>
              <a:rPr lang="en-US" sz="2400" dirty="0" err="1">
                <a:latin typeface="Tahoma" charset="0"/>
              </a:rPr>
              <a:t>waktu</a:t>
            </a:r>
            <a:r>
              <a:rPr lang="en-US" sz="2400" dirty="0">
                <a:latin typeface="Tahoma" charset="0"/>
              </a:rPr>
              <a:t> 30 </a:t>
            </a:r>
            <a:r>
              <a:rPr lang="en-US" sz="2400" dirty="0" err="1" smtClean="0">
                <a:latin typeface="Tahoma" charset="0"/>
              </a:rPr>
              <a:t>hari</a:t>
            </a:r>
            <a:r>
              <a:rPr lang="en-US" sz="2400" dirty="0" smtClean="0">
                <a:latin typeface="Tahoma" charset="0"/>
              </a:rPr>
              <a:t>. </a:t>
            </a:r>
            <a:endParaRPr lang="en-US" sz="2400" dirty="0">
              <a:latin typeface="Tahoma" charset="0"/>
            </a:endParaRPr>
          </a:p>
          <a:p>
            <a:pPr>
              <a:spcBef>
                <a:spcPct val="50000"/>
              </a:spcBef>
              <a:defRPr/>
            </a:pPr>
            <a:endParaRPr lang="en-US" sz="2400" dirty="0">
              <a:latin typeface="Tahoma"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a:xfrm>
            <a:off x="457200" y="457200"/>
            <a:ext cx="8229600" cy="1143000"/>
          </a:xfrm>
        </p:spPr>
        <p:txBody>
          <a:bodyPr>
            <a:normAutofit/>
          </a:bodyPr>
          <a:lstStyle/>
          <a:p>
            <a:pPr>
              <a:defRPr/>
            </a:pPr>
            <a:r>
              <a:rPr lang="en-GB" sz="4000" b="1" dirty="0" err="1" smtClean="0"/>
              <a:t>Pembubaran</a:t>
            </a:r>
            <a:r>
              <a:rPr lang="en-GB" sz="4000" b="1" dirty="0" smtClean="0"/>
              <a:t> PT</a:t>
            </a:r>
            <a:endParaRPr lang="en-GB" sz="4000" b="1" dirty="0"/>
          </a:p>
        </p:txBody>
      </p:sp>
      <p:sp>
        <p:nvSpPr>
          <p:cNvPr id="210947" name="Rectangle 3"/>
          <p:cNvSpPr>
            <a:spLocks noGrp="1" noChangeArrowheads="1"/>
          </p:cNvSpPr>
          <p:nvPr>
            <p:ph type="body" idx="1"/>
          </p:nvPr>
        </p:nvSpPr>
        <p:spPr>
          <a:xfrm>
            <a:off x="457200" y="1600201"/>
            <a:ext cx="8229600" cy="3200400"/>
          </a:xfrm>
        </p:spPr>
        <p:txBody>
          <a:bodyPr/>
          <a:lstStyle/>
          <a:p>
            <a:pPr indent="342900">
              <a:spcBef>
                <a:spcPts val="0"/>
              </a:spcBef>
              <a:defRPr/>
            </a:pPr>
            <a:r>
              <a:rPr lang="en-US" sz="2800" dirty="0" err="1">
                <a:latin typeface="Arial" pitchFamily="34" charset="0"/>
                <a:cs typeface="Arial" pitchFamily="34" charset="0"/>
              </a:rPr>
              <a:t>Keputusan</a:t>
            </a:r>
            <a:r>
              <a:rPr lang="en-US" sz="2800" dirty="0">
                <a:latin typeface="Arial" pitchFamily="34" charset="0"/>
                <a:cs typeface="Arial" pitchFamily="34" charset="0"/>
              </a:rPr>
              <a:t> RUPS</a:t>
            </a:r>
          </a:p>
          <a:p>
            <a:pPr indent="342900">
              <a:spcBef>
                <a:spcPts val="0"/>
              </a:spcBef>
              <a:defRPr/>
            </a:pPr>
            <a:r>
              <a:rPr lang="en-US" sz="2800" dirty="0" err="1">
                <a:latin typeface="Arial" pitchFamily="34" charset="0"/>
                <a:cs typeface="Arial" pitchFamily="34" charset="0"/>
              </a:rPr>
              <a:t>Jangka</a:t>
            </a:r>
            <a:r>
              <a:rPr lang="en-US" sz="2800" dirty="0">
                <a:latin typeface="Arial" pitchFamily="34" charset="0"/>
                <a:cs typeface="Arial" pitchFamily="34" charset="0"/>
              </a:rPr>
              <a:t> </a:t>
            </a:r>
            <a:r>
              <a:rPr lang="en-US" sz="2800" dirty="0" err="1">
                <a:latin typeface="Arial" pitchFamily="34" charset="0"/>
                <a:cs typeface="Arial" pitchFamily="34" charset="0"/>
              </a:rPr>
              <a:t>waktunya</a:t>
            </a:r>
            <a:r>
              <a:rPr lang="en-US" sz="2800" dirty="0">
                <a:latin typeface="Arial" pitchFamily="34" charset="0"/>
                <a:cs typeface="Arial" pitchFamily="34" charset="0"/>
              </a:rPr>
              <a:t> </a:t>
            </a:r>
            <a:r>
              <a:rPr lang="en-US" sz="2800" dirty="0" err="1">
                <a:latin typeface="Arial" pitchFamily="34" charset="0"/>
                <a:cs typeface="Arial" pitchFamily="34" charset="0"/>
              </a:rPr>
              <a:t>berakhir</a:t>
            </a:r>
            <a:endParaRPr lang="en-US" sz="2800" dirty="0">
              <a:latin typeface="Arial" pitchFamily="34" charset="0"/>
              <a:cs typeface="Arial" pitchFamily="34" charset="0"/>
            </a:endParaRPr>
          </a:p>
          <a:p>
            <a:pPr indent="342900">
              <a:spcBef>
                <a:spcPts val="0"/>
              </a:spcBef>
              <a:defRPr/>
            </a:pPr>
            <a:r>
              <a:rPr lang="en-US" sz="2800" dirty="0" err="1">
                <a:latin typeface="Arial" pitchFamily="34" charset="0"/>
                <a:cs typeface="Arial" pitchFamily="34" charset="0"/>
              </a:rPr>
              <a:t>Penetapan</a:t>
            </a:r>
            <a:r>
              <a:rPr lang="en-US" sz="2800" dirty="0">
                <a:latin typeface="Arial" pitchFamily="34" charset="0"/>
                <a:cs typeface="Arial" pitchFamily="34" charset="0"/>
              </a:rPr>
              <a:t> </a:t>
            </a:r>
            <a:r>
              <a:rPr lang="en-US" sz="2800" dirty="0" err="1" smtClean="0">
                <a:latin typeface="Arial" pitchFamily="34" charset="0"/>
                <a:cs typeface="Arial" pitchFamily="34" charset="0"/>
              </a:rPr>
              <a:t>pengadilan</a:t>
            </a:r>
            <a:endParaRPr lang="en-US" sz="2800" dirty="0">
              <a:latin typeface="Arial" pitchFamily="34" charset="0"/>
              <a:cs typeface="Arial" pitchFamily="34" charset="0"/>
            </a:endParaRPr>
          </a:p>
          <a:p>
            <a:pPr>
              <a:spcBef>
                <a:spcPts val="0"/>
              </a:spcBef>
              <a:defRPr/>
            </a:pPr>
            <a:endParaRPr lang="en-US" sz="800" dirty="0"/>
          </a:p>
          <a:p>
            <a:pPr>
              <a:buFont typeface="Wingdings" pitchFamily="2" charset="2"/>
              <a:buNone/>
              <a:defRPr/>
            </a:pPr>
            <a:r>
              <a:rPr lang="en-US" dirty="0" smtClean="0"/>
              <a:t>	</a:t>
            </a:r>
            <a:r>
              <a:rPr lang="en-US" dirty="0" err="1" smtClean="0"/>
              <a:t>Pembubaran</a:t>
            </a:r>
            <a:r>
              <a:rPr lang="en-US" dirty="0" smtClean="0"/>
              <a:t> </a:t>
            </a:r>
            <a:r>
              <a:rPr lang="en-US" dirty="0" err="1"/>
              <a:t>diiukuti</a:t>
            </a:r>
            <a:r>
              <a:rPr lang="en-US" dirty="0"/>
              <a:t> </a:t>
            </a:r>
            <a:r>
              <a:rPr lang="en-US" dirty="0" err="1"/>
              <a:t>dengan</a:t>
            </a:r>
            <a:r>
              <a:rPr lang="en-US" dirty="0"/>
              <a:t> </a:t>
            </a:r>
            <a:r>
              <a:rPr lang="en-US" dirty="0" err="1"/>
              <a:t>likuidasi</a:t>
            </a:r>
            <a:r>
              <a:rPr lang="en-US" dirty="0"/>
              <a:t> </a:t>
            </a:r>
            <a:r>
              <a:rPr lang="en-US" dirty="0" err="1"/>
              <a:t>oleh</a:t>
            </a:r>
            <a:r>
              <a:rPr lang="en-US" dirty="0"/>
              <a:t> </a:t>
            </a:r>
            <a:r>
              <a:rPr lang="en-US" dirty="0" err="1"/>
              <a:t>likuidator</a:t>
            </a:r>
            <a:r>
              <a:rPr lang="en-US" dirty="0"/>
              <a:t>, </a:t>
            </a:r>
            <a:r>
              <a:rPr lang="en-US" dirty="0" err="1"/>
              <a:t>likuidator</a:t>
            </a:r>
            <a:r>
              <a:rPr lang="en-US" dirty="0"/>
              <a:t> </a:t>
            </a:r>
            <a:r>
              <a:rPr lang="en-US" dirty="0" err="1"/>
              <a:t>bertugas</a:t>
            </a:r>
            <a:r>
              <a:rPr lang="en-US" dirty="0"/>
              <a:t> </a:t>
            </a:r>
            <a:r>
              <a:rPr lang="en-US" dirty="0" err="1"/>
              <a:t>melakukan</a:t>
            </a:r>
            <a:r>
              <a:rPr lang="en-US" dirty="0"/>
              <a:t> </a:t>
            </a:r>
            <a:r>
              <a:rPr lang="en-US" dirty="0" err="1"/>
              <a:t>pemberesan</a:t>
            </a:r>
            <a:r>
              <a:rPr lang="en-US" dirty="0"/>
              <a:t>.</a:t>
            </a:r>
            <a:endParaRPr lang="en-GB"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914400" y="1066800"/>
            <a:ext cx="7467600" cy="4525963"/>
          </a:xfrm>
        </p:spPr>
        <p:txBody>
          <a:bodyPr>
            <a:normAutofit fontScale="92500" lnSpcReduction="10000"/>
          </a:bodyPr>
          <a:lstStyle/>
          <a:p>
            <a:pPr eaLnBrk="1" hangingPunct="1">
              <a:lnSpc>
                <a:spcPct val="80000"/>
              </a:lnSpc>
              <a:defRPr/>
            </a:pPr>
            <a:r>
              <a:rPr lang="en-US" sz="3000" b="1" dirty="0" err="1" smtClean="0"/>
              <a:t>Ciri</a:t>
            </a:r>
            <a:r>
              <a:rPr lang="en-US" sz="3000" b="1" dirty="0" smtClean="0"/>
              <a:t> </a:t>
            </a:r>
            <a:r>
              <a:rPr lang="en-US" sz="3000" b="1" dirty="0" err="1" smtClean="0"/>
              <a:t>dan</a:t>
            </a:r>
            <a:r>
              <a:rPr lang="en-US" sz="3000" b="1" dirty="0" smtClean="0"/>
              <a:t> </a:t>
            </a:r>
            <a:r>
              <a:rPr lang="en-US" sz="3000" b="1" dirty="0" err="1" smtClean="0"/>
              <a:t>Sifat</a:t>
            </a:r>
            <a:r>
              <a:rPr lang="en-US" sz="3000" b="1" dirty="0" smtClean="0"/>
              <a:t> PT : </a:t>
            </a:r>
          </a:p>
          <a:p>
            <a:pPr eaLnBrk="1" hangingPunct="1">
              <a:lnSpc>
                <a:spcPct val="80000"/>
              </a:lnSpc>
              <a:buNone/>
              <a:defRPr/>
            </a:pPr>
            <a:endParaRPr lang="en-US" sz="900" dirty="0" smtClean="0"/>
          </a:p>
          <a:p>
            <a:pPr lvl="1" eaLnBrk="1" hangingPunct="1">
              <a:lnSpc>
                <a:spcPct val="80000"/>
              </a:lnSpc>
              <a:defRPr/>
            </a:pPr>
            <a:r>
              <a:rPr lang="en-US" sz="2000" b="1" dirty="0" err="1" smtClean="0">
                <a:latin typeface="Arial" pitchFamily="34" charset="0"/>
                <a:cs typeface="Arial" pitchFamily="34" charset="0"/>
              </a:rPr>
              <a:t>Kewajiban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terbatas</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pada</a:t>
            </a:r>
            <a:r>
              <a:rPr lang="en-US" sz="2000" b="1" dirty="0" smtClean="0">
                <a:latin typeface="Arial" pitchFamily="34" charset="0"/>
                <a:cs typeface="Arial" pitchFamily="34" charset="0"/>
              </a:rPr>
              <a:t> modal </a:t>
            </a:r>
            <a:r>
              <a:rPr lang="en-US" sz="2000" b="1" dirty="0" err="1" smtClean="0">
                <a:latin typeface="Arial" pitchFamily="34" charset="0"/>
                <a:cs typeface="Arial" pitchFamily="34" charset="0"/>
              </a:rPr>
              <a:t>tanpa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melibatkan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harta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pribadi</a:t>
            </a:r>
            <a:endParaRPr lang="en-US" sz="2000" b="1" dirty="0" smtClean="0">
              <a:latin typeface="Arial" pitchFamily="34" charset="0"/>
              <a:cs typeface="Arial" pitchFamily="34" charset="0"/>
            </a:endParaRPr>
          </a:p>
          <a:p>
            <a:pPr lvl="1" eaLnBrk="1" hangingPunct="1">
              <a:lnSpc>
                <a:spcPct val="80000"/>
              </a:lnSpc>
              <a:defRPr/>
            </a:pPr>
            <a:r>
              <a:rPr lang="en-US" sz="2000" b="1" dirty="0" smtClean="0">
                <a:latin typeface="Arial" pitchFamily="34" charset="0"/>
                <a:cs typeface="Arial" pitchFamily="34" charset="0"/>
              </a:rPr>
              <a:t>Modal </a:t>
            </a:r>
            <a:r>
              <a:rPr lang="en-US" sz="2000" b="1" dirty="0" err="1" smtClean="0">
                <a:latin typeface="Arial" pitchFamily="34" charset="0"/>
                <a:cs typeface="Arial" pitchFamily="34" charset="0"/>
              </a:rPr>
              <a:t>dan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ukuran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perusahaan</a:t>
            </a:r>
            <a:r>
              <a:rPr lang="en-US" sz="2000" b="1" dirty="0" smtClean="0">
                <a:latin typeface="Arial" pitchFamily="34" charset="0"/>
                <a:cs typeface="Arial" pitchFamily="34" charset="0"/>
              </a:rPr>
              <a:t> yang </a:t>
            </a:r>
            <a:r>
              <a:rPr lang="en-US" sz="2000" b="1" dirty="0" err="1" smtClean="0">
                <a:latin typeface="Arial" pitchFamily="34" charset="0"/>
                <a:cs typeface="Arial" pitchFamily="34" charset="0"/>
              </a:rPr>
              <a:t>besar</a:t>
            </a:r>
            <a:endParaRPr lang="en-US" sz="2000" b="1" dirty="0" smtClean="0">
              <a:latin typeface="Arial" pitchFamily="34" charset="0"/>
              <a:cs typeface="Arial" pitchFamily="34" charset="0"/>
            </a:endParaRPr>
          </a:p>
          <a:p>
            <a:pPr lvl="1" eaLnBrk="1" hangingPunct="1">
              <a:lnSpc>
                <a:spcPct val="80000"/>
              </a:lnSpc>
              <a:defRPr/>
            </a:pPr>
            <a:r>
              <a:rPr lang="en-US" sz="2000" b="1" dirty="0" err="1" smtClean="0">
                <a:latin typeface="Arial" pitchFamily="34" charset="0"/>
                <a:cs typeface="Arial" pitchFamily="34" charset="0"/>
              </a:rPr>
              <a:t>Kelangsungan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hidup</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perusahaan</a:t>
            </a:r>
            <a:r>
              <a:rPr lang="en-US" sz="2000" b="1" dirty="0" smtClean="0">
                <a:latin typeface="Arial" pitchFamily="34" charset="0"/>
                <a:cs typeface="Arial" pitchFamily="34" charset="0"/>
              </a:rPr>
              <a:t> PT </a:t>
            </a:r>
            <a:r>
              <a:rPr lang="en-US" sz="2000" b="1" dirty="0" err="1" smtClean="0">
                <a:latin typeface="Arial" pitchFamily="34" charset="0"/>
                <a:cs typeface="Arial" pitchFamily="34" charset="0"/>
              </a:rPr>
              <a:t>ada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tangan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pemilik</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satuan</a:t>
            </a:r>
            <a:endParaRPr lang="en-US" sz="2000" b="1" dirty="0" smtClean="0">
              <a:latin typeface="Arial" pitchFamily="34" charset="0"/>
              <a:cs typeface="Arial" pitchFamily="34" charset="0"/>
            </a:endParaRPr>
          </a:p>
          <a:p>
            <a:pPr lvl="1" eaLnBrk="1" hangingPunct="1">
              <a:lnSpc>
                <a:spcPct val="80000"/>
              </a:lnSpc>
              <a:defRPr/>
            </a:pPr>
            <a:r>
              <a:rPr lang="en-US" sz="2000" b="1" dirty="0" err="1" smtClean="0">
                <a:latin typeface="Arial" pitchFamily="34" charset="0"/>
                <a:cs typeface="Arial" pitchFamily="34" charset="0"/>
              </a:rPr>
              <a:t>Dapat</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dipimpin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oleh</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orang</a:t>
            </a:r>
            <a:r>
              <a:rPr lang="en-US" sz="2000" b="1" dirty="0" smtClean="0">
                <a:latin typeface="Arial" pitchFamily="34" charset="0"/>
                <a:cs typeface="Arial" pitchFamily="34" charset="0"/>
              </a:rPr>
              <a:t> yang </a:t>
            </a:r>
            <a:r>
              <a:rPr lang="en-US" sz="2000" b="1" dirty="0" err="1" smtClean="0">
                <a:latin typeface="Arial" pitchFamily="34" charset="0"/>
                <a:cs typeface="Arial" pitchFamily="34" charset="0"/>
              </a:rPr>
              <a:t>tidak</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memiliki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bagian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saham</a:t>
            </a:r>
            <a:endParaRPr lang="en-US" sz="2000" b="1" dirty="0" smtClean="0">
              <a:latin typeface="Arial" pitchFamily="34" charset="0"/>
              <a:cs typeface="Arial" pitchFamily="34" charset="0"/>
            </a:endParaRPr>
          </a:p>
          <a:p>
            <a:pPr lvl="1" eaLnBrk="1" hangingPunct="1">
              <a:lnSpc>
                <a:spcPct val="80000"/>
              </a:lnSpc>
              <a:defRPr/>
            </a:pPr>
            <a:r>
              <a:rPr lang="en-US" sz="2000" b="1" dirty="0" err="1" smtClean="0">
                <a:latin typeface="Arial" pitchFamily="34" charset="0"/>
                <a:cs typeface="Arial" pitchFamily="34" charset="0"/>
              </a:rPr>
              <a:t>Kepemilikan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mudah</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berpindah</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tangan</a:t>
            </a:r>
            <a:endParaRPr lang="en-US" sz="2000" b="1" dirty="0" smtClean="0">
              <a:latin typeface="Arial" pitchFamily="34" charset="0"/>
              <a:cs typeface="Arial" pitchFamily="34" charset="0"/>
            </a:endParaRPr>
          </a:p>
          <a:p>
            <a:pPr lvl="1" eaLnBrk="1" hangingPunct="1">
              <a:lnSpc>
                <a:spcPct val="80000"/>
              </a:lnSpc>
              <a:defRPr/>
            </a:pPr>
            <a:r>
              <a:rPr lang="en-US" sz="2000" b="1" dirty="0" err="1" smtClean="0">
                <a:latin typeface="Arial" pitchFamily="34" charset="0"/>
                <a:cs typeface="Arial" pitchFamily="34" charset="0"/>
              </a:rPr>
              <a:t>Mudah</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mencari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tenaga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kerja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untuk</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karyawan</a:t>
            </a:r>
            <a:r>
              <a:rPr lang="en-US" sz="2000" b="1" dirty="0" smtClean="0">
                <a:latin typeface="Arial" pitchFamily="34" charset="0"/>
                <a:cs typeface="Arial" pitchFamily="34" charset="0"/>
              </a:rPr>
              <a:t> / </a:t>
            </a:r>
            <a:r>
              <a:rPr lang="en-US" sz="2000" b="1" dirty="0" err="1" smtClean="0">
                <a:latin typeface="Arial" pitchFamily="34" charset="0"/>
                <a:cs typeface="Arial" pitchFamily="34" charset="0"/>
              </a:rPr>
              <a:t>pegawai</a:t>
            </a:r>
            <a:endParaRPr lang="en-US" sz="2000" b="1" dirty="0" smtClean="0">
              <a:latin typeface="Arial" pitchFamily="34" charset="0"/>
              <a:cs typeface="Arial" pitchFamily="34" charset="0"/>
            </a:endParaRPr>
          </a:p>
          <a:p>
            <a:pPr lvl="1" eaLnBrk="1" hangingPunct="1">
              <a:lnSpc>
                <a:spcPct val="80000"/>
              </a:lnSpc>
              <a:defRPr/>
            </a:pPr>
            <a:r>
              <a:rPr lang="en-US" sz="2000" b="1" dirty="0" err="1" smtClean="0">
                <a:latin typeface="Arial" pitchFamily="34" charset="0"/>
                <a:cs typeface="Arial" pitchFamily="34" charset="0"/>
              </a:rPr>
              <a:t>Keuntungan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dibagikan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kepada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pemilik</a:t>
            </a:r>
            <a:r>
              <a:rPr lang="en-US" sz="2000" b="1" dirty="0" smtClean="0">
                <a:latin typeface="Arial" pitchFamily="34" charset="0"/>
                <a:cs typeface="Arial" pitchFamily="34" charset="0"/>
              </a:rPr>
              <a:t> modal / </a:t>
            </a:r>
            <a:r>
              <a:rPr lang="en-US" sz="2000" b="1" dirty="0" err="1" smtClean="0">
                <a:latin typeface="Arial" pitchFamily="34" charset="0"/>
                <a:cs typeface="Arial" pitchFamily="34" charset="0"/>
              </a:rPr>
              <a:t>saham</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dalam</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bentuk</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dividen</a:t>
            </a:r>
            <a:endParaRPr lang="en-US" sz="2000" b="1" dirty="0" smtClean="0">
              <a:latin typeface="Arial" pitchFamily="34" charset="0"/>
              <a:cs typeface="Arial" pitchFamily="34" charset="0"/>
            </a:endParaRPr>
          </a:p>
          <a:p>
            <a:pPr lvl="1" eaLnBrk="1" hangingPunct="1">
              <a:lnSpc>
                <a:spcPct val="80000"/>
              </a:lnSpc>
              <a:defRPr/>
            </a:pPr>
            <a:r>
              <a:rPr lang="en-US" sz="2000" b="1" dirty="0" err="1" smtClean="0">
                <a:latin typeface="Arial" pitchFamily="34" charset="0"/>
                <a:cs typeface="Arial" pitchFamily="34" charset="0"/>
              </a:rPr>
              <a:t>Kekuatan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dewan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direksi</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lebih</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besar</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daripada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kekuatan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pemegang</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saham</a:t>
            </a:r>
            <a:endParaRPr lang="en-US" sz="2000" b="1" dirty="0" smtClean="0">
              <a:latin typeface="Arial" pitchFamily="34" charset="0"/>
              <a:cs typeface="Arial" pitchFamily="34" charset="0"/>
            </a:endParaRPr>
          </a:p>
          <a:p>
            <a:pPr lvl="1" eaLnBrk="1" hangingPunct="1">
              <a:lnSpc>
                <a:spcPct val="80000"/>
              </a:lnSpc>
              <a:defRPr/>
            </a:pPr>
            <a:r>
              <a:rPr lang="en-US" sz="2000" b="1" dirty="0" err="1" smtClean="0">
                <a:latin typeface="Arial" pitchFamily="34" charset="0"/>
                <a:cs typeface="Arial" pitchFamily="34" charset="0"/>
              </a:rPr>
              <a:t>Sulit</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untuk</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membubarkan</a:t>
            </a:r>
            <a:r>
              <a:rPr lang="en-US" sz="2000" b="1" dirty="0" smtClean="0">
                <a:latin typeface="Arial" pitchFamily="34" charset="0"/>
                <a:cs typeface="Arial" pitchFamily="34" charset="0"/>
              </a:rPr>
              <a:t> PT  </a:t>
            </a:r>
          </a:p>
          <a:p>
            <a:pPr lvl="1" eaLnBrk="1" hangingPunct="1">
              <a:lnSpc>
                <a:spcPct val="80000"/>
              </a:lnSpc>
              <a:defRPr/>
            </a:pPr>
            <a:r>
              <a:rPr lang="en-US" sz="2000" b="1" dirty="0" err="1" smtClean="0">
                <a:latin typeface="Arial" pitchFamily="34" charset="0"/>
                <a:cs typeface="Arial" pitchFamily="34" charset="0"/>
              </a:rPr>
              <a:t>Pajak</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berganda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pada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pajak</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penghasilan</a:t>
            </a:r>
            <a:r>
              <a:rPr lang="en-US" sz="2000" b="1" dirty="0" smtClean="0">
                <a:latin typeface="Arial" pitchFamily="34" charset="0"/>
                <a:cs typeface="Arial" pitchFamily="34" charset="0"/>
              </a:rPr>
              <a:t> / </a:t>
            </a:r>
            <a:r>
              <a:rPr lang="en-US" sz="2000" b="1" dirty="0" err="1" smtClean="0">
                <a:latin typeface="Arial" pitchFamily="34" charset="0"/>
                <a:cs typeface="Arial" pitchFamily="34" charset="0"/>
              </a:rPr>
              <a:t>PPh</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dan</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pajak</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deviden</a:t>
            </a:r>
            <a:endParaRPr lang="en-US" sz="2000" b="1"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838200" y="1295400"/>
            <a:ext cx="7467600" cy="4525963"/>
          </a:xfrm>
        </p:spPr>
        <p:txBody>
          <a:bodyPr/>
          <a:lstStyle/>
          <a:p>
            <a:pPr eaLnBrk="1" hangingPunct="1">
              <a:lnSpc>
                <a:spcPct val="80000"/>
              </a:lnSpc>
              <a:buFont typeface="Wingdings" pitchFamily="2" charset="2"/>
              <a:buNone/>
              <a:defRPr/>
            </a:pPr>
            <a:r>
              <a:rPr lang="en-US" sz="2000" b="1" dirty="0" smtClean="0"/>
              <a:t>	</a:t>
            </a:r>
            <a:r>
              <a:rPr lang="en-US" sz="2400" b="1" dirty="0" err="1" smtClean="0"/>
              <a:t>Mekanisme</a:t>
            </a:r>
            <a:r>
              <a:rPr lang="en-US" sz="2400" b="1" dirty="0" smtClean="0"/>
              <a:t> </a:t>
            </a:r>
            <a:r>
              <a:rPr lang="en-US" sz="2400" b="1" dirty="0" err="1" smtClean="0"/>
              <a:t>Pendirian</a:t>
            </a:r>
            <a:r>
              <a:rPr lang="en-US" sz="2400" b="1" dirty="0" smtClean="0"/>
              <a:t> PT</a:t>
            </a:r>
            <a:endParaRPr lang="en-US" sz="2400" dirty="0" smtClean="0"/>
          </a:p>
          <a:p>
            <a:pPr eaLnBrk="1" hangingPunct="1">
              <a:lnSpc>
                <a:spcPct val="80000"/>
              </a:lnSpc>
              <a:buNone/>
              <a:defRPr/>
            </a:pPr>
            <a:r>
              <a:rPr lang="en-US" sz="2000" b="1" dirty="0" smtClean="0"/>
              <a:t>      </a:t>
            </a:r>
            <a:r>
              <a:rPr lang="en-US" sz="2000" b="1" dirty="0" err="1" smtClean="0"/>
              <a:t>Untuk</a:t>
            </a:r>
            <a:r>
              <a:rPr lang="en-US" sz="2000" b="1" dirty="0" smtClean="0"/>
              <a:t> </a:t>
            </a:r>
            <a:r>
              <a:rPr lang="en-US" sz="2000" b="1" dirty="0" err="1" smtClean="0"/>
              <a:t>mendirikan</a:t>
            </a:r>
            <a:r>
              <a:rPr lang="en-US" sz="2000" b="1" dirty="0" smtClean="0"/>
              <a:t> PT </a:t>
            </a:r>
            <a:r>
              <a:rPr lang="en-US" sz="2000" b="1" dirty="0" err="1" smtClean="0"/>
              <a:t>harus</a:t>
            </a:r>
            <a:r>
              <a:rPr lang="en-US" sz="2000" b="1" dirty="0" smtClean="0"/>
              <a:t> </a:t>
            </a:r>
            <a:r>
              <a:rPr lang="en-US" sz="2000" b="1" dirty="0" err="1" smtClean="0"/>
              <a:t>dengan</a:t>
            </a:r>
            <a:r>
              <a:rPr lang="en-US" sz="2000" b="1" dirty="0" smtClean="0"/>
              <a:t> </a:t>
            </a:r>
            <a:r>
              <a:rPr lang="en-US" sz="2000" b="1" dirty="0" err="1" smtClean="0"/>
              <a:t>menggunakan</a:t>
            </a:r>
            <a:r>
              <a:rPr lang="en-US" sz="2000" b="1" dirty="0" smtClean="0"/>
              <a:t> </a:t>
            </a:r>
            <a:r>
              <a:rPr lang="en-US" sz="2000" b="1" dirty="0" err="1" smtClean="0"/>
              <a:t>akta</a:t>
            </a:r>
            <a:r>
              <a:rPr lang="en-US" sz="2000" b="1" dirty="0" smtClean="0"/>
              <a:t> </a:t>
            </a:r>
            <a:r>
              <a:rPr lang="en-US" sz="2000" b="1" dirty="0" err="1" smtClean="0"/>
              <a:t>resmi</a:t>
            </a:r>
            <a:r>
              <a:rPr lang="en-US" sz="2000" b="1" dirty="0" smtClean="0"/>
              <a:t> ( </a:t>
            </a:r>
            <a:r>
              <a:rPr lang="en-US" sz="2000" b="1" dirty="0" err="1" smtClean="0"/>
              <a:t>akta</a:t>
            </a:r>
            <a:r>
              <a:rPr lang="en-US" sz="2000" b="1" dirty="0" smtClean="0"/>
              <a:t> yang </a:t>
            </a:r>
            <a:r>
              <a:rPr lang="en-US" sz="2000" b="1" dirty="0" err="1" smtClean="0"/>
              <a:t>dibuat</a:t>
            </a:r>
            <a:r>
              <a:rPr lang="en-US" sz="2000" b="1" dirty="0" smtClean="0"/>
              <a:t> </a:t>
            </a:r>
            <a:r>
              <a:rPr lang="en-US" sz="2000" b="1" dirty="0" err="1" smtClean="0"/>
              <a:t>oleh</a:t>
            </a:r>
            <a:r>
              <a:rPr lang="en-US" sz="2000" b="1" dirty="0" smtClean="0"/>
              <a:t> </a:t>
            </a:r>
            <a:r>
              <a:rPr lang="en-US" sz="2000" b="1" dirty="0" err="1" smtClean="0"/>
              <a:t>notaris</a:t>
            </a:r>
            <a:r>
              <a:rPr lang="en-US" sz="2000" b="1" dirty="0" smtClean="0"/>
              <a:t> ) yang </a:t>
            </a:r>
            <a:r>
              <a:rPr lang="en-US" sz="2000" b="1" dirty="0" err="1" smtClean="0"/>
              <a:t>di</a:t>
            </a:r>
            <a:r>
              <a:rPr lang="en-US" sz="2000" b="1" dirty="0" smtClean="0"/>
              <a:t> </a:t>
            </a:r>
            <a:r>
              <a:rPr lang="en-US" sz="2000" b="1" dirty="0" err="1" smtClean="0"/>
              <a:t>dalamnya</a:t>
            </a:r>
            <a:r>
              <a:rPr lang="en-US" sz="2000" b="1" dirty="0" smtClean="0"/>
              <a:t> </a:t>
            </a:r>
            <a:r>
              <a:rPr lang="en-US" sz="2000" b="1" dirty="0" err="1" smtClean="0"/>
              <a:t>di</a:t>
            </a:r>
            <a:r>
              <a:rPr lang="en-US" sz="2000" b="1" dirty="0" smtClean="0"/>
              <a:t> </a:t>
            </a:r>
            <a:r>
              <a:rPr lang="en-US" sz="2000" b="1" dirty="0" err="1" smtClean="0"/>
              <a:t>cantumkan</a:t>
            </a:r>
            <a:r>
              <a:rPr lang="en-US" sz="2000" b="1" dirty="0" smtClean="0"/>
              <a:t> </a:t>
            </a:r>
            <a:r>
              <a:rPr lang="en-US" sz="2000" b="1" dirty="0" err="1" smtClean="0"/>
              <a:t>nama</a:t>
            </a:r>
            <a:r>
              <a:rPr lang="en-US" sz="2000" b="1" dirty="0" smtClean="0"/>
              <a:t> lain </a:t>
            </a:r>
            <a:r>
              <a:rPr lang="en-US" sz="2000" b="1" dirty="0" err="1" smtClean="0"/>
              <a:t>dari</a:t>
            </a:r>
            <a:r>
              <a:rPr lang="en-US" sz="2000" b="1" dirty="0" smtClean="0"/>
              <a:t> </a:t>
            </a:r>
            <a:r>
              <a:rPr lang="en-US" sz="2000" b="1" dirty="0" err="1" smtClean="0"/>
              <a:t>perseroan</a:t>
            </a:r>
            <a:r>
              <a:rPr lang="en-US" sz="2000" b="1" dirty="0" smtClean="0"/>
              <a:t> </a:t>
            </a:r>
            <a:r>
              <a:rPr lang="en-US" sz="2000" b="1" dirty="0" err="1" smtClean="0"/>
              <a:t>terbatas</a:t>
            </a:r>
            <a:r>
              <a:rPr lang="en-US" sz="2000" b="1" dirty="0" smtClean="0"/>
              <a:t>, modal, </a:t>
            </a:r>
            <a:r>
              <a:rPr lang="en-US" sz="2000" b="1" dirty="0" err="1" smtClean="0"/>
              <a:t>bidang</a:t>
            </a:r>
            <a:r>
              <a:rPr lang="en-US" sz="2000" b="1" dirty="0" smtClean="0"/>
              <a:t> </a:t>
            </a:r>
            <a:r>
              <a:rPr lang="en-US" sz="2000" b="1" dirty="0" err="1" smtClean="0"/>
              <a:t>usaha</a:t>
            </a:r>
            <a:r>
              <a:rPr lang="en-US" sz="2000" b="1" dirty="0" smtClean="0"/>
              <a:t>, </a:t>
            </a:r>
            <a:r>
              <a:rPr lang="en-US" sz="2000" b="1" dirty="0" err="1" smtClean="0"/>
              <a:t>alamat</a:t>
            </a:r>
            <a:r>
              <a:rPr lang="en-US" sz="2000" b="1" dirty="0" smtClean="0"/>
              <a:t> </a:t>
            </a:r>
            <a:r>
              <a:rPr lang="en-US" sz="2000" b="1" dirty="0" err="1" smtClean="0"/>
              <a:t>perusahaan</a:t>
            </a:r>
            <a:r>
              <a:rPr lang="en-US" sz="2000" b="1" dirty="0" smtClean="0"/>
              <a:t>, </a:t>
            </a:r>
            <a:r>
              <a:rPr lang="en-US" sz="2000" b="1" dirty="0" err="1" smtClean="0"/>
              <a:t>dan</a:t>
            </a:r>
            <a:r>
              <a:rPr lang="en-US" sz="2000" b="1" dirty="0" smtClean="0"/>
              <a:t> lain – lain. </a:t>
            </a:r>
            <a:r>
              <a:rPr lang="en-US" sz="2000" b="1" dirty="0" err="1" smtClean="0"/>
              <a:t>Akta</a:t>
            </a:r>
            <a:r>
              <a:rPr lang="en-US" sz="2000" b="1" dirty="0" smtClean="0"/>
              <a:t> </a:t>
            </a:r>
            <a:r>
              <a:rPr lang="en-US" sz="2000" b="1" dirty="0" err="1" smtClean="0"/>
              <a:t>ini</a:t>
            </a:r>
            <a:r>
              <a:rPr lang="en-US" sz="2000" b="1" dirty="0" smtClean="0"/>
              <a:t> </a:t>
            </a:r>
            <a:r>
              <a:rPr lang="en-US" sz="2000" b="1" dirty="0" err="1" smtClean="0"/>
              <a:t>harus</a:t>
            </a:r>
            <a:r>
              <a:rPr lang="en-US" sz="2000" b="1" dirty="0" smtClean="0"/>
              <a:t> </a:t>
            </a:r>
            <a:r>
              <a:rPr lang="en-US" sz="2000" b="1" dirty="0" err="1" smtClean="0"/>
              <a:t>disahkan</a:t>
            </a:r>
            <a:r>
              <a:rPr lang="en-US" sz="2000" b="1" dirty="0" smtClean="0"/>
              <a:t> </a:t>
            </a:r>
            <a:r>
              <a:rPr lang="en-US" sz="2000" b="1" dirty="0" err="1" smtClean="0"/>
              <a:t>oleh</a:t>
            </a:r>
            <a:r>
              <a:rPr lang="en-US" sz="2000" b="1" dirty="0" smtClean="0"/>
              <a:t> </a:t>
            </a:r>
            <a:r>
              <a:rPr lang="en-US" sz="2000" b="1" dirty="0" err="1" smtClean="0"/>
              <a:t>Menteri</a:t>
            </a:r>
            <a:r>
              <a:rPr lang="en-US" sz="2000" b="1" dirty="0" smtClean="0"/>
              <a:t> </a:t>
            </a:r>
            <a:r>
              <a:rPr lang="en-US" sz="2000" b="1" dirty="0" err="1" smtClean="0"/>
              <a:t>Hukum</a:t>
            </a:r>
            <a:r>
              <a:rPr lang="en-US" sz="2000" b="1" dirty="0" smtClean="0"/>
              <a:t> </a:t>
            </a:r>
            <a:r>
              <a:rPr lang="en-US" sz="2000" b="1" dirty="0" err="1" smtClean="0"/>
              <a:t>dan</a:t>
            </a:r>
            <a:r>
              <a:rPr lang="en-US" sz="2000" b="1" dirty="0" smtClean="0"/>
              <a:t> </a:t>
            </a:r>
            <a:r>
              <a:rPr lang="en-US" sz="2000" b="1" dirty="0" err="1" smtClean="0"/>
              <a:t>Hak</a:t>
            </a:r>
            <a:r>
              <a:rPr lang="en-US" sz="2000" b="1" dirty="0" smtClean="0"/>
              <a:t> </a:t>
            </a:r>
            <a:r>
              <a:rPr lang="en-US" sz="2000" b="1" dirty="0" err="1" smtClean="0"/>
              <a:t>Asasi</a:t>
            </a:r>
            <a:r>
              <a:rPr lang="en-US" sz="2000" b="1" dirty="0" smtClean="0"/>
              <a:t> </a:t>
            </a:r>
            <a:r>
              <a:rPr lang="en-US" sz="2000" b="1" dirty="0" err="1" smtClean="0"/>
              <a:t>Manusia</a:t>
            </a:r>
            <a:r>
              <a:rPr lang="en-US" sz="2000" b="1" dirty="0" smtClean="0"/>
              <a:t> </a:t>
            </a:r>
            <a:r>
              <a:rPr lang="en-US" sz="2000" b="1" dirty="0" err="1" smtClean="0"/>
              <a:t>Republik</a:t>
            </a:r>
            <a:r>
              <a:rPr lang="en-US" sz="2000" b="1" dirty="0" smtClean="0"/>
              <a:t> Indonesia ( </a:t>
            </a:r>
            <a:r>
              <a:rPr lang="en-US" sz="2000" b="1" dirty="0" err="1" smtClean="0"/>
              <a:t>dahulu</a:t>
            </a:r>
            <a:r>
              <a:rPr lang="en-US" sz="2000" b="1" dirty="0" smtClean="0"/>
              <a:t> </a:t>
            </a:r>
            <a:r>
              <a:rPr lang="en-US" sz="2000" b="1" dirty="0" err="1" smtClean="0"/>
              <a:t>Menteri</a:t>
            </a:r>
            <a:r>
              <a:rPr lang="en-US" sz="2000" b="1" dirty="0" smtClean="0"/>
              <a:t> </a:t>
            </a:r>
            <a:r>
              <a:rPr lang="en-US" sz="2000" b="1" dirty="0" err="1" smtClean="0"/>
              <a:t>Kehakiman</a:t>
            </a:r>
            <a:r>
              <a:rPr lang="en-US" sz="2000" b="1" dirty="0" smtClean="0"/>
              <a:t> ). </a:t>
            </a:r>
            <a:r>
              <a:rPr lang="en-US" sz="2000" b="1" dirty="0" err="1" smtClean="0"/>
              <a:t>Untuk</a:t>
            </a:r>
            <a:r>
              <a:rPr lang="en-US" sz="2000" b="1" dirty="0" smtClean="0"/>
              <a:t> </a:t>
            </a:r>
            <a:r>
              <a:rPr lang="en-US" sz="2000" b="1" dirty="0" err="1" smtClean="0"/>
              <a:t>mendapat</a:t>
            </a:r>
            <a:r>
              <a:rPr lang="en-US" sz="2000" b="1" dirty="0" smtClean="0"/>
              <a:t> </a:t>
            </a:r>
            <a:r>
              <a:rPr lang="en-US" sz="2000" b="1" dirty="0" err="1" smtClean="0"/>
              <a:t>izin</a:t>
            </a:r>
            <a:r>
              <a:rPr lang="en-US" sz="2000" b="1" dirty="0" smtClean="0"/>
              <a:t> </a:t>
            </a:r>
            <a:r>
              <a:rPr lang="en-US" sz="2000" b="1" dirty="0" err="1" smtClean="0"/>
              <a:t>dari</a:t>
            </a:r>
            <a:r>
              <a:rPr lang="en-US" sz="2000" b="1" dirty="0" smtClean="0"/>
              <a:t> </a:t>
            </a:r>
            <a:r>
              <a:rPr lang="en-US" sz="2000" b="1" dirty="0" err="1" smtClean="0"/>
              <a:t>Menteri</a:t>
            </a:r>
            <a:r>
              <a:rPr lang="en-US" sz="2000" b="1" dirty="0" smtClean="0"/>
              <a:t> </a:t>
            </a:r>
            <a:r>
              <a:rPr lang="en-US" sz="2000" b="1" dirty="0" err="1" smtClean="0"/>
              <a:t>Kehakiman</a:t>
            </a:r>
            <a:r>
              <a:rPr lang="en-US" sz="2000" b="1" dirty="0" smtClean="0"/>
              <a:t>, </a:t>
            </a:r>
            <a:r>
              <a:rPr lang="en-US" sz="2000" b="1" dirty="0" err="1" smtClean="0"/>
              <a:t>harus</a:t>
            </a:r>
            <a:r>
              <a:rPr lang="en-US" sz="2000" b="1" dirty="0" smtClean="0"/>
              <a:t> </a:t>
            </a:r>
            <a:r>
              <a:rPr lang="en-US" sz="2000" b="1" dirty="0" err="1" smtClean="0"/>
              <a:t>memenuhi</a:t>
            </a:r>
            <a:r>
              <a:rPr lang="en-US" sz="2000" b="1" dirty="0" smtClean="0"/>
              <a:t> </a:t>
            </a:r>
            <a:r>
              <a:rPr lang="en-US" sz="2000" b="1" dirty="0" err="1" smtClean="0"/>
              <a:t>syarat</a:t>
            </a:r>
            <a:r>
              <a:rPr lang="en-US" sz="2000" b="1" dirty="0" smtClean="0"/>
              <a:t> </a:t>
            </a:r>
            <a:r>
              <a:rPr lang="en-US" sz="2000" b="1" dirty="0" err="1" smtClean="0"/>
              <a:t>sebagai</a:t>
            </a:r>
            <a:r>
              <a:rPr lang="en-US" sz="2000" b="1" dirty="0" smtClean="0"/>
              <a:t> </a:t>
            </a:r>
            <a:r>
              <a:rPr lang="en-US" sz="2000" b="1" dirty="0" err="1" smtClean="0"/>
              <a:t>berikut</a:t>
            </a:r>
            <a:r>
              <a:rPr lang="en-US" sz="2000" b="1" dirty="0" smtClean="0"/>
              <a:t>:</a:t>
            </a:r>
          </a:p>
          <a:p>
            <a:pPr lvl="1" eaLnBrk="1" hangingPunct="1">
              <a:lnSpc>
                <a:spcPct val="80000"/>
              </a:lnSpc>
              <a:defRPr/>
            </a:pPr>
            <a:r>
              <a:rPr lang="en-US" sz="2000" b="1" dirty="0" smtClean="0"/>
              <a:t>Perseroan </a:t>
            </a:r>
            <a:r>
              <a:rPr lang="en-US" sz="2000" b="1" dirty="0" err="1" smtClean="0"/>
              <a:t>terbatas</a:t>
            </a:r>
            <a:r>
              <a:rPr lang="en-US" sz="2000" b="1" dirty="0" smtClean="0"/>
              <a:t> </a:t>
            </a:r>
            <a:r>
              <a:rPr lang="en-US" sz="2000" b="1" dirty="0" err="1" smtClean="0"/>
              <a:t>tidak</a:t>
            </a:r>
            <a:r>
              <a:rPr lang="en-US" sz="2000" b="1" dirty="0" smtClean="0"/>
              <a:t> </a:t>
            </a:r>
            <a:r>
              <a:rPr lang="en-US" sz="2000" b="1" dirty="0" err="1" smtClean="0"/>
              <a:t>bertentangan</a:t>
            </a:r>
            <a:r>
              <a:rPr lang="en-US" sz="2000" b="1" dirty="0" smtClean="0"/>
              <a:t> </a:t>
            </a:r>
            <a:r>
              <a:rPr lang="en-US" sz="2000" b="1" dirty="0" err="1" smtClean="0"/>
              <a:t>dengan</a:t>
            </a:r>
            <a:r>
              <a:rPr lang="en-US" sz="2000" b="1" dirty="0" smtClean="0"/>
              <a:t> </a:t>
            </a:r>
            <a:r>
              <a:rPr lang="en-US" sz="2000" b="1" dirty="0" err="1" smtClean="0"/>
              <a:t>ketertiban</a:t>
            </a:r>
            <a:r>
              <a:rPr lang="en-US" sz="2000" b="1" dirty="0" smtClean="0"/>
              <a:t> </a:t>
            </a:r>
            <a:r>
              <a:rPr lang="en-US" sz="2000" b="1" dirty="0" err="1" smtClean="0"/>
              <a:t>umum</a:t>
            </a:r>
            <a:r>
              <a:rPr lang="en-US" sz="2000" b="1" dirty="0" smtClean="0"/>
              <a:t> </a:t>
            </a:r>
            <a:r>
              <a:rPr lang="en-US" sz="2000" b="1" dirty="0" err="1" smtClean="0"/>
              <a:t>dan</a:t>
            </a:r>
            <a:r>
              <a:rPr lang="en-US" sz="2000" b="1" dirty="0" smtClean="0"/>
              <a:t> </a:t>
            </a:r>
            <a:r>
              <a:rPr lang="en-US" sz="2000" b="1" dirty="0" err="1" smtClean="0"/>
              <a:t>kesusilaan</a:t>
            </a:r>
            <a:endParaRPr lang="en-US" sz="2000" b="1" dirty="0" smtClean="0"/>
          </a:p>
          <a:p>
            <a:pPr lvl="1" eaLnBrk="1" hangingPunct="1">
              <a:lnSpc>
                <a:spcPct val="80000"/>
              </a:lnSpc>
              <a:defRPr/>
            </a:pPr>
            <a:r>
              <a:rPr lang="en-US" sz="2000" b="1" dirty="0" err="1" smtClean="0"/>
              <a:t>Akta</a:t>
            </a:r>
            <a:r>
              <a:rPr lang="en-US" sz="2000" b="1" dirty="0" smtClean="0"/>
              <a:t> </a:t>
            </a:r>
            <a:r>
              <a:rPr lang="en-US" sz="2000" b="1" dirty="0" err="1" smtClean="0"/>
              <a:t>pendirian</a:t>
            </a:r>
            <a:r>
              <a:rPr lang="en-US" sz="2000" b="1" dirty="0" smtClean="0"/>
              <a:t> </a:t>
            </a:r>
            <a:r>
              <a:rPr lang="en-US" sz="2000" b="1" dirty="0" err="1" smtClean="0"/>
              <a:t>memenuhi</a:t>
            </a:r>
            <a:r>
              <a:rPr lang="en-US" sz="2000" b="1" dirty="0" smtClean="0"/>
              <a:t> </a:t>
            </a:r>
            <a:r>
              <a:rPr lang="en-US" sz="2000" b="1" dirty="0" err="1" smtClean="0"/>
              <a:t>syarat</a:t>
            </a:r>
            <a:r>
              <a:rPr lang="en-US" sz="2000" b="1" dirty="0" smtClean="0"/>
              <a:t> yang </a:t>
            </a:r>
            <a:r>
              <a:rPr lang="en-US" sz="2000" b="1" dirty="0" err="1" smtClean="0"/>
              <a:t>ditetapkan</a:t>
            </a:r>
            <a:r>
              <a:rPr lang="en-US" sz="2000" b="1" dirty="0" smtClean="0"/>
              <a:t> </a:t>
            </a:r>
            <a:r>
              <a:rPr lang="en-US" sz="2000" b="1" dirty="0" err="1" smtClean="0"/>
              <a:t>Undang</a:t>
            </a:r>
            <a:r>
              <a:rPr lang="en-US" sz="2000" b="1" dirty="0" smtClean="0"/>
              <a:t> – </a:t>
            </a:r>
            <a:r>
              <a:rPr lang="en-US" sz="2000" b="1" dirty="0" err="1" smtClean="0"/>
              <a:t>Undang</a:t>
            </a:r>
            <a:endParaRPr lang="en-US" sz="2000" b="1" dirty="0" smtClean="0"/>
          </a:p>
          <a:p>
            <a:pPr lvl="1" eaLnBrk="1" hangingPunct="1">
              <a:lnSpc>
                <a:spcPct val="80000"/>
              </a:lnSpc>
              <a:defRPr/>
            </a:pPr>
            <a:r>
              <a:rPr lang="en-US" sz="2000" b="1" dirty="0" smtClean="0"/>
              <a:t>Paling </a:t>
            </a:r>
            <a:r>
              <a:rPr lang="en-US" sz="2000" b="1" dirty="0" err="1" smtClean="0"/>
              <a:t>sedikit</a:t>
            </a:r>
            <a:r>
              <a:rPr lang="en-US" sz="2000" b="1" dirty="0" smtClean="0"/>
              <a:t> modal yang </a:t>
            </a:r>
            <a:r>
              <a:rPr lang="en-US" sz="2000" b="1" dirty="0" err="1" smtClean="0"/>
              <a:t>ditempatkan</a:t>
            </a:r>
            <a:r>
              <a:rPr lang="en-US" sz="2000" b="1" dirty="0" smtClean="0"/>
              <a:t> </a:t>
            </a:r>
            <a:r>
              <a:rPr lang="en-US" sz="2000" b="1" dirty="0" err="1" smtClean="0"/>
              <a:t>dan</a:t>
            </a:r>
            <a:r>
              <a:rPr lang="en-US" sz="2000" b="1" dirty="0" smtClean="0"/>
              <a:t> </a:t>
            </a:r>
            <a:r>
              <a:rPr lang="en-US" sz="2000" b="1" dirty="0" err="1" smtClean="0"/>
              <a:t>di</a:t>
            </a:r>
            <a:r>
              <a:rPr lang="en-US" sz="2000" b="1" dirty="0" smtClean="0"/>
              <a:t> </a:t>
            </a:r>
            <a:r>
              <a:rPr lang="en-US" sz="2000" b="1" dirty="0" err="1" smtClean="0"/>
              <a:t>setor</a:t>
            </a:r>
            <a:r>
              <a:rPr lang="en-US" sz="2000" b="1" dirty="0" smtClean="0"/>
              <a:t> </a:t>
            </a:r>
            <a:r>
              <a:rPr lang="en-US" sz="2000" b="1" dirty="0" err="1" smtClean="0"/>
              <a:t>adalah</a:t>
            </a:r>
            <a:r>
              <a:rPr lang="en-US" sz="2000" b="1" dirty="0" smtClean="0"/>
              <a:t> 25% </a:t>
            </a:r>
            <a:r>
              <a:rPr lang="en-US" sz="2000" b="1" dirty="0" err="1" smtClean="0"/>
              <a:t>dari</a:t>
            </a:r>
            <a:r>
              <a:rPr lang="en-US" sz="2000" b="1" dirty="0" smtClean="0"/>
              <a:t> modal </a:t>
            </a:r>
            <a:r>
              <a:rPr lang="en-US" sz="2000" b="1" dirty="0" err="1" smtClean="0"/>
              <a:t>dasar</a:t>
            </a:r>
            <a:r>
              <a:rPr lang="en-US" sz="2000" b="1" dirty="0" smtClean="0"/>
              <a:t>. ( </a:t>
            </a:r>
            <a:r>
              <a:rPr lang="en-US" sz="2000" b="1" dirty="0" err="1" smtClean="0"/>
              <a:t>sesuai</a:t>
            </a:r>
            <a:r>
              <a:rPr lang="en-US" sz="2000" b="1" dirty="0" smtClean="0"/>
              <a:t> </a:t>
            </a:r>
            <a:r>
              <a:rPr lang="en-US" sz="2000" b="1" dirty="0" err="1" smtClean="0"/>
              <a:t>dengan</a:t>
            </a:r>
            <a:r>
              <a:rPr lang="en-US" sz="2000" b="1" dirty="0" smtClean="0"/>
              <a:t> UU No.1 </a:t>
            </a:r>
            <a:r>
              <a:rPr lang="en-US" sz="2000" b="1" dirty="0" err="1" smtClean="0"/>
              <a:t>tahun</a:t>
            </a:r>
            <a:r>
              <a:rPr lang="en-US" sz="2000" b="1" dirty="0" smtClean="0"/>
              <a:t> 1995 &amp; UU No.40 </a:t>
            </a:r>
            <a:r>
              <a:rPr lang="en-US" sz="2000" b="1" dirty="0" err="1" smtClean="0"/>
              <a:t>Tahun</a:t>
            </a:r>
            <a:r>
              <a:rPr lang="en-US" sz="2000" b="1" dirty="0" smtClean="0"/>
              <a:t> 2007, </a:t>
            </a:r>
            <a:r>
              <a:rPr lang="en-US" sz="2000" b="1" dirty="0" err="1" smtClean="0"/>
              <a:t>keduanya</a:t>
            </a:r>
            <a:r>
              <a:rPr lang="en-US" sz="2000" b="1" dirty="0" smtClean="0"/>
              <a:t> </a:t>
            </a:r>
            <a:r>
              <a:rPr lang="en-US" sz="2000" b="1" dirty="0" err="1" smtClean="0"/>
              <a:t>tentang</a:t>
            </a:r>
            <a:r>
              <a:rPr lang="en-US" sz="2000" b="1" dirty="0" smtClean="0"/>
              <a:t> </a:t>
            </a:r>
            <a:r>
              <a:rPr lang="en-US" sz="2000" b="1" dirty="0" err="1" smtClean="0"/>
              <a:t>perseroan</a:t>
            </a:r>
            <a:r>
              <a:rPr lang="en-US" sz="2000" b="1" dirty="0" smtClean="0"/>
              <a:t> </a:t>
            </a:r>
            <a:r>
              <a:rPr lang="en-US" sz="2000" b="1" dirty="0" err="1" smtClean="0"/>
              <a:t>terbatas</a:t>
            </a:r>
            <a:r>
              <a:rPr lang="en-US" sz="2000" b="1" dirty="0" smtClean="0"/>
              <a:t> )</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1066800" y="1066800"/>
            <a:ext cx="7162800" cy="4525963"/>
          </a:xfrm>
        </p:spPr>
        <p:txBody>
          <a:bodyPr>
            <a:normAutofit lnSpcReduction="10000"/>
          </a:bodyPr>
          <a:lstStyle/>
          <a:p>
            <a:pPr eaLnBrk="1" hangingPunct="1">
              <a:lnSpc>
                <a:spcPct val="80000"/>
              </a:lnSpc>
              <a:buFont typeface="Wingdings" pitchFamily="2" charset="2"/>
              <a:buNone/>
              <a:defRPr/>
            </a:pPr>
            <a:r>
              <a:rPr lang="en-US" sz="2400" b="1" dirty="0" err="1" smtClean="0"/>
              <a:t>Pembagian</a:t>
            </a:r>
            <a:r>
              <a:rPr lang="en-US" sz="2400" b="1" dirty="0" smtClean="0"/>
              <a:t> Perseroan </a:t>
            </a:r>
            <a:r>
              <a:rPr lang="en-US" sz="2400" b="1" dirty="0" err="1" smtClean="0"/>
              <a:t>Terbatas</a:t>
            </a:r>
            <a:r>
              <a:rPr lang="en-US" sz="2400" b="1" dirty="0" smtClean="0"/>
              <a:t> :</a:t>
            </a:r>
          </a:p>
          <a:p>
            <a:pPr eaLnBrk="1" hangingPunct="1">
              <a:lnSpc>
                <a:spcPct val="80000"/>
              </a:lnSpc>
              <a:buFont typeface="Wingdings" pitchFamily="2" charset="2"/>
              <a:buNone/>
              <a:defRPr/>
            </a:pPr>
            <a:endParaRPr lang="en-US" sz="1000" b="1" dirty="0" smtClean="0"/>
          </a:p>
          <a:p>
            <a:pPr eaLnBrk="1" hangingPunct="1">
              <a:lnSpc>
                <a:spcPct val="80000"/>
              </a:lnSpc>
              <a:defRPr/>
            </a:pPr>
            <a:r>
              <a:rPr lang="en-US" sz="2400" b="1" dirty="0" smtClean="0"/>
              <a:t>PT. Terbuka</a:t>
            </a:r>
          </a:p>
          <a:p>
            <a:pPr eaLnBrk="1" hangingPunct="1">
              <a:lnSpc>
                <a:spcPct val="80000"/>
              </a:lnSpc>
              <a:buFont typeface="Wingdings" pitchFamily="2" charset="2"/>
              <a:buNone/>
              <a:defRPr/>
            </a:pPr>
            <a:r>
              <a:rPr lang="en-US" sz="2000" b="1" dirty="0" smtClean="0"/>
              <a:t>	Perseroan </a:t>
            </a:r>
            <a:r>
              <a:rPr lang="en-US" sz="2000" b="1" dirty="0" err="1" smtClean="0"/>
              <a:t>terbuka</a:t>
            </a:r>
            <a:r>
              <a:rPr lang="en-US" sz="2000" dirty="0" smtClean="0"/>
              <a:t> </a:t>
            </a:r>
            <a:r>
              <a:rPr lang="en-US" sz="2000" dirty="0" err="1" smtClean="0"/>
              <a:t>adalah</a:t>
            </a:r>
            <a:r>
              <a:rPr lang="en-US" sz="2000" dirty="0" smtClean="0"/>
              <a:t> yang </a:t>
            </a:r>
            <a:r>
              <a:rPr lang="en-US" sz="2000" dirty="0" err="1" smtClean="0"/>
              <a:t>menjual</a:t>
            </a:r>
            <a:r>
              <a:rPr lang="en-US" sz="2000" dirty="0" smtClean="0"/>
              <a:t> </a:t>
            </a:r>
            <a:r>
              <a:rPr lang="en-US" sz="2000" dirty="0" err="1" smtClean="0"/>
              <a:t>sahamnya</a:t>
            </a:r>
            <a:r>
              <a:rPr lang="en-US" sz="2000" dirty="0" smtClean="0"/>
              <a:t> </a:t>
            </a:r>
            <a:r>
              <a:rPr lang="en-US" sz="2000" dirty="0" err="1" smtClean="0"/>
              <a:t>kepada</a:t>
            </a:r>
            <a:r>
              <a:rPr lang="en-US" sz="2000" dirty="0" smtClean="0"/>
              <a:t> </a:t>
            </a:r>
            <a:r>
              <a:rPr lang="en-US" sz="2000" dirty="0" err="1" smtClean="0"/>
              <a:t>masyarakat</a:t>
            </a:r>
            <a:r>
              <a:rPr lang="en-US" sz="2000" dirty="0" smtClean="0"/>
              <a:t> </a:t>
            </a:r>
            <a:r>
              <a:rPr lang="en-US" sz="2000" dirty="0" err="1" smtClean="0"/>
              <a:t>melalui</a:t>
            </a:r>
            <a:r>
              <a:rPr lang="en-US" sz="2000" dirty="0" smtClean="0"/>
              <a:t> </a:t>
            </a:r>
            <a:r>
              <a:rPr lang="en-US" sz="2000" dirty="0" err="1" smtClean="0"/>
              <a:t>pasar</a:t>
            </a:r>
            <a:r>
              <a:rPr lang="en-US" sz="2000" dirty="0" smtClean="0"/>
              <a:t> modal </a:t>
            </a:r>
            <a:r>
              <a:rPr lang="en-US" sz="2000" i="1" dirty="0" smtClean="0"/>
              <a:t>(go public)</a:t>
            </a:r>
          </a:p>
          <a:p>
            <a:pPr eaLnBrk="1" hangingPunct="1">
              <a:lnSpc>
                <a:spcPct val="80000"/>
              </a:lnSpc>
              <a:buFont typeface="Wingdings" pitchFamily="2" charset="2"/>
              <a:buNone/>
              <a:defRPr/>
            </a:pPr>
            <a:r>
              <a:rPr lang="en-US" sz="2000" b="1" dirty="0" smtClean="0"/>
              <a:t> </a:t>
            </a:r>
            <a:endParaRPr lang="en-US" sz="2000" dirty="0" smtClean="0"/>
          </a:p>
          <a:p>
            <a:pPr eaLnBrk="1" hangingPunct="1">
              <a:lnSpc>
                <a:spcPct val="80000"/>
              </a:lnSpc>
              <a:defRPr/>
            </a:pPr>
            <a:r>
              <a:rPr lang="en-US" sz="2400" b="1" dirty="0" smtClean="0"/>
              <a:t>PT. </a:t>
            </a:r>
            <a:r>
              <a:rPr lang="en-US" sz="2400" b="1" dirty="0" err="1" smtClean="0"/>
              <a:t>Tertutup</a:t>
            </a:r>
            <a:r>
              <a:rPr lang="en-US" sz="2400" b="1" dirty="0" smtClean="0"/>
              <a:t> </a:t>
            </a:r>
          </a:p>
          <a:p>
            <a:pPr eaLnBrk="1" hangingPunct="1">
              <a:lnSpc>
                <a:spcPct val="80000"/>
              </a:lnSpc>
              <a:buFont typeface="Wingdings" pitchFamily="2" charset="2"/>
              <a:buNone/>
              <a:defRPr/>
            </a:pPr>
            <a:r>
              <a:rPr lang="en-US" sz="2000" b="1" dirty="0" smtClean="0"/>
              <a:t>	Perseroan </a:t>
            </a:r>
            <a:r>
              <a:rPr lang="en-US" sz="2000" b="1" dirty="0" err="1" smtClean="0"/>
              <a:t>terbatas</a:t>
            </a:r>
            <a:r>
              <a:rPr lang="en-US" sz="2000" b="1" dirty="0" smtClean="0"/>
              <a:t> </a:t>
            </a:r>
            <a:r>
              <a:rPr lang="en-US" sz="2000" b="1" dirty="0" err="1" smtClean="0"/>
              <a:t>tertutup</a:t>
            </a:r>
            <a:r>
              <a:rPr lang="en-US" sz="2000" b="1" dirty="0" smtClean="0"/>
              <a:t> </a:t>
            </a:r>
            <a:r>
              <a:rPr lang="en-US" sz="2000" dirty="0" err="1" smtClean="0"/>
              <a:t>adalah</a:t>
            </a:r>
            <a:r>
              <a:rPr lang="en-US" sz="2000" dirty="0" smtClean="0"/>
              <a:t> </a:t>
            </a:r>
            <a:r>
              <a:rPr lang="en-US" sz="2000" dirty="0" err="1" smtClean="0"/>
              <a:t>perseroan</a:t>
            </a:r>
            <a:r>
              <a:rPr lang="en-US" sz="2000" dirty="0" smtClean="0"/>
              <a:t> </a:t>
            </a:r>
            <a:r>
              <a:rPr lang="en-US" sz="2000" dirty="0" err="1" smtClean="0"/>
              <a:t>terbatas</a:t>
            </a:r>
            <a:r>
              <a:rPr lang="en-US" sz="2000" dirty="0" smtClean="0"/>
              <a:t> yang </a:t>
            </a:r>
            <a:r>
              <a:rPr lang="en-US" sz="2000" dirty="0" err="1" smtClean="0"/>
              <a:t>modalnya</a:t>
            </a:r>
            <a:r>
              <a:rPr lang="en-US" sz="2000" dirty="0" smtClean="0"/>
              <a:t> </a:t>
            </a:r>
            <a:r>
              <a:rPr lang="en-US" sz="2000" dirty="0" err="1" smtClean="0"/>
              <a:t>berasal</a:t>
            </a:r>
            <a:r>
              <a:rPr lang="en-US" sz="2000" dirty="0" smtClean="0"/>
              <a:t> </a:t>
            </a:r>
            <a:r>
              <a:rPr lang="en-US" sz="2000" dirty="0" err="1" smtClean="0"/>
              <a:t>dari</a:t>
            </a:r>
            <a:r>
              <a:rPr lang="en-US" sz="2000" dirty="0" smtClean="0"/>
              <a:t> </a:t>
            </a:r>
            <a:r>
              <a:rPr lang="en-US" sz="2000" dirty="0" err="1" smtClean="0"/>
              <a:t>kalangan</a:t>
            </a:r>
            <a:r>
              <a:rPr lang="en-US" sz="2000" dirty="0" smtClean="0"/>
              <a:t> </a:t>
            </a:r>
            <a:r>
              <a:rPr lang="en-US" sz="2000" dirty="0" err="1" smtClean="0"/>
              <a:t>tertentu</a:t>
            </a:r>
            <a:r>
              <a:rPr lang="en-US" sz="2000" dirty="0" smtClean="0"/>
              <a:t> </a:t>
            </a:r>
            <a:r>
              <a:rPr lang="en-US" sz="2000" dirty="0" err="1" smtClean="0"/>
              <a:t>misalnya</a:t>
            </a:r>
            <a:r>
              <a:rPr lang="en-US" sz="2000" dirty="0" smtClean="0"/>
              <a:t> </a:t>
            </a:r>
            <a:r>
              <a:rPr lang="en-US" sz="2000" dirty="0" err="1" smtClean="0"/>
              <a:t>pemegang</a:t>
            </a:r>
            <a:r>
              <a:rPr lang="en-US" sz="2000" dirty="0" smtClean="0"/>
              <a:t> </a:t>
            </a:r>
            <a:r>
              <a:rPr lang="en-US" sz="2000" dirty="0" err="1" smtClean="0"/>
              <a:t>sahamnya</a:t>
            </a:r>
            <a:r>
              <a:rPr lang="en-US" sz="2000" dirty="0" smtClean="0"/>
              <a:t> </a:t>
            </a:r>
            <a:r>
              <a:rPr lang="en-US" sz="2000" dirty="0" err="1" smtClean="0"/>
              <a:t>hanya</a:t>
            </a:r>
            <a:r>
              <a:rPr lang="en-US" sz="2000" dirty="0" smtClean="0"/>
              <a:t> </a:t>
            </a:r>
            <a:r>
              <a:rPr lang="en-US" sz="2000" dirty="0" err="1" smtClean="0"/>
              <a:t>dari</a:t>
            </a:r>
            <a:r>
              <a:rPr lang="en-US" sz="2000" dirty="0" smtClean="0"/>
              <a:t> </a:t>
            </a:r>
            <a:r>
              <a:rPr lang="en-US" sz="2000" dirty="0" err="1" smtClean="0"/>
              <a:t>kerabat</a:t>
            </a:r>
            <a:r>
              <a:rPr lang="en-US" sz="2000" dirty="0" smtClean="0"/>
              <a:t> </a:t>
            </a:r>
            <a:r>
              <a:rPr lang="en-US" sz="2000" dirty="0" err="1" smtClean="0"/>
              <a:t>dan</a:t>
            </a:r>
            <a:r>
              <a:rPr lang="en-US" sz="2000" dirty="0" smtClean="0"/>
              <a:t> </a:t>
            </a:r>
            <a:r>
              <a:rPr lang="en-US" sz="2000" dirty="0" err="1" smtClean="0"/>
              <a:t>keluarga</a:t>
            </a:r>
            <a:r>
              <a:rPr lang="en-US" sz="2000" dirty="0" smtClean="0"/>
              <a:t> </a:t>
            </a:r>
            <a:r>
              <a:rPr lang="en-US" sz="2000" dirty="0" err="1" smtClean="0"/>
              <a:t>saja</a:t>
            </a:r>
            <a:r>
              <a:rPr lang="en-US" sz="2000" dirty="0" smtClean="0"/>
              <a:t> </a:t>
            </a:r>
            <a:r>
              <a:rPr lang="en-US" sz="2000" dirty="0" err="1" smtClean="0"/>
              <a:t>atau</a:t>
            </a:r>
            <a:r>
              <a:rPr lang="en-US" sz="2000" dirty="0" smtClean="0"/>
              <a:t> </a:t>
            </a:r>
            <a:r>
              <a:rPr lang="en-US" sz="2000" dirty="0" err="1" smtClean="0"/>
              <a:t>kalangan</a:t>
            </a:r>
            <a:r>
              <a:rPr lang="en-US" sz="2000" dirty="0" smtClean="0"/>
              <a:t> </a:t>
            </a:r>
            <a:r>
              <a:rPr lang="en-US" sz="2000" dirty="0" err="1" smtClean="0"/>
              <a:t>terbatas</a:t>
            </a:r>
            <a:r>
              <a:rPr lang="en-US" sz="2000" dirty="0" smtClean="0"/>
              <a:t> </a:t>
            </a:r>
            <a:r>
              <a:rPr lang="en-US" sz="2000" dirty="0" err="1" smtClean="0"/>
              <a:t>dan</a:t>
            </a:r>
            <a:r>
              <a:rPr lang="en-US" sz="2000" dirty="0" smtClean="0"/>
              <a:t> </a:t>
            </a:r>
            <a:r>
              <a:rPr lang="en-US" sz="2000" dirty="0" err="1" smtClean="0"/>
              <a:t>tidak</a:t>
            </a:r>
            <a:r>
              <a:rPr lang="en-US" sz="2000" dirty="0" smtClean="0"/>
              <a:t> </a:t>
            </a:r>
            <a:r>
              <a:rPr lang="en-US" sz="2000" dirty="0" err="1" smtClean="0"/>
              <a:t>dijual</a:t>
            </a:r>
            <a:r>
              <a:rPr lang="en-US" sz="2000" dirty="0" smtClean="0"/>
              <a:t> </a:t>
            </a:r>
            <a:r>
              <a:rPr lang="en-US" sz="2000" dirty="0" err="1" smtClean="0"/>
              <a:t>kepada</a:t>
            </a:r>
            <a:r>
              <a:rPr lang="en-US" sz="2000" dirty="0" smtClean="0"/>
              <a:t> </a:t>
            </a:r>
            <a:r>
              <a:rPr lang="en-US" sz="2000" dirty="0" err="1" smtClean="0"/>
              <a:t>umum</a:t>
            </a:r>
            <a:r>
              <a:rPr lang="en-US" sz="2000" dirty="0" smtClean="0"/>
              <a:t>.</a:t>
            </a:r>
          </a:p>
          <a:p>
            <a:pPr eaLnBrk="1" hangingPunct="1">
              <a:lnSpc>
                <a:spcPct val="80000"/>
              </a:lnSpc>
              <a:buFont typeface="Wingdings" pitchFamily="2" charset="2"/>
              <a:buNone/>
              <a:defRPr/>
            </a:pPr>
            <a:endParaRPr lang="en-US" sz="2000" dirty="0" smtClean="0"/>
          </a:p>
          <a:p>
            <a:pPr eaLnBrk="1" hangingPunct="1">
              <a:lnSpc>
                <a:spcPct val="80000"/>
              </a:lnSpc>
              <a:defRPr/>
            </a:pPr>
            <a:r>
              <a:rPr lang="en-US" sz="2400" b="1" dirty="0" smtClean="0"/>
              <a:t>PT. </a:t>
            </a:r>
            <a:r>
              <a:rPr lang="en-US" sz="2400" b="1" dirty="0" err="1" smtClean="0"/>
              <a:t>Kosong</a:t>
            </a:r>
            <a:endParaRPr lang="en-US" sz="2400" dirty="0" smtClean="0"/>
          </a:p>
          <a:p>
            <a:pPr eaLnBrk="1" hangingPunct="1">
              <a:lnSpc>
                <a:spcPct val="80000"/>
              </a:lnSpc>
              <a:buFont typeface="Wingdings" pitchFamily="2" charset="2"/>
              <a:buNone/>
              <a:defRPr/>
            </a:pPr>
            <a:r>
              <a:rPr lang="en-US" sz="2000" b="1" dirty="0" smtClean="0"/>
              <a:t>	Perseroan </a:t>
            </a:r>
            <a:r>
              <a:rPr lang="en-US" sz="2000" b="1" dirty="0" err="1" smtClean="0"/>
              <a:t>terbatas</a:t>
            </a:r>
            <a:r>
              <a:rPr lang="en-US" sz="2000" dirty="0" smtClean="0"/>
              <a:t> </a:t>
            </a:r>
            <a:r>
              <a:rPr lang="en-US" sz="2000" dirty="0" err="1" smtClean="0"/>
              <a:t>Kosong</a:t>
            </a:r>
            <a:r>
              <a:rPr lang="en-US" sz="2000" dirty="0" smtClean="0"/>
              <a:t> </a:t>
            </a:r>
            <a:r>
              <a:rPr lang="en-US" sz="2000" dirty="0" err="1" smtClean="0"/>
              <a:t>adalah</a:t>
            </a:r>
            <a:r>
              <a:rPr lang="en-US" sz="2000" dirty="0" smtClean="0"/>
              <a:t> </a:t>
            </a:r>
            <a:r>
              <a:rPr lang="en-US" sz="2000" dirty="0" err="1" smtClean="0"/>
              <a:t>perseroan</a:t>
            </a:r>
            <a:r>
              <a:rPr lang="en-US" sz="2000" dirty="0" smtClean="0"/>
              <a:t> </a:t>
            </a:r>
            <a:r>
              <a:rPr lang="en-US" sz="2000" dirty="0" err="1" smtClean="0"/>
              <a:t>terbatas</a:t>
            </a:r>
            <a:r>
              <a:rPr lang="en-US" sz="2000" dirty="0" smtClean="0"/>
              <a:t> yang </a:t>
            </a:r>
            <a:r>
              <a:rPr lang="en-US" sz="2000" dirty="0" err="1" smtClean="0"/>
              <a:t>sudah</a:t>
            </a:r>
            <a:r>
              <a:rPr lang="en-US" sz="2000" dirty="0" smtClean="0"/>
              <a:t> </a:t>
            </a:r>
            <a:r>
              <a:rPr lang="en-US" sz="2000" dirty="0" err="1" smtClean="0"/>
              <a:t>tidak</a:t>
            </a:r>
            <a:r>
              <a:rPr lang="en-US" sz="2000" dirty="0" smtClean="0"/>
              <a:t> </a:t>
            </a:r>
            <a:r>
              <a:rPr lang="en-US" sz="2000" dirty="0" err="1" smtClean="0"/>
              <a:t>aktif</a:t>
            </a:r>
            <a:r>
              <a:rPr lang="en-US" sz="2000" dirty="0" smtClean="0"/>
              <a:t> </a:t>
            </a:r>
            <a:r>
              <a:rPr lang="en-US" sz="2000" dirty="0" err="1" smtClean="0"/>
              <a:t>menjalankan</a:t>
            </a:r>
            <a:r>
              <a:rPr lang="en-US" sz="2000" dirty="0" smtClean="0"/>
              <a:t> </a:t>
            </a:r>
            <a:r>
              <a:rPr lang="en-US" sz="2000" dirty="0" err="1" smtClean="0"/>
              <a:t>usahanya</a:t>
            </a:r>
            <a:r>
              <a:rPr lang="en-US" sz="2000" dirty="0" smtClean="0"/>
              <a:t> </a:t>
            </a:r>
            <a:r>
              <a:rPr lang="en-US" sz="2000" dirty="0" err="1" smtClean="0"/>
              <a:t>dan</a:t>
            </a:r>
            <a:r>
              <a:rPr lang="en-US" sz="2000" dirty="0" smtClean="0"/>
              <a:t> </a:t>
            </a:r>
            <a:r>
              <a:rPr lang="en-US" sz="2000" dirty="0" err="1" smtClean="0"/>
              <a:t>hanya</a:t>
            </a:r>
            <a:r>
              <a:rPr lang="en-US" sz="2000" dirty="0" smtClean="0"/>
              <a:t> </a:t>
            </a:r>
            <a:r>
              <a:rPr lang="en-US" sz="2000" dirty="0" err="1" smtClean="0"/>
              <a:t>tinggal</a:t>
            </a:r>
            <a:r>
              <a:rPr lang="en-US" sz="2000" dirty="0" smtClean="0"/>
              <a:t> </a:t>
            </a:r>
            <a:r>
              <a:rPr lang="en-US" sz="2000" dirty="0" err="1" smtClean="0"/>
              <a:t>nama</a:t>
            </a:r>
            <a:r>
              <a:rPr lang="en-US" sz="2000" dirty="0" smtClean="0"/>
              <a:t> </a:t>
            </a:r>
            <a:r>
              <a:rPr lang="en-US" sz="2000" dirty="0" err="1" smtClean="0"/>
              <a:t>saja</a:t>
            </a:r>
            <a:r>
              <a:rPr lang="en-US" sz="2000" dirty="0" smtClean="0"/>
              <a:t>.</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533400" y="1143000"/>
            <a:ext cx="8229600" cy="4525963"/>
          </a:xfrm>
        </p:spPr>
        <p:txBody>
          <a:bodyPr/>
          <a:lstStyle/>
          <a:p>
            <a:pPr eaLnBrk="1" hangingPunct="1">
              <a:lnSpc>
                <a:spcPct val="90000"/>
              </a:lnSpc>
              <a:defRPr/>
            </a:pPr>
            <a:r>
              <a:rPr lang="en-US" b="1" dirty="0" err="1" smtClean="0">
                <a:latin typeface="Arno Pro Smbd Subhead" pitchFamily="18" charset="0"/>
              </a:rPr>
              <a:t>Keuntungan</a:t>
            </a:r>
            <a:r>
              <a:rPr lang="en-US" b="1" dirty="0" smtClean="0">
                <a:latin typeface="Arno Pro Smbd Subhead" pitchFamily="18" charset="0"/>
              </a:rPr>
              <a:t> </a:t>
            </a:r>
            <a:r>
              <a:rPr lang="en-US" b="1" dirty="0" err="1" smtClean="0">
                <a:latin typeface="Arno Pro Smbd Subhead" pitchFamily="18" charset="0"/>
              </a:rPr>
              <a:t>Membentuk</a:t>
            </a:r>
            <a:r>
              <a:rPr lang="en-US" b="1" dirty="0" smtClean="0">
                <a:latin typeface="Arno Pro Smbd Subhead" pitchFamily="18" charset="0"/>
              </a:rPr>
              <a:t> Perusahaan Perseroan </a:t>
            </a:r>
            <a:r>
              <a:rPr lang="en-US" b="1" dirty="0" err="1" smtClean="0">
                <a:latin typeface="Arno Pro Smbd Subhead" pitchFamily="18" charset="0"/>
              </a:rPr>
              <a:t>Terbatas</a:t>
            </a:r>
            <a:r>
              <a:rPr lang="en-US" b="1" dirty="0" smtClean="0">
                <a:latin typeface="Arno Pro Smbd Subhead" pitchFamily="18" charset="0"/>
              </a:rPr>
              <a:t>:</a:t>
            </a:r>
            <a:endParaRPr lang="en-US" dirty="0" smtClean="0">
              <a:latin typeface="Arno Pro Smbd Subhead" pitchFamily="18" charset="0"/>
            </a:endParaRPr>
          </a:p>
          <a:p>
            <a:pPr lvl="1" eaLnBrk="1" hangingPunct="1">
              <a:lnSpc>
                <a:spcPct val="90000"/>
              </a:lnSpc>
              <a:defRPr/>
            </a:pPr>
            <a:r>
              <a:rPr lang="en-US" b="1" dirty="0" err="1" smtClean="0"/>
              <a:t>Kewajiban</a:t>
            </a:r>
            <a:r>
              <a:rPr lang="en-US" b="1" dirty="0" smtClean="0"/>
              <a:t> </a:t>
            </a:r>
            <a:r>
              <a:rPr lang="en-US" b="1" dirty="0" err="1" smtClean="0"/>
              <a:t>Terbatas</a:t>
            </a:r>
            <a:r>
              <a:rPr lang="en-US" b="1" dirty="0" smtClean="0"/>
              <a:t> </a:t>
            </a:r>
            <a:endParaRPr lang="en-US" dirty="0" smtClean="0"/>
          </a:p>
          <a:p>
            <a:pPr lvl="1" eaLnBrk="1" hangingPunct="1">
              <a:lnSpc>
                <a:spcPct val="90000"/>
              </a:lnSpc>
              <a:defRPr/>
            </a:pPr>
            <a:r>
              <a:rPr lang="en-US" b="1" dirty="0" err="1" smtClean="0"/>
              <a:t>Masa</a:t>
            </a:r>
            <a:r>
              <a:rPr lang="en-US" b="1" dirty="0" smtClean="0"/>
              <a:t> </a:t>
            </a:r>
            <a:r>
              <a:rPr lang="en-US" b="1" dirty="0" err="1" smtClean="0"/>
              <a:t>hidup</a:t>
            </a:r>
            <a:r>
              <a:rPr lang="en-US" b="1" dirty="0" smtClean="0"/>
              <a:t> </a:t>
            </a:r>
            <a:r>
              <a:rPr lang="en-US" b="1" dirty="0" err="1" smtClean="0"/>
              <a:t>abadi</a:t>
            </a:r>
            <a:r>
              <a:rPr lang="en-US" b="1" dirty="0" smtClean="0"/>
              <a:t> </a:t>
            </a:r>
            <a:endParaRPr lang="en-US" dirty="0" smtClean="0"/>
          </a:p>
          <a:p>
            <a:pPr lvl="1" eaLnBrk="1" hangingPunct="1">
              <a:lnSpc>
                <a:spcPct val="90000"/>
              </a:lnSpc>
              <a:defRPr/>
            </a:pPr>
            <a:r>
              <a:rPr lang="en-US" b="1" dirty="0" err="1" smtClean="0"/>
              <a:t>Efisiensi</a:t>
            </a:r>
            <a:r>
              <a:rPr lang="en-US" b="1" dirty="0" smtClean="0"/>
              <a:t> </a:t>
            </a:r>
            <a:r>
              <a:rPr lang="en-US" b="1" dirty="0" err="1" smtClean="0"/>
              <a:t>manajemen</a:t>
            </a:r>
            <a:endParaRPr lang="en-US" b="1" dirty="0" smtClean="0"/>
          </a:p>
          <a:p>
            <a:pPr lvl="1" eaLnBrk="1" hangingPunct="1">
              <a:lnSpc>
                <a:spcPct val="90000"/>
              </a:lnSpc>
              <a:buFont typeface="Wingdings" pitchFamily="2" charset="2"/>
              <a:buNone/>
              <a:defRPr/>
            </a:pPr>
            <a:endParaRPr lang="en-US" sz="1000" dirty="0" smtClean="0"/>
          </a:p>
          <a:p>
            <a:pPr eaLnBrk="1" hangingPunct="1">
              <a:lnSpc>
                <a:spcPct val="90000"/>
              </a:lnSpc>
              <a:defRPr/>
            </a:pPr>
            <a:r>
              <a:rPr lang="en-US" b="1" dirty="0" err="1" smtClean="0">
                <a:latin typeface="Arno Pro Smbd Subhead" pitchFamily="18" charset="0"/>
              </a:rPr>
              <a:t>Kelemahan</a:t>
            </a:r>
            <a:r>
              <a:rPr lang="en-US" b="1" dirty="0" smtClean="0">
                <a:latin typeface="Arno Pro Smbd Subhead" pitchFamily="18" charset="0"/>
              </a:rPr>
              <a:t> </a:t>
            </a:r>
            <a:r>
              <a:rPr lang="en-US" b="1" dirty="0" err="1" smtClean="0">
                <a:latin typeface="Arno Pro Smbd Subhead" pitchFamily="18" charset="0"/>
              </a:rPr>
              <a:t>Membentuk</a:t>
            </a:r>
            <a:r>
              <a:rPr lang="en-US" b="1" dirty="0" smtClean="0">
                <a:latin typeface="Arno Pro Smbd Subhead" pitchFamily="18" charset="0"/>
              </a:rPr>
              <a:t> Perusahaan Perseroan </a:t>
            </a:r>
            <a:r>
              <a:rPr lang="en-US" b="1" dirty="0" err="1" smtClean="0">
                <a:latin typeface="Arno Pro Smbd Subhead" pitchFamily="18" charset="0"/>
              </a:rPr>
              <a:t>Terbatas</a:t>
            </a:r>
            <a:r>
              <a:rPr lang="en-US" b="1" dirty="0" smtClean="0">
                <a:latin typeface="Arno Pro Smbd Subhead" pitchFamily="18" charset="0"/>
              </a:rPr>
              <a:t>:</a:t>
            </a:r>
            <a:endParaRPr lang="en-US" dirty="0" smtClean="0">
              <a:latin typeface="Arno Pro Smbd Subhead" pitchFamily="18" charset="0"/>
            </a:endParaRPr>
          </a:p>
          <a:p>
            <a:pPr lvl="1" eaLnBrk="1" hangingPunct="1">
              <a:lnSpc>
                <a:spcPct val="90000"/>
              </a:lnSpc>
              <a:defRPr/>
            </a:pPr>
            <a:r>
              <a:rPr lang="en-US" b="1" dirty="0" err="1" smtClean="0"/>
              <a:t>Kerumitan</a:t>
            </a:r>
            <a:r>
              <a:rPr lang="en-US" b="1" dirty="0" smtClean="0"/>
              <a:t> </a:t>
            </a:r>
            <a:r>
              <a:rPr lang="en-US" b="1" dirty="0" err="1" smtClean="0"/>
              <a:t>Perizinan</a:t>
            </a:r>
            <a:r>
              <a:rPr lang="en-US" b="1" dirty="0" smtClean="0"/>
              <a:t> </a:t>
            </a:r>
            <a:r>
              <a:rPr lang="en-US" b="1" dirty="0" err="1" smtClean="0"/>
              <a:t>dan</a:t>
            </a:r>
            <a:r>
              <a:rPr lang="en-US" b="1" dirty="0" smtClean="0"/>
              <a:t> </a:t>
            </a:r>
            <a:r>
              <a:rPr lang="en-US" b="1" dirty="0" err="1" smtClean="0"/>
              <a:t>Organisasi</a:t>
            </a:r>
            <a:endParaRPr lang="en-US" dirty="0" smtClean="0"/>
          </a:p>
          <a:p>
            <a:pPr eaLnBrk="1" hangingPunct="1">
              <a:lnSpc>
                <a:spcPct val="90000"/>
              </a:lnSpc>
              <a:defRPr/>
            </a:pPr>
            <a:endParaRPr lang="en-US" dirty="0" smtClean="0"/>
          </a:p>
          <a:p>
            <a:pPr eaLnBrk="1" hangingPunct="1">
              <a:lnSpc>
                <a:spcPct val="90000"/>
              </a:lnSpc>
              <a:defRPr/>
            </a:pPr>
            <a:endParaRPr lang="en-US" dirty="0" smtClean="0"/>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685800" y="990600"/>
            <a:ext cx="7848600" cy="4525963"/>
          </a:xfrm>
        </p:spPr>
        <p:txBody>
          <a:bodyPr/>
          <a:lstStyle/>
          <a:p>
            <a:pPr eaLnBrk="1" hangingPunct="1">
              <a:lnSpc>
                <a:spcPct val="80000"/>
              </a:lnSpc>
              <a:defRPr/>
            </a:pPr>
            <a:r>
              <a:rPr lang="en-US" sz="2000" dirty="0" err="1" smtClean="0">
                <a:latin typeface="Arial" pitchFamily="34" charset="0"/>
                <a:cs typeface="Arial" pitchFamily="34" charset="0"/>
              </a:rPr>
              <a:t>Menurut</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Undang</a:t>
            </a:r>
            <a:r>
              <a:rPr lang="en-US" sz="2000" dirty="0" smtClean="0">
                <a:latin typeface="Arial" pitchFamily="34" charset="0"/>
                <a:cs typeface="Arial" pitchFamily="34" charset="0"/>
              </a:rPr>
              <a:t> – </a:t>
            </a:r>
            <a:r>
              <a:rPr lang="en-US" sz="2000" dirty="0" err="1" smtClean="0">
                <a:latin typeface="Arial" pitchFamily="34" charset="0"/>
                <a:cs typeface="Arial" pitchFamily="34" charset="0"/>
              </a:rPr>
              <a:t>Undang</a:t>
            </a:r>
            <a:r>
              <a:rPr lang="en-US" sz="2000" dirty="0" smtClean="0">
                <a:latin typeface="Arial" pitchFamily="34" charset="0"/>
                <a:cs typeface="Arial" pitchFamily="34" charset="0"/>
              </a:rPr>
              <a:t> Perseroan </a:t>
            </a:r>
            <a:r>
              <a:rPr lang="en-US" sz="2000" dirty="0" err="1" smtClean="0">
                <a:latin typeface="Arial" pitchFamily="34" charset="0"/>
                <a:cs typeface="Arial" pitchFamily="34" charset="0"/>
              </a:rPr>
              <a:t>Terbatas</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Nomor</a:t>
            </a:r>
            <a:r>
              <a:rPr lang="en-US" sz="2000" dirty="0" smtClean="0">
                <a:latin typeface="Arial" pitchFamily="34" charset="0"/>
                <a:cs typeface="Arial" pitchFamily="34" charset="0"/>
              </a:rPr>
              <a:t> 40 </a:t>
            </a:r>
            <a:r>
              <a:rPr lang="en-US" sz="2000" dirty="0" err="1" smtClean="0">
                <a:latin typeface="Arial" pitchFamily="34" charset="0"/>
                <a:cs typeface="Arial" pitchFamily="34" charset="0"/>
              </a:rPr>
              <a:t>Tahun</a:t>
            </a:r>
            <a:r>
              <a:rPr lang="en-US" sz="2000" dirty="0" smtClean="0">
                <a:latin typeface="Arial" pitchFamily="34" charset="0"/>
                <a:cs typeface="Arial" pitchFamily="34" charset="0"/>
              </a:rPr>
              <a:t> 2007 </a:t>
            </a:r>
            <a:r>
              <a:rPr lang="en-US" sz="2000" dirty="0" err="1" smtClean="0">
                <a:latin typeface="Arial" pitchFamily="34" charset="0"/>
                <a:cs typeface="Arial" pitchFamily="34" charset="0"/>
              </a:rPr>
              <a:t>hal</a:t>
            </a:r>
            <a:r>
              <a:rPr lang="en-US" sz="2000" dirty="0" smtClean="0">
                <a:latin typeface="Arial" pitchFamily="34" charset="0"/>
                <a:cs typeface="Arial" pitchFamily="34" charset="0"/>
              </a:rPr>
              <a:t> – </a:t>
            </a:r>
            <a:r>
              <a:rPr lang="en-US" sz="2000" dirty="0" err="1" smtClean="0">
                <a:latin typeface="Arial" pitchFamily="34" charset="0"/>
                <a:cs typeface="Arial" pitchFamily="34" charset="0"/>
              </a:rPr>
              <a:t>hal</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dari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hasil</a:t>
            </a:r>
            <a:r>
              <a:rPr lang="en-US" sz="2000" dirty="0" smtClean="0">
                <a:latin typeface="Arial" pitchFamily="34" charset="0"/>
                <a:cs typeface="Arial" pitchFamily="34" charset="0"/>
              </a:rPr>
              <a:t> RUPS yang </a:t>
            </a:r>
            <a:r>
              <a:rPr lang="en-US" sz="2000" dirty="0" err="1" smtClean="0">
                <a:latin typeface="Arial" pitchFamily="34" charset="0"/>
                <a:cs typeface="Arial" pitchFamily="34" charset="0"/>
              </a:rPr>
              <a:t>perlu</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mendapatkan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pengesahan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dari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Menteri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Hukumj</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dan</a:t>
            </a:r>
            <a:r>
              <a:rPr lang="en-US" sz="2000" dirty="0" smtClean="0">
                <a:latin typeface="Arial" pitchFamily="34" charset="0"/>
                <a:cs typeface="Arial" pitchFamily="34" charset="0"/>
              </a:rPr>
              <a:t> HAM </a:t>
            </a:r>
            <a:r>
              <a:rPr lang="en-US" sz="2000" dirty="0" err="1" smtClean="0">
                <a:latin typeface="Arial" pitchFamily="34" charset="0"/>
                <a:cs typeface="Arial" pitchFamily="34" charset="0"/>
              </a:rPr>
              <a:t>adalah</a:t>
            </a:r>
            <a:r>
              <a:rPr lang="en-US" sz="2000" dirty="0" smtClean="0">
                <a:latin typeface="Arial" pitchFamily="34" charset="0"/>
                <a:cs typeface="Arial" pitchFamily="34" charset="0"/>
              </a:rPr>
              <a:t>:</a:t>
            </a:r>
          </a:p>
          <a:p>
            <a:pPr eaLnBrk="1" hangingPunct="1">
              <a:lnSpc>
                <a:spcPct val="80000"/>
              </a:lnSpc>
              <a:defRPr/>
            </a:pPr>
            <a:endParaRPr lang="en-US" sz="1000" dirty="0" smtClean="0">
              <a:latin typeface="Arial" pitchFamily="34" charset="0"/>
              <a:cs typeface="Arial" pitchFamily="34" charset="0"/>
            </a:endParaRPr>
          </a:p>
          <a:p>
            <a:pPr lvl="1" eaLnBrk="1" hangingPunct="1">
              <a:lnSpc>
                <a:spcPct val="80000"/>
              </a:lnSpc>
              <a:defRPr/>
            </a:pPr>
            <a:r>
              <a:rPr lang="en-US" sz="2000" dirty="0" err="1" smtClean="0">
                <a:latin typeface="Arial" pitchFamily="34" charset="0"/>
                <a:cs typeface="Arial" pitchFamily="34" charset="0"/>
              </a:rPr>
              <a:t>Perubahan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atas</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nama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perseroan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dan</a:t>
            </a:r>
            <a:r>
              <a:rPr lang="en-US" sz="2000" dirty="0" smtClean="0">
                <a:latin typeface="Arial" pitchFamily="34" charset="0"/>
                <a:cs typeface="Arial" pitchFamily="34" charset="0"/>
              </a:rPr>
              <a:t> / </a:t>
            </a:r>
            <a:r>
              <a:rPr lang="en-US" sz="2000" dirty="0" err="1" smtClean="0">
                <a:latin typeface="Arial" pitchFamily="34" charset="0"/>
                <a:cs typeface="Arial" pitchFamily="34" charset="0"/>
              </a:rPr>
              <a:t>atau</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tempat</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kedudukan</a:t>
            </a:r>
            <a:r>
              <a:rPr lang="en-US" sz="2000" dirty="0" smtClean="0">
                <a:latin typeface="Arial" pitchFamily="34" charset="0"/>
                <a:cs typeface="Arial" pitchFamily="34" charset="0"/>
              </a:rPr>
              <a:t> Perseroan;</a:t>
            </a:r>
          </a:p>
          <a:p>
            <a:pPr lvl="1" eaLnBrk="1" hangingPunct="1">
              <a:lnSpc>
                <a:spcPct val="80000"/>
              </a:lnSpc>
              <a:defRPr/>
            </a:pPr>
            <a:r>
              <a:rPr lang="en-US" sz="2000" dirty="0" err="1" smtClean="0">
                <a:latin typeface="Arial" pitchFamily="34" charset="0"/>
                <a:cs typeface="Arial" pitchFamily="34" charset="0"/>
              </a:rPr>
              <a:t>Perubahan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Maksud</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Tujuan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serta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kegiatan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usaha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perseroan</a:t>
            </a:r>
            <a:r>
              <a:rPr lang="en-US" sz="2000" dirty="0" smtClean="0">
                <a:latin typeface="Arial" pitchFamily="34" charset="0"/>
                <a:cs typeface="Arial" pitchFamily="34" charset="0"/>
              </a:rPr>
              <a:t>;</a:t>
            </a:r>
          </a:p>
          <a:p>
            <a:pPr lvl="1" eaLnBrk="1" hangingPunct="1">
              <a:lnSpc>
                <a:spcPct val="80000"/>
              </a:lnSpc>
              <a:defRPr/>
            </a:pPr>
            <a:r>
              <a:rPr lang="en-US" sz="2000" dirty="0" err="1" smtClean="0">
                <a:latin typeface="Arial" pitchFamily="34" charset="0"/>
                <a:cs typeface="Arial" pitchFamily="34" charset="0"/>
              </a:rPr>
              <a:t>Perubahan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jangka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waktu</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berdirinya</a:t>
            </a:r>
            <a:r>
              <a:rPr lang="en-US" sz="2000" dirty="0" smtClean="0">
                <a:latin typeface="Arial" pitchFamily="34" charset="0"/>
                <a:cs typeface="Arial" pitchFamily="34" charset="0"/>
              </a:rPr>
              <a:t> Perseroan;</a:t>
            </a:r>
          </a:p>
          <a:p>
            <a:pPr lvl="1" eaLnBrk="1" hangingPunct="1">
              <a:lnSpc>
                <a:spcPct val="80000"/>
              </a:lnSpc>
              <a:defRPr/>
            </a:pPr>
            <a:r>
              <a:rPr lang="en-US" sz="2000" dirty="0" err="1" smtClean="0">
                <a:latin typeface="Arial" pitchFamily="34" charset="0"/>
                <a:cs typeface="Arial" pitchFamily="34" charset="0"/>
              </a:rPr>
              <a:t>Perubahan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besarnya</a:t>
            </a:r>
            <a:r>
              <a:rPr lang="en-US" sz="2000" dirty="0" smtClean="0">
                <a:latin typeface="Arial" pitchFamily="34" charset="0"/>
                <a:cs typeface="Arial" pitchFamily="34" charset="0"/>
              </a:rPr>
              <a:t> modal </a:t>
            </a:r>
            <a:r>
              <a:rPr lang="en-US" sz="2000" dirty="0" err="1" smtClean="0">
                <a:latin typeface="Arial" pitchFamily="34" charset="0"/>
                <a:cs typeface="Arial" pitchFamily="34" charset="0"/>
              </a:rPr>
              <a:t>dasar</a:t>
            </a:r>
            <a:r>
              <a:rPr lang="en-US" sz="2000" dirty="0" smtClean="0">
                <a:latin typeface="Arial" pitchFamily="34" charset="0"/>
                <a:cs typeface="Arial" pitchFamily="34" charset="0"/>
              </a:rPr>
              <a:t>;</a:t>
            </a:r>
          </a:p>
          <a:p>
            <a:pPr lvl="1" eaLnBrk="1" hangingPunct="1">
              <a:lnSpc>
                <a:spcPct val="80000"/>
              </a:lnSpc>
              <a:defRPr/>
            </a:pPr>
            <a:r>
              <a:rPr lang="en-US" sz="2000" dirty="0" err="1" smtClean="0">
                <a:latin typeface="Arial" pitchFamily="34" charset="0"/>
                <a:cs typeface="Arial" pitchFamily="34" charset="0"/>
              </a:rPr>
              <a:t>Perubahan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pengurangan</a:t>
            </a:r>
            <a:r>
              <a:rPr lang="en-US" sz="2000" dirty="0" smtClean="0">
                <a:latin typeface="Arial" pitchFamily="34" charset="0"/>
                <a:cs typeface="Arial" pitchFamily="34" charset="0"/>
              </a:rPr>
              <a:t> modal </a:t>
            </a:r>
            <a:r>
              <a:rPr lang="en-US" sz="2000" dirty="0" err="1" smtClean="0">
                <a:latin typeface="Arial" pitchFamily="34" charset="0"/>
                <a:cs typeface="Arial" pitchFamily="34" charset="0"/>
              </a:rPr>
              <a:t>ditempatkan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disetor</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dan</a:t>
            </a:r>
            <a:r>
              <a:rPr lang="en-US" sz="2000" dirty="0" smtClean="0">
                <a:latin typeface="Arial" pitchFamily="34" charset="0"/>
                <a:cs typeface="Arial" pitchFamily="34" charset="0"/>
              </a:rPr>
              <a:t> / </a:t>
            </a:r>
            <a:r>
              <a:rPr lang="en-US" sz="2000" dirty="0" err="1" smtClean="0">
                <a:latin typeface="Arial" pitchFamily="34" charset="0"/>
                <a:cs typeface="Arial" pitchFamily="34" charset="0"/>
              </a:rPr>
              <a:t>atau</a:t>
            </a:r>
            <a:r>
              <a:rPr lang="en-US" sz="2000" dirty="0" smtClean="0">
                <a:latin typeface="Arial" pitchFamily="34" charset="0"/>
                <a:cs typeface="Arial" pitchFamily="34" charset="0"/>
              </a:rPr>
              <a:t> </a:t>
            </a:r>
          </a:p>
          <a:p>
            <a:pPr lvl="1" eaLnBrk="1" hangingPunct="1">
              <a:lnSpc>
                <a:spcPct val="80000"/>
              </a:lnSpc>
              <a:defRPr/>
            </a:pPr>
            <a:r>
              <a:rPr lang="en-US" sz="2000" dirty="0" err="1" smtClean="0">
                <a:latin typeface="Arial" pitchFamily="34" charset="0"/>
                <a:cs typeface="Arial" pitchFamily="34" charset="0"/>
              </a:rPr>
              <a:t>Perubahan</a:t>
            </a:r>
            <a:r>
              <a:rPr lang="en-US" sz="2000" dirty="0" smtClean="0">
                <a:latin typeface="Arial" pitchFamily="34" charset="0"/>
                <a:cs typeface="Arial" pitchFamily="34" charset="0"/>
              </a:rPr>
              <a:t> Perseroan </a:t>
            </a:r>
            <a:r>
              <a:rPr lang="en-US" sz="2000" dirty="0" err="1" smtClean="0">
                <a:latin typeface="Arial" pitchFamily="34" charset="0"/>
                <a:cs typeface="Arial" pitchFamily="34" charset="0"/>
              </a:rPr>
              <a:t>dari</a:t>
            </a:r>
            <a:r>
              <a:rPr lang="en-US" sz="2000" dirty="0" smtClean="0">
                <a:latin typeface="Arial" pitchFamily="34" charset="0"/>
                <a:cs typeface="Arial" pitchFamily="34" charset="0"/>
              </a:rPr>
              <a:t> status </a:t>
            </a:r>
            <a:r>
              <a:rPr lang="en-US" sz="2000" dirty="0" err="1" smtClean="0">
                <a:latin typeface="Arial" pitchFamily="34" charset="0"/>
                <a:cs typeface="Arial" pitchFamily="34" charset="0"/>
              </a:rPr>
              <a:t>tertutup</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menjadi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terbuka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atau</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bisa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juga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sebaliknya</a:t>
            </a:r>
            <a:r>
              <a:rPr lang="en-US" sz="2400" dirty="0" smtClean="0">
                <a:latin typeface="Arial" pitchFamily="34" charset="0"/>
                <a:cs typeface="Arial" pitchFamily="34" charset="0"/>
              </a:rPr>
              <a:t> </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pPr eaLnBrk="1" hangingPunct="1">
              <a:defRPr/>
            </a:pPr>
            <a:r>
              <a:rPr lang="en-US" sz="2800" b="1" dirty="0" smtClean="0">
                <a:solidFill>
                  <a:srgbClr val="0070C0"/>
                </a:solidFill>
                <a:latin typeface="Arial" pitchFamily="34" charset="0"/>
                <a:cs typeface="Arial" pitchFamily="34" charset="0"/>
              </a:rPr>
              <a:t>PERSEROAN TERBATAS NEGARA </a:t>
            </a:r>
            <a:br>
              <a:rPr lang="en-US" sz="2800" b="1" dirty="0" smtClean="0">
                <a:solidFill>
                  <a:srgbClr val="0070C0"/>
                </a:solidFill>
                <a:latin typeface="Arial" pitchFamily="34" charset="0"/>
                <a:cs typeface="Arial" pitchFamily="34" charset="0"/>
              </a:rPr>
            </a:br>
            <a:r>
              <a:rPr lang="en-US" sz="2800" b="1" dirty="0" smtClean="0">
                <a:solidFill>
                  <a:srgbClr val="0070C0"/>
                </a:solidFill>
                <a:latin typeface="Arial" pitchFamily="34" charset="0"/>
                <a:cs typeface="Arial" pitchFamily="34" charset="0"/>
              </a:rPr>
              <a:t>( PERSERO )</a:t>
            </a:r>
          </a:p>
        </p:txBody>
      </p:sp>
      <p:sp>
        <p:nvSpPr>
          <p:cNvPr id="15363" name="Rectangle 3"/>
          <p:cNvSpPr>
            <a:spLocks noGrp="1" noChangeArrowheads="1"/>
          </p:cNvSpPr>
          <p:nvPr>
            <p:ph type="body" idx="1"/>
          </p:nvPr>
        </p:nvSpPr>
        <p:spPr>
          <a:xfrm>
            <a:off x="457200" y="1600201"/>
            <a:ext cx="8229600" cy="4267200"/>
          </a:xfrm>
        </p:spPr>
        <p:txBody>
          <a:bodyPr>
            <a:normAutofit lnSpcReduction="10000"/>
          </a:bodyPr>
          <a:lstStyle/>
          <a:p>
            <a:pPr eaLnBrk="1" hangingPunct="1">
              <a:lnSpc>
                <a:spcPct val="90000"/>
              </a:lnSpc>
              <a:buNone/>
              <a:defRPr/>
            </a:pPr>
            <a:r>
              <a:rPr lang="en-US" dirty="0" smtClean="0"/>
              <a:t>    Perusahaan </a:t>
            </a:r>
            <a:r>
              <a:rPr lang="en-US" dirty="0" err="1" smtClean="0"/>
              <a:t>Persero</a:t>
            </a:r>
            <a:r>
              <a:rPr lang="en-US" dirty="0" smtClean="0"/>
              <a:t> </a:t>
            </a:r>
            <a:r>
              <a:rPr lang="en-US" dirty="0" err="1" smtClean="0"/>
              <a:t>adalah</a:t>
            </a:r>
            <a:r>
              <a:rPr lang="en-US" dirty="0" smtClean="0"/>
              <a:t> BUMN yang </a:t>
            </a:r>
            <a:r>
              <a:rPr lang="en-US" dirty="0" err="1" smtClean="0"/>
              <a:t>terbentuk</a:t>
            </a:r>
            <a:r>
              <a:rPr lang="en-US" dirty="0" smtClean="0"/>
              <a:t> </a:t>
            </a:r>
            <a:r>
              <a:rPr lang="en-US" dirty="0" err="1" smtClean="0"/>
              <a:t>perseroan</a:t>
            </a:r>
            <a:r>
              <a:rPr lang="en-US" dirty="0" smtClean="0"/>
              <a:t> </a:t>
            </a:r>
            <a:r>
              <a:rPr lang="en-US" dirty="0" err="1" smtClean="0"/>
              <a:t>terbatas</a:t>
            </a:r>
            <a:r>
              <a:rPr lang="en-US" dirty="0" smtClean="0"/>
              <a:t> ( PT ) yang modal / </a:t>
            </a:r>
            <a:r>
              <a:rPr lang="en-US" dirty="0" err="1" smtClean="0"/>
              <a:t>sahamnya</a:t>
            </a:r>
            <a:r>
              <a:rPr lang="en-US" dirty="0" smtClean="0"/>
              <a:t> paling </a:t>
            </a:r>
            <a:r>
              <a:rPr lang="en-US" dirty="0" err="1" smtClean="0"/>
              <a:t>sedikit</a:t>
            </a:r>
            <a:r>
              <a:rPr lang="en-US" dirty="0" smtClean="0"/>
              <a:t> 51% </a:t>
            </a:r>
            <a:r>
              <a:rPr lang="en-US" dirty="0" err="1" smtClean="0"/>
              <a:t>dimiliki</a:t>
            </a:r>
            <a:r>
              <a:rPr lang="en-US" dirty="0" smtClean="0"/>
              <a:t> </a:t>
            </a:r>
            <a:r>
              <a:rPr lang="en-US" dirty="0" err="1" smtClean="0"/>
              <a:t>oleh</a:t>
            </a:r>
            <a:r>
              <a:rPr lang="en-US" dirty="0" smtClean="0"/>
              <a:t> </a:t>
            </a:r>
            <a:r>
              <a:rPr lang="en-US" dirty="0" err="1" smtClean="0"/>
              <a:t>pemerintah</a:t>
            </a:r>
            <a:r>
              <a:rPr lang="en-US" dirty="0" smtClean="0"/>
              <a:t>, yang </a:t>
            </a:r>
            <a:r>
              <a:rPr lang="en-US" dirty="0" err="1" smtClean="0"/>
              <a:t>bersifat</a:t>
            </a:r>
            <a:r>
              <a:rPr lang="en-US" dirty="0" smtClean="0"/>
              <a:t> </a:t>
            </a:r>
            <a:r>
              <a:rPr lang="en-US" dirty="0" err="1" smtClean="0"/>
              <a:t>untuk</a:t>
            </a:r>
            <a:r>
              <a:rPr lang="en-US" dirty="0" smtClean="0"/>
              <a:t> </a:t>
            </a:r>
            <a:r>
              <a:rPr lang="en-US" dirty="0" err="1" smtClean="0"/>
              <a:t>mendapat</a:t>
            </a:r>
            <a:r>
              <a:rPr lang="en-US" dirty="0" smtClean="0"/>
              <a:t> </a:t>
            </a:r>
            <a:r>
              <a:rPr lang="en-US" dirty="0" err="1" smtClean="0"/>
              <a:t>keuntungan</a:t>
            </a:r>
            <a:r>
              <a:rPr lang="en-US" dirty="0" smtClean="0"/>
              <a:t> (profit). </a:t>
            </a:r>
          </a:p>
          <a:p>
            <a:pPr eaLnBrk="1" hangingPunct="1">
              <a:lnSpc>
                <a:spcPct val="90000"/>
              </a:lnSpc>
              <a:buNone/>
              <a:defRPr/>
            </a:pPr>
            <a:r>
              <a:rPr lang="en-US" dirty="0" smtClean="0"/>
              <a:t>    </a:t>
            </a:r>
            <a:r>
              <a:rPr lang="en-US" dirty="0" err="1" smtClean="0"/>
              <a:t>Maksud</a:t>
            </a:r>
            <a:r>
              <a:rPr lang="en-US" dirty="0" smtClean="0"/>
              <a:t> </a:t>
            </a:r>
            <a:r>
              <a:rPr lang="en-US" dirty="0" err="1" smtClean="0"/>
              <a:t>dan</a:t>
            </a:r>
            <a:r>
              <a:rPr lang="en-US" dirty="0" smtClean="0"/>
              <a:t> </a:t>
            </a:r>
            <a:r>
              <a:rPr lang="en-US" dirty="0" err="1" smtClean="0"/>
              <a:t>tujuan</a:t>
            </a:r>
            <a:r>
              <a:rPr lang="en-US" dirty="0" smtClean="0"/>
              <a:t> </a:t>
            </a:r>
            <a:r>
              <a:rPr lang="en-US" dirty="0" err="1" smtClean="0"/>
              <a:t>mendirikan</a:t>
            </a:r>
            <a:r>
              <a:rPr lang="en-US" dirty="0" smtClean="0"/>
              <a:t> </a:t>
            </a:r>
            <a:r>
              <a:rPr lang="en-US" dirty="0" err="1" smtClean="0"/>
              <a:t>persero</a:t>
            </a:r>
            <a:r>
              <a:rPr lang="en-US" dirty="0" smtClean="0"/>
              <a:t> </a:t>
            </a:r>
            <a:r>
              <a:rPr lang="en-US" dirty="0" err="1" smtClean="0"/>
              <a:t>ialah</a:t>
            </a:r>
            <a:r>
              <a:rPr lang="en-US" dirty="0" smtClean="0"/>
              <a:t> </a:t>
            </a:r>
            <a:r>
              <a:rPr lang="en-US" dirty="0" err="1" smtClean="0"/>
              <a:t>untuk</a:t>
            </a:r>
            <a:r>
              <a:rPr lang="en-US" dirty="0" smtClean="0"/>
              <a:t> </a:t>
            </a:r>
            <a:r>
              <a:rPr lang="en-US" dirty="0" err="1" smtClean="0"/>
              <a:t>menyediakan</a:t>
            </a:r>
            <a:r>
              <a:rPr lang="en-US" dirty="0" smtClean="0"/>
              <a:t> </a:t>
            </a:r>
            <a:r>
              <a:rPr lang="en-US" dirty="0" err="1" smtClean="0"/>
              <a:t>barang</a:t>
            </a:r>
            <a:r>
              <a:rPr lang="en-US" dirty="0" smtClean="0"/>
              <a:t> </a:t>
            </a:r>
            <a:r>
              <a:rPr lang="en-US" dirty="0" err="1" smtClean="0"/>
              <a:t>dan</a:t>
            </a:r>
            <a:r>
              <a:rPr lang="en-US" dirty="0" smtClean="0"/>
              <a:t> </a:t>
            </a:r>
            <a:r>
              <a:rPr lang="en-US" dirty="0" err="1" smtClean="0"/>
              <a:t>atau</a:t>
            </a:r>
            <a:r>
              <a:rPr lang="en-US" dirty="0" smtClean="0"/>
              <a:t> </a:t>
            </a:r>
            <a:r>
              <a:rPr lang="en-US" dirty="0" err="1" smtClean="0"/>
              <a:t>jasa</a:t>
            </a:r>
            <a:r>
              <a:rPr lang="en-US" dirty="0" smtClean="0"/>
              <a:t> yang </a:t>
            </a:r>
            <a:r>
              <a:rPr lang="en-US" dirty="0" err="1" smtClean="0"/>
              <a:t>bermutu</a:t>
            </a:r>
            <a:r>
              <a:rPr lang="en-US" dirty="0" smtClean="0"/>
              <a:t> </a:t>
            </a:r>
            <a:r>
              <a:rPr lang="en-US" dirty="0" err="1" smtClean="0"/>
              <a:t>tinggi</a:t>
            </a:r>
            <a:r>
              <a:rPr lang="en-US" dirty="0" smtClean="0"/>
              <a:t> </a:t>
            </a:r>
            <a:r>
              <a:rPr lang="en-US" dirty="0" err="1" smtClean="0"/>
              <a:t>dan</a:t>
            </a:r>
            <a:r>
              <a:rPr lang="en-US" dirty="0" smtClean="0"/>
              <a:t> </a:t>
            </a:r>
            <a:r>
              <a:rPr lang="en-US" dirty="0" err="1" smtClean="0"/>
              <a:t>berdaya</a:t>
            </a:r>
            <a:r>
              <a:rPr lang="en-US" dirty="0" smtClean="0"/>
              <a:t> </a:t>
            </a:r>
            <a:r>
              <a:rPr lang="en-US" dirty="0" err="1" smtClean="0"/>
              <a:t>saing</a:t>
            </a:r>
            <a:r>
              <a:rPr lang="en-US" dirty="0" smtClean="0"/>
              <a:t> </a:t>
            </a:r>
            <a:r>
              <a:rPr lang="en-US" dirty="0" err="1" smtClean="0"/>
              <a:t>kuat</a:t>
            </a:r>
            <a:r>
              <a:rPr lang="en-US" dirty="0" smtClean="0"/>
              <a:t> </a:t>
            </a:r>
            <a:r>
              <a:rPr lang="en-US" dirty="0" err="1" smtClean="0"/>
              <a:t>dan</a:t>
            </a:r>
            <a:r>
              <a:rPr lang="en-US" dirty="0" smtClean="0"/>
              <a:t> </a:t>
            </a:r>
            <a:r>
              <a:rPr lang="en-US" dirty="0" err="1" smtClean="0"/>
              <a:t>mengejar</a:t>
            </a:r>
            <a:r>
              <a:rPr lang="en-US" dirty="0" smtClean="0"/>
              <a:t> </a:t>
            </a:r>
            <a:r>
              <a:rPr lang="en-US" dirty="0" err="1" smtClean="0"/>
              <a:t>keuntungan</a:t>
            </a:r>
            <a:r>
              <a:rPr lang="en-US" dirty="0" smtClean="0"/>
              <a:t> </a:t>
            </a:r>
            <a:r>
              <a:rPr lang="en-US" dirty="0" err="1" smtClean="0"/>
              <a:t>untuk</a:t>
            </a:r>
            <a:r>
              <a:rPr lang="en-US" dirty="0" smtClean="0"/>
              <a:t> </a:t>
            </a:r>
            <a:r>
              <a:rPr lang="en-US" dirty="0" err="1" smtClean="0"/>
              <a:t>meningkatkan</a:t>
            </a:r>
            <a:r>
              <a:rPr lang="en-US" dirty="0" smtClean="0"/>
              <a:t> </a:t>
            </a:r>
            <a:r>
              <a:rPr lang="en-US" dirty="0" err="1" smtClean="0"/>
              <a:t>nilai</a:t>
            </a:r>
            <a:r>
              <a:rPr lang="en-US" dirty="0" smtClean="0"/>
              <a:t> </a:t>
            </a:r>
            <a:r>
              <a:rPr lang="en-US" dirty="0" err="1" smtClean="0"/>
              <a:t>perusahaan</a:t>
            </a:r>
            <a:r>
              <a:rPr lang="en-US" dirty="0" smtClean="0"/>
              <a:t>.</a:t>
            </a: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a:xfrm>
            <a:off x="914400" y="533400"/>
            <a:ext cx="7391400" cy="5715000"/>
          </a:xfrm>
        </p:spPr>
        <p:txBody>
          <a:bodyPr>
            <a:normAutofit fontScale="25000" lnSpcReduction="20000"/>
          </a:bodyPr>
          <a:lstStyle/>
          <a:p>
            <a:pPr eaLnBrk="1" hangingPunct="1">
              <a:lnSpc>
                <a:spcPct val="80000"/>
              </a:lnSpc>
              <a:defRPr/>
            </a:pPr>
            <a:r>
              <a:rPr lang="en-US" sz="9600" b="1" dirty="0" err="1" smtClean="0"/>
              <a:t>Ciri</a:t>
            </a:r>
            <a:r>
              <a:rPr lang="en-US" sz="9600" b="1" dirty="0" smtClean="0"/>
              <a:t> – </a:t>
            </a:r>
            <a:r>
              <a:rPr lang="en-US" sz="9600" b="1" dirty="0" err="1" smtClean="0"/>
              <a:t>ciri</a:t>
            </a:r>
            <a:r>
              <a:rPr lang="en-US" sz="9600" b="1" dirty="0" smtClean="0"/>
              <a:t> PERSERO </a:t>
            </a:r>
            <a:r>
              <a:rPr lang="en-US" sz="9600" b="1" dirty="0" err="1" smtClean="0"/>
              <a:t>adalah</a:t>
            </a:r>
            <a:r>
              <a:rPr lang="en-US" sz="9600" b="1" dirty="0" smtClean="0"/>
              <a:t> </a:t>
            </a:r>
            <a:r>
              <a:rPr lang="en-US" sz="9600" b="1" dirty="0" err="1" smtClean="0"/>
              <a:t>sebagai</a:t>
            </a:r>
            <a:r>
              <a:rPr lang="en-US" sz="9600" b="1" dirty="0" smtClean="0"/>
              <a:t> </a:t>
            </a:r>
            <a:r>
              <a:rPr lang="en-US" sz="9600" b="1" dirty="0" err="1" smtClean="0"/>
              <a:t>berikut</a:t>
            </a:r>
            <a:r>
              <a:rPr lang="en-US" sz="9600" b="1" dirty="0" smtClean="0"/>
              <a:t> :</a:t>
            </a:r>
          </a:p>
          <a:p>
            <a:pPr eaLnBrk="1" hangingPunct="1">
              <a:lnSpc>
                <a:spcPct val="80000"/>
              </a:lnSpc>
              <a:buNone/>
              <a:defRPr/>
            </a:pPr>
            <a:endParaRPr lang="en-US" sz="3600" dirty="0" smtClean="0"/>
          </a:p>
          <a:p>
            <a:pPr lvl="1" eaLnBrk="1" hangingPunct="1">
              <a:lnSpc>
                <a:spcPct val="80000"/>
              </a:lnSpc>
              <a:defRPr/>
            </a:pPr>
            <a:r>
              <a:rPr lang="en-US" sz="8000" dirty="0" err="1" smtClean="0">
                <a:latin typeface="Arial" pitchFamily="34" charset="0"/>
                <a:cs typeface="Arial" pitchFamily="34" charset="0"/>
              </a:rPr>
              <a:t>Pendirian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Persero</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di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usulkan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oleh</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menteri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kepada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presiden</a:t>
            </a:r>
            <a:endParaRPr lang="en-US" sz="8000" dirty="0" smtClean="0">
              <a:latin typeface="Arial" pitchFamily="34" charset="0"/>
              <a:cs typeface="Arial" pitchFamily="34" charset="0"/>
            </a:endParaRPr>
          </a:p>
          <a:p>
            <a:pPr lvl="1" eaLnBrk="1" hangingPunct="1">
              <a:lnSpc>
                <a:spcPct val="80000"/>
              </a:lnSpc>
              <a:defRPr/>
            </a:pPr>
            <a:r>
              <a:rPr lang="en-US" sz="8000" dirty="0" err="1" smtClean="0">
                <a:latin typeface="Arial" pitchFamily="34" charset="0"/>
                <a:cs typeface="Arial" pitchFamily="34" charset="0"/>
              </a:rPr>
              <a:t>Pelaksanaan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pendirian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dilakukan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oleh</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Menteri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dengan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memperhatikan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Perundang</a:t>
            </a:r>
            <a:r>
              <a:rPr lang="en-US" sz="8000" dirty="0" smtClean="0">
                <a:latin typeface="Arial" pitchFamily="34" charset="0"/>
                <a:cs typeface="Arial" pitchFamily="34" charset="0"/>
              </a:rPr>
              <a:t> – </a:t>
            </a:r>
            <a:r>
              <a:rPr lang="en-US" sz="8000" dirty="0" err="1" smtClean="0">
                <a:latin typeface="Arial" pitchFamily="34" charset="0"/>
                <a:cs typeface="Arial" pitchFamily="34" charset="0"/>
              </a:rPr>
              <a:t>undangan</a:t>
            </a:r>
            <a:endParaRPr lang="en-US" sz="8000" dirty="0" smtClean="0">
              <a:latin typeface="Arial" pitchFamily="34" charset="0"/>
              <a:cs typeface="Arial" pitchFamily="34" charset="0"/>
            </a:endParaRPr>
          </a:p>
          <a:p>
            <a:pPr lvl="1" eaLnBrk="1" hangingPunct="1">
              <a:lnSpc>
                <a:spcPct val="80000"/>
              </a:lnSpc>
              <a:defRPr/>
            </a:pPr>
            <a:r>
              <a:rPr lang="en-US" sz="8000" dirty="0" err="1" smtClean="0">
                <a:latin typeface="Arial" pitchFamily="34" charset="0"/>
                <a:cs typeface="Arial" pitchFamily="34" charset="0"/>
              </a:rPr>
              <a:t>Statusnya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berupa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perseroan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terbatas</a:t>
            </a:r>
            <a:r>
              <a:rPr lang="en-US" sz="8000" dirty="0" smtClean="0">
                <a:latin typeface="Arial" pitchFamily="34" charset="0"/>
                <a:cs typeface="Arial" pitchFamily="34" charset="0"/>
              </a:rPr>
              <a:t> yang </a:t>
            </a:r>
            <a:r>
              <a:rPr lang="en-US" sz="8000" dirty="0" err="1" smtClean="0">
                <a:latin typeface="Arial" pitchFamily="34" charset="0"/>
                <a:cs typeface="Arial" pitchFamily="34" charset="0"/>
              </a:rPr>
              <a:t>di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atur</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berdasarkan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undang</a:t>
            </a:r>
            <a:r>
              <a:rPr lang="en-US" sz="8000" dirty="0" smtClean="0">
                <a:latin typeface="Arial" pitchFamily="34" charset="0"/>
                <a:cs typeface="Arial" pitchFamily="34" charset="0"/>
              </a:rPr>
              <a:t> – </a:t>
            </a:r>
            <a:r>
              <a:rPr lang="en-US" sz="8000" dirty="0" err="1" smtClean="0">
                <a:latin typeface="Arial" pitchFamily="34" charset="0"/>
                <a:cs typeface="Arial" pitchFamily="34" charset="0"/>
              </a:rPr>
              <a:t>undang</a:t>
            </a:r>
            <a:r>
              <a:rPr lang="en-US" sz="8000" dirty="0" smtClean="0">
                <a:latin typeface="Arial" pitchFamily="34" charset="0"/>
                <a:cs typeface="Arial" pitchFamily="34" charset="0"/>
              </a:rPr>
              <a:t> </a:t>
            </a:r>
          </a:p>
          <a:p>
            <a:pPr lvl="1" eaLnBrk="1" hangingPunct="1">
              <a:lnSpc>
                <a:spcPct val="80000"/>
              </a:lnSpc>
              <a:defRPr/>
            </a:pPr>
            <a:r>
              <a:rPr lang="en-US" sz="8000" dirty="0" smtClean="0">
                <a:latin typeface="Arial" pitchFamily="34" charset="0"/>
                <a:cs typeface="Arial" pitchFamily="34" charset="0"/>
              </a:rPr>
              <a:t>Modal </a:t>
            </a:r>
            <a:r>
              <a:rPr lang="en-US" sz="8000" dirty="0" err="1" smtClean="0">
                <a:latin typeface="Arial" pitchFamily="34" charset="0"/>
                <a:cs typeface="Arial" pitchFamily="34" charset="0"/>
              </a:rPr>
              <a:t>berbentuk</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saham</a:t>
            </a:r>
            <a:r>
              <a:rPr lang="en-US" sz="8000" dirty="0" smtClean="0">
                <a:latin typeface="Arial" pitchFamily="34" charset="0"/>
                <a:cs typeface="Arial" pitchFamily="34" charset="0"/>
              </a:rPr>
              <a:t> </a:t>
            </a:r>
          </a:p>
          <a:p>
            <a:pPr lvl="1" eaLnBrk="1" hangingPunct="1">
              <a:lnSpc>
                <a:spcPct val="80000"/>
              </a:lnSpc>
              <a:defRPr/>
            </a:pPr>
            <a:r>
              <a:rPr lang="en-US" sz="8000" dirty="0" err="1" smtClean="0">
                <a:latin typeface="Arial" pitchFamily="34" charset="0"/>
                <a:cs typeface="Arial" pitchFamily="34" charset="0"/>
              </a:rPr>
              <a:t>Sebagian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atau</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seluruh</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modalnya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adalah</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milik</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negara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dari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kekayaan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negara</a:t>
            </a:r>
            <a:r>
              <a:rPr lang="en-US" sz="8000" dirty="0" smtClean="0">
                <a:latin typeface="Arial" pitchFamily="34" charset="0"/>
                <a:cs typeface="Arial" pitchFamily="34" charset="0"/>
              </a:rPr>
              <a:t> yang </a:t>
            </a:r>
            <a:r>
              <a:rPr lang="en-US" sz="8000" dirty="0" err="1" smtClean="0">
                <a:latin typeface="Arial" pitchFamily="34" charset="0"/>
                <a:cs typeface="Arial" pitchFamily="34" charset="0"/>
              </a:rPr>
              <a:t>dipisahkan</a:t>
            </a:r>
            <a:endParaRPr lang="en-US" sz="8000" dirty="0" smtClean="0">
              <a:latin typeface="Arial" pitchFamily="34" charset="0"/>
              <a:cs typeface="Arial" pitchFamily="34" charset="0"/>
            </a:endParaRPr>
          </a:p>
          <a:p>
            <a:pPr lvl="1" eaLnBrk="1" hangingPunct="1">
              <a:lnSpc>
                <a:spcPct val="80000"/>
              </a:lnSpc>
              <a:defRPr/>
            </a:pPr>
            <a:r>
              <a:rPr lang="en-US" sz="8000" dirty="0" smtClean="0">
                <a:latin typeface="Arial" pitchFamily="34" charset="0"/>
                <a:cs typeface="Arial" pitchFamily="34" charset="0"/>
              </a:rPr>
              <a:t>Organ </a:t>
            </a:r>
            <a:r>
              <a:rPr lang="en-US" sz="8000" dirty="0" err="1" smtClean="0">
                <a:latin typeface="Arial" pitchFamily="34" charset="0"/>
                <a:cs typeface="Arial" pitchFamily="34" charset="0"/>
              </a:rPr>
              <a:t>Persero</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adalah</a:t>
            </a:r>
            <a:r>
              <a:rPr lang="en-US" sz="8000" dirty="0" smtClean="0">
                <a:latin typeface="Arial" pitchFamily="34" charset="0"/>
                <a:cs typeface="Arial" pitchFamily="34" charset="0"/>
              </a:rPr>
              <a:t> RUPS, </a:t>
            </a:r>
            <a:r>
              <a:rPr lang="en-US" sz="8000" dirty="0" err="1" smtClean="0">
                <a:latin typeface="Arial" pitchFamily="34" charset="0"/>
                <a:cs typeface="Arial" pitchFamily="34" charset="0"/>
              </a:rPr>
              <a:t>Direksi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dan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Komisaris</a:t>
            </a:r>
            <a:endParaRPr lang="en-US" sz="8000" dirty="0" smtClean="0">
              <a:latin typeface="Arial" pitchFamily="34" charset="0"/>
              <a:cs typeface="Arial" pitchFamily="34" charset="0"/>
            </a:endParaRPr>
          </a:p>
          <a:p>
            <a:pPr lvl="1" eaLnBrk="1" hangingPunct="1">
              <a:lnSpc>
                <a:spcPct val="80000"/>
              </a:lnSpc>
              <a:defRPr/>
            </a:pPr>
            <a:r>
              <a:rPr lang="en-US" sz="8000" dirty="0" err="1" smtClean="0">
                <a:latin typeface="Arial" pitchFamily="34" charset="0"/>
                <a:cs typeface="Arial" pitchFamily="34" charset="0"/>
              </a:rPr>
              <a:t>Menteri</a:t>
            </a:r>
            <a:r>
              <a:rPr lang="en-US" sz="8000" dirty="0" smtClean="0">
                <a:latin typeface="Arial" pitchFamily="34" charset="0"/>
                <a:cs typeface="Arial" pitchFamily="34" charset="0"/>
              </a:rPr>
              <a:t> yang </a:t>
            </a:r>
            <a:r>
              <a:rPr lang="en-US" sz="8000" dirty="0" err="1" smtClean="0">
                <a:latin typeface="Arial" pitchFamily="34" charset="0"/>
                <a:cs typeface="Arial" pitchFamily="34" charset="0"/>
              </a:rPr>
              <a:t>di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tunjuk</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memiliki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kuasa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sebagai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pemegang</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saham</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milik</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pemerintah</a:t>
            </a:r>
            <a:endParaRPr lang="en-US" sz="8000" dirty="0" smtClean="0">
              <a:latin typeface="Arial" pitchFamily="34" charset="0"/>
              <a:cs typeface="Arial" pitchFamily="34" charset="0"/>
            </a:endParaRPr>
          </a:p>
          <a:p>
            <a:pPr lvl="1" eaLnBrk="1" hangingPunct="1">
              <a:lnSpc>
                <a:spcPct val="80000"/>
              </a:lnSpc>
              <a:defRPr/>
            </a:pPr>
            <a:r>
              <a:rPr lang="en-US" sz="8000" dirty="0" err="1" smtClean="0">
                <a:latin typeface="Arial" pitchFamily="34" charset="0"/>
                <a:cs typeface="Arial" pitchFamily="34" charset="0"/>
              </a:rPr>
              <a:t>Apabila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seluruh</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saham</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dimiliki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pemerintah</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maka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menteri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berlaku</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sebagai</a:t>
            </a:r>
            <a:r>
              <a:rPr lang="en-US" sz="8000" dirty="0" smtClean="0">
                <a:latin typeface="Arial" pitchFamily="34" charset="0"/>
                <a:cs typeface="Arial" pitchFamily="34" charset="0"/>
              </a:rPr>
              <a:t> RUPS, </a:t>
            </a:r>
            <a:r>
              <a:rPr lang="en-US" sz="8000" dirty="0" err="1" smtClean="0">
                <a:latin typeface="Arial" pitchFamily="34" charset="0"/>
                <a:cs typeface="Arial" pitchFamily="34" charset="0"/>
              </a:rPr>
              <a:t>jika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hanya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sebagian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maka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sebagai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pemegang</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saham</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perseroan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terbatas</a:t>
            </a:r>
            <a:endParaRPr lang="en-US" sz="8000" dirty="0" smtClean="0">
              <a:latin typeface="Arial" pitchFamily="34" charset="0"/>
              <a:cs typeface="Arial" pitchFamily="34" charset="0"/>
            </a:endParaRPr>
          </a:p>
          <a:p>
            <a:pPr lvl="1" eaLnBrk="1" hangingPunct="1">
              <a:lnSpc>
                <a:spcPct val="80000"/>
              </a:lnSpc>
              <a:defRPr/>
            </a:pPr>
            <a:r>
              <a:rPr lang="en-US" sz="8000" dirty="0" smtClean="0">
                <a:latin typeface="Arial" pitchFamily="34" charset="0"/>
                <a:cs typeface="Arial" pitchFamily="34" charset="0"/>
              </a:rPr>
              <a:t>RUPS </a:t>
            </a:r>
            <a:r>
              <a:rPr lang="en-US" sz="8000" dirty="0" err="1" smtClean="0">
                <a:latin typeface="Arial" pitchFamily="34" charset="0"/>
                <a:cs typeface="Arial" pitchFamily="34" charset="0"/>
              </a:rPr>
              <a:t>bertindak</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sebagai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kekuasaan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tertinggi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perusahaan</a:t>
            </a:r>
            <a:endParaRPr lang="en-US" sz="8000" dirty="0" smtClean="0">
              <a:latin typeface="Arial" pitchFamily="34" charset="0"/>
              <a:cs typeface="Arial" pitchFamily="34" charset="0"/>
            </a:endParaRPr>
          </a:p>
          <a:p>
            <a:pPr lvl="1" eaLnBrk="1" hangingPunct="1">
              <a:lnSpc>
                <a:spcPct val="80000"/>
              </a:lnSpc>
              <a:defRPr/>
            </a:pPr>
            <a:r>
              <a:rPr lang="en-US" sz="8000" dirty="0" err="1" smtClean="0">
                <a:latin typeface="Arial" pitchFamily="34" charset="0"/>
                <a:cs typeface="Arial" pitchFamily="34" charset="0"/>
              </a:rPr>
              <a:t>Dipimpin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oleh</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Direksi</a:t>
            </a:r>
            <a:endParaRPr lang="en-US" sz="8000" dirty="0" smtClean="0">
              <a:latin typeface="Arial" pitchFamily="34" charset="0"/>
              <a:cs typeface="Arial" pitchFamily="34" charset="0"/>
            </a:endParaRPr>
          </a:p>
          <a:p>
            <a:pPr lvl="1" eaLnBrk="1" hangingPunct="1">
              <a:lnSpc>
                <a:spcPct val="80000"/>
              </a:lnSpc>
              <a:defRPr/>
            </a:pPr>
            <a:r>
              <a:rPr lang="en-US" sz="8000" dirty="0" err="1" smtClean="0">
                <a:latin typeface="Arial" pitchFamily="34" charset="0"/>
                <a:cs typeface="Arial" pitchFamily="34" charset="0"/>
              </a:rPr>
              <a:t>Laporan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tahunan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diserahkan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ke</a:t>
            </a:r>
            <a:r>
              <a:rPr lang="en-US" sz="8000" dirty="0" smtClean="0">
                <a:latin typeface="Arial" pitchFamily="34" charset="0"/>
                <a:cs typeface="Arial" pitchFamily="34" charset="0"/>
              </a:rPr>
              <a:t> RUPS </a:t>
            </a:r>
            <a:r>
              <a:rPr lang="en-US" sz="8000" dirty="0" err="1" smtClean="0">
                <a:latin typeface="Arial" pitchFamily="34" charset="0"/>
                <a:cs typeface="Arial" pitchFamily="34" charset="0"/>
              </a:rPr>
              <a:t>untuk</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di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sahkan</a:t>
            </a:r>
            <a:endParaRPr lang="en-US" sz="8000" dirty="0" smtClean="0">
              <a:latin typeface="Arial" pitchFamily="34" charset="0"/>
              <a:cs typeface="Arial" pitchFamily="34" charset="0"/>
            </a:endParaRPr>
          </a:p>
          <a:p>
            <a:pPr lvl="1" eaLnBrk="1" hangingPunct="1">
              <a:lnSpc>
                <a:spcPct val="80000"/>
              </a:lnSpc>
              <a:defRPr/>
            </a:pPr>
            <a:r>
              <a:rPr lang="en-US" sz="8000" dirty="0" err="1" smtClean="0">
                <a:latin typeface="Arial" pitchFamily="34" charset="0"/>
                <a:cs typeface="Arial" pitchFamily="34" charset="0"/>
              </a:rPr>
              <a:t>Tidak</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mendapat</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fasilitas</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negara</a:t>
            </a:r>
            <a:endParaRPr lang="en-US" sz="8000" dirty="0" smtClean="0">
              <a:latin typeface="Arial" pitchFamily="34" charset="0"/>
              <a:cs typeface="Arial" pitchFamily="34" charset="0"/>
            </a:endParaRPr>
          </a:p>
          <a:p>
            <a:pPr lvl="1" eaLnBrk="1" hangingPunct="1">
              <a:lnSpc>
                <a:spcPct val="80000"/>
              </a:lnSpc>
              <a:defRPr/>
            </a:pPr>
            <a:r>
              <a:rPr lang="en-US" sz="8000" dirty="0" err="1" smtClean="0">
                <a:latin typeface="Arial" pitchFamily="34" charset="0"/>
                <a:cs typeface="Arial" pitchFamily="34" charset="0"/>
              </a:rPr>
              <a:t>Tujuan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utama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memperoleh</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keuntungan</a:t>
            </a:r>
            <a:endParaRPr lang="en-US" sz="8000" dirty="0" smtClean="0">
              <a:latin typeface="Arial" pitchFamily="34" charset="0"/>
              <a:cs typeface="Arial" pitchFamily="34" charset="0"/>
            </a:endParaRPr>
          </a:p>
          <a:p>
            <a:pPr lvl="1" eaLnBrk="1" hangingPunct="1">
              <a:lnSpc>
                <a:spcPct val="80000"/>
              </a:lnSpc>
              <a:defRPr/>
            </a:pPr>
            <a:r>
              <a:rPr lang="en-US" sz="8000" dirty="0" err="1" smtClean="0">
                <a:latin typeface="Arial" pitchFamily="34" charset="0"/>
                <a:cs typeface="Arial" pitchFamily="34" charset="0"/>
              </a:rPr>
              <a:t>Hubungan</a:t>
            </a:r>
            <a:r>
              <a:rPr lang="en-US" sz="8000" dirty="0" smtClean="0">
                <a:latin typeface="Arial" pitchFamily="34" charset="0"/>
                <a:cs typeface="Arial" pitchFamily="34" charset="0"/>
              </a:rPr>
              <a:t> – </a:t>
            </a:r>
            <a:r>
              <a:rPr lang="en-US" sz="8000" dirty="0" err="1" smtClean="0">
                <a:latin typeface="Arial" pitchFamily="34" charset="0"/>
                <a:cs typeface="Arial" pitchFamily="34" charset="0"/>
              </a:rPr>
              <a:t>hubungan</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usaha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di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atur</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dalam</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hukum</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perdata</a:t>
            </a:r>
            <a:endParaRPr lang="en-US" sz="8000" dirty="0" smtClean="0">
              <a:latin typeface="Arial" pitchFamily="34" charset="0"/>
              <a:cs typeface="Arial" pitchFamily="34" charset="0"/>
            </a:endParaRPr>
          </a:p>
          <a:p>
            <a:pPr lvl="1" eaLnBrk="1" hangingPunct="1">
              <a:lnSpc>
                <a:spcPct val="80000"/>
              </a:lnSpc>
              <a:defRPr/>
            </a:pPr>
            <a:r>
              <a:rPr lang="en-US" sz="8000" dirty="0" err="1" smtClean="0">
                <a:latin typeface="Arial" pitchFamily="34" charset="0"/>
                <a:cs typeface="Arial" pitchFamily="34" charset="0"/>
              </a:rPr>
              <a:t>Pegawainya</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berstatus</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Pegawai</a:t>
            </a:r>
            <a:r>
              <a:rPr lang="en-US" sz="8000" dirty="0" smtClean="0">
                <a:latin typeface="Arial" pitchFamily="34" charset="0"/>
                <a:cs typeface="Arial" pitchFamily="34" charset="0"/>
              </a:rPr>
              <a:t> </a:t>
            </a:r>
            <a:r>
              <a:rPr lang="en-US" sz="8000" dirty="0" err="1" smtClean="0">
                <a:latin typeface="Arial" pitchFamily="34" charset="0"/>
                <a:cs typeface="Arial" pitchFamily="34" charset="0"/>
              </a:rPr>
              <a:t>Negeri</a:t>
            </a:r>
            <a:endParaRPr lang="en-US" sz="80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381000" y="1295401"/>
            <a:ext cx="8229600" cy="3810000"/>
          </a:xfrm>
        </p:spPr>
        <p:txBody>
          <a:bodyPr/>
          <a:lstStyle/>
          <a:p>
            <a:pPr eaLnBrk="1" hangingPunct="1">
              <a:defRPr/>
            </a:pPr>
            <a:r>
              <a:rPr lang="en-US" sz="2800" b="1" dirty="0" err="1" smtClean="0">
                <a:latin typeface="Arial" pitchFamily="34" charset="0"/>
                <a:cs typeface="Arial" pitchFamily="34" charset="0"/>
              </a:rPr>
              <a:t>Macam</a:t>
            </a:r>
            <a:r>
              <a:rPr lang="en-US" sz="2800" b="1" dirty="0" smtClean="0">
                <a:latin typeface="Arial" pitchFamily="34" charset="0"/>
                <a:cs typeface="Arial" pitchFamily="34" charset="0"/>
              </a:rPr>
              <a:t> – </a:t>
            </a:r>
            <a:r>
              <a:rPr lang="en-US" sz="2800" b="1" dirty="0" err="1" smtClean="0">
                <a:latin typeface="Arial" pitchFamily="34" charset="0"/>
                <a:cs typeface="Arial" pitchFamily="34" charset="0"/>
              </a:rPr>
              <a:t>macam</a:t>
            </a:r>
            <a:r>
              <a:rPr lang="en-US" sz="2800" b="1" dirty="0" smtClean="0">
                <a:latin typeface="Arial" pitchFamily="34" charset="0"/>
                <a:cs typeface="Arial" pitchFamily="34" charset="0"/>
              </a:rPr>
              <a:t> </a:t>
            </a:r>
            <a:r>
              <a:rPr lang="en-US" sz="2800" b="1" dirty="0" err="1" smtClean="0">
                <a:latin typeface="Arial" pitchFamily="34" charset="0"/>
                <a:cs typeface="Arial" pitchFamily="34" charset="0"/>
              </a:rPr>
              <a:t>Persero</a:t>
            </a:r>
            <a:r>
              <a:rPr lang="en-US" sz="2800" b="1" dirty="0" smtClean="0">
                <a:latin typeface="Arial" pitchFamily="34" charset="0"/>
                <a:cs typeface="Arial" pitchFamily="34" charset="0"/>
              </a:rPr>
              <a:t> </a:t>
            </a:r>
            <a:r>
              <a:rPr lang="en-US" sz="2800" b="1" dirty="0" err="1" smtClean="0">
                <a:latin typeface="Arial" pitchFamily="34" charset="0"/>
                <a:cs typeface="Arial" pitchFamily="34" charset="0"/>
              </a:rPr>
              <a:t>di</a:t>
            </a:r>
            <a:r>
              <a:rPr lang="en-US" sz="2800" b="1" dirty="0" smtClean="0">
                <a:latin typeface="Arial" pitchFamily="34" charset="0"/>
                <a:cs typeface="Arial" pitchFamily="34" charset="0"/>
              </a:rPr>
              <a:t> Indonesia :</a:t>
            </a:r>
            <a:endParaRPr lang="en-US" sz="2800" dirty="0" smtClean="0">
              <a:latin typeface="Arial" pitchFamily="34" charset="0"/>
              <a:cs typeface="Arial" pitchFamily="34" charset="0"/>
            </a:endParaRPr>
          </a:p>
          <a:p>
            <a:pPr eaLnBrk="1" hangingPunct="1">
              <a:buFont typeface="Wingdings" pitchFamily="2" charset="2"/>
              <a:buNone/>
              <a:defRPr/>
            </a:pPr>
            <a:r>
              <a:rPr lang="en-US" sz="2800" dirty="0" smtClean="0"/>
              <a:t>     </a:t>
            </a:r>
            <a:r>
              <a:rPr lang="en-US" sz="2400" dirty="0" smtClean="0">
                <a:latin typeface="Arial" pitchFamily="34" charset="0"/>
                <a:cs typeface="Arial" pitchFamily="34" charset="0"/>
              </a:rPr>
              <a:t>Di Indonesia </a:t>
            </a:r>
            <a:r>
              <a:rPr lang="en-US" sz="2400" dirty="0" err="1" smtClean="0">
                <a:latin typeface="Arial" pitchFamily="34" charset="0"/>
                <a:cs typeface="Arial" pitchFamily="34" charset="0"/>
              </a:rPr>
              <a:t>sendiri</a:t>
            </a:r>
            <a:r>
              <a:rPr lang="en-US" sz="2400" dirty="0" smtClean="0">
                <a:latin typeface="Arial" pitchFamily="34" charset="0"/>
                <a:cs typeface="Arial" pitchFamily="34" charset="0"/>
              </a:rPr>
              <a:t> yang </a:t>
            </a:r>
            <a:r>
              <a:rPr lang="en-US" sz="2400" dirty="0" err="1" smtClean="0">
                <a:latin typeface="Arial" pitchFamily="34" charset="0"/>
                <a:cs typeface="Arial" pitchFamily="34" charset="0"/>
              </a:rPr>
              <a:t>sudah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menjadi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Persero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adalah</a:t>
            </a:r>
            <a:r>
              <a:rPr lang="en-US" sz="2400" dirty="0" smtClean="0">
                <a:latin typeface="Arial" pitchFamily="34" charset="0"/>
                <a:cs typeface="Arial" pitchFamily="34" charset="0"/>
              </a:rPr>
              <a:t> PT. PP ( Pembangunan </a:t>
            </a:r>
            <a:r>
              <a:rPr lang="en-US" sz="2400" dirty="0" err="1" smtClean="0">
                <a:latin typeface="Arial" pitchFamily="34" charset="0"/>
                <a:cs typeface="Arial" pitchFamily="34" charset="0"/>
              </a:rPr>
              <a:t>Perumahan</a:t>
            </a:r>
            <a:r>
              <a:rPr lang="en-US" sz="2400" dirty="0" smtClean="0">
                <a:latin typeface="Arial" pitchFamily="34" charset="0"/>
                <a:cs typeface="Arial" pitchFamily="34" charset="0"/>
              </a:rPr>
              <a:t> ). PT Bank BNI </a:t>
            </a:r>
            <a:r>
              <a:rPr lang="en-US" sz="2400" dirty="0" err="1" smtClean="0">
                <a:latin typeface="Arial" pitchFamily="34" charset="0"/>
                <a:cs typeface="Arial" pitchFamily="34" charset="0"/>
              </a:rPr>
              <a:t>Tbk</a:t>
            </a:r>
            <a:r>
              <a:rPr lang="en-US" sz="2400" dirty="0" smtClean="0">
                <a:latin typeface="Arial" pitchFamily="34" charset="0"/>
                <a:cs typeface="Arial" pitchFamily="34" charset="0"/>
              </a:rPr>
              <a:t>, PT Kimia </a:t>
            </a:r>
            <a:r>
              <a:rPr lang="en-US" sz="2400" dirty="0" err="1" smtClean="0">
                <a:latin typeface="Arial" pitchFamily="34" charset="0"/>
                <a:cs typeface="Arial" pitchFamily="34" charset="0"/>
              </a:rPr>
              <a:t>Farma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Tbk</a:t>
            </a:r>
            <a:r>
              <a:rPr lang="en-US" sz="2400" dirty="0" smtClean="0">
                <a:latin typeface="Arial" pitchFamily="34" charset="0"/>
                <a:cs typeface="Arial" pitchFamily="34" charset="0"/>
              </a:rPr>
              <a:t>, Pt Indo </a:t>
            </a:r>
            <a:r>
              <a:rPr lang="en-US" sz="2400" dirty="0" err="1" smtClean="0">
                <a:latin typeface="Arial" pitchFamily="34" charset="0"/>
                <a:cs typeface="Arial" pitchFamily="34" charset="0"/>
              </a:rPr>
              <a:t>Farma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bk</a:t>
            </a:r>
            <a:r>
              <a:rPr lang="en-US" sz="2400" dirty="0" smtClean="0">
                <a:latin typeface="Arial" pitchFamily="34" charset="0"/>
                <a:cs typeface="Arial" pitchFamily="34" charset="0"/>
              </a:rPr>
              <a:t>, PT Tambang </a:t>
            </a:r>
            <a:r>
              <a:rPr lang="en-US" sz="2400" dirty="0" err="1" smtClean="0">
                <a:latin typeface="Arial" pitchFamily="34" charset="0"/>
                <a:cs typeface="Arial" pitchFamily="34" charset="0"/>
              </a:rPr>
              <a:t>Timah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Tbk</a:t>
            </a:r>
            <a:r>
              <a:rPr lang="en-US" sz="2400" dirty="0" smtClean="0">
                <a:latin typeface="Arial" pitchFamily="34" charset="0"/>
                <a:cs typeface="Arial" pitchFamily="34" charset="0"/>
              </a:rPr>
              <a:t>, PT </a:t>
            </a:r>
            <a:r>
              <a:rPr lang="en-US" sz="2400" dirty="0" err="1" smtClean="0">
                <a:latin typeface="Arial" pitchFamily="34" charset="0"/>
                <a:cs typeface="Arial" pitchFamily="34" charset="0"/>
              </a:rPr>
              <a:t>Indosat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Tbk</a:t>
            </a:r>
            <a:r>
              <a:rPr lang="en-US" sz="2400" dirty="0" smtClean="0">
                <a:latin typeface="Arial" pitchFamily="34" charset="0"/>
                <a:cs typeface="Arial" pitchFamily="34" charset="0"/>
              </a:rPr>
              <a:t> ( </a:t>
            </a:r>
            <a:r>
              <a:rPr lang="en-US" sz="2400" dirty="0" err="1" smtClean="0">
                <a:latin typeface="Arial" pitchFamily="34" charset="0"/>
                <a:cs typeface="Arial" pitchFamily="34" charset="0"/>
              </a:rPr>
              <a:t>pada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akhir</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tahun</a:t>
            </a:r>
            <a:r>
              <a:rPr lang="en-US" sz="2400" dirty="0" smtClean="0">
                <a:latin typeface="Arial" pitchFamily="34" charset="0"/>
                <a:cs typeface="Arial" pitchFamily="34" charset="0"/>
              </a:rPr>
              <a:t> 2002 41,94 % </a:t>
            </a:r>
            <a:r>
              <a:rPr lang="en-US" sz="2400" dirty="0" err="1" smtClean="0">
                <a:latin typeface="Arial" pitchFamily="34" charset="0"/>
                <a:cs typeface="Arial" pitchFamily="34" charset="0"/>
              </a:rPr>
              <a:t>saham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Persero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ini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telah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jual</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kepada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Swasta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sehingga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perusahaan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ini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bukan</a:t>
            </a:r>
            <a:r>
              <a:rPr lang="en-US" sz="2400" dirty="0" smtClean="0">
                <a:latin typeface="Arial" pitchFamily="34" charset="0"/>
                <a:cs typeface="Arial" pitchFamily="34" charset="0"/>
              </a:rPr>
              <a:t> BUMN </a:t>
            </a:r>
            <a:r>
              <a:rPr lang="en-US" sz="2400" dirty="0" err="1" smtClean="0">
                <a:latin typeface="Arial" pitchFamily="34" charset="0"/>
                <a:cs typeface="Arial" pitchFamily="34" charset="0"/>
              </a:rPr>
              <a:t>lagi</a:t>
            </a:r>
            <a:r>
              <a:rPr lang="en-US" sz="2400" dirty="0" smtClean="0">
                <a:latin typeface="Arial" pitchFamily="34" charset="0"/>
                <a:cs typeface="Arial" pitchFamily="34" charset="0"/>
              </a:rPr>
              <a:t> ), </a:t>
            </a:r>
            <a:r>
              <a:rPr lang="en-US" sz="2400" dirty="0" err="1" smtClean="0">
                <a:latin typeface="Arial" pitchFamily="34" charset="0"/>
                <a:cs typeface="Arial" pitchFamily="34" charset="0"/>
              </a:rPr>
              <a:t>dan</a:t>
            </a:r>
            <a:r>
              <a:rPr lang="en-US" sz="2400" dirty="0" smtClean="0">
                <a:latin typeface="Arial" pitchFamily="34" charset="0"/>
                <a:cs typeface="Arial" pitchFamily="34" charset="0"/>
              </a:rPr>
              <a:t> PT Telekomunikasi Indonesia  ( TELKOM ).</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1026" name="AutoShape 2"/>
          <p:cNvGraphicFramePr>
            <a:graphicFrameLocks noChangeAspect="1"/>
          </p:cNvGraphicFramePr>
          <p:nvPr>
            <p:ph type="chart" idx="4294967295"/>
          </p:nvPr>
        </p:nvGraphicFramePr>
        <p:xfrm>
          <a:off x="625475" y="1601788"/>
          <a:ext cx="8196263" cy="4521200"/>
        </p:xfrm>
        <a:graphic>
          <a:graphicData uri="http://schemas.openxmlformats.org/presentationml/2006/ole">
            <p:oleObj spid="_x0000_s25602" name="Chart" r:id="rId3" imgW="8220209" imgH="4533834" progId="MSGraph.Chart.8">
              <p:embed followColorScheme="full"/>
            </p:oleObj>
          </a:graphicData>
        </a:graphic>
      </p:graphicFrame>
      <p:sp>
        <p:nvSpPr>
          <p:cNvPr id="1027" name="Rectangle 2"/>
          <p:cNvSpPr>
            <a:spLocks noGrp="1" noChangeArrowheads="1"/>
          </p:cNvSpPr>
          <p:nvPr>
            <p:ph type="title" idx="4294967295"/>
          </p:nvPr>
        </p:nvSpPr>
        <p:spPr>
          <a:xfrm>
            <a:off x="990600" y="381000"/>
            <a:ext cx="6062662" cy="1143000"/>
          </a:xfrm>
        </p:spPr>
        <p:txBody>
          <a:bodyPr>
            <a:normAutofit fontScale="90000"/>
          </a:bodyPr>
          <a:lstStyle/>
          <a:p>
            <a:pPr eaLnBrk="1" hangingPunct="1"/>
            <a:r>
              <a:rPr lang="en-US" dirty="0" smtClean="0"/>
              <a:t>Yang </a:t>
            </a:r>
            <a:r>
              <a:rPr lang="en-US" dirty="0" err="1" smtClean="0"/>
              <a:t>Bekerja</a:t>
            </a:r>
            <a:r>
              <a:rPr lang="en-US" dirty="0" smtClean="0"/>
              <a:t> &amp; </a:t>
            </a:r>
            <a:r>
              <a:rPr lang="en-US" dirty="0" err="1" smtClean="0"/>
              <a:t>Menganggur</a:t>
            </a:r>
            <a:endParaRPr lang="en-US" dirty="0" smtClean="0"/>
          </a:p>
        </p:txBody>
      </p:sp>
      <p:sp>
        <p:nvSpPr>
          <p:cNvPr id="1028" name="Rectangle 4"/>
          <p:cNvSpPr>
            <a:spLocks noChangeArrowheads="1"/>
          </p:cNvSpPr>
          <p:nvPr/>
        </p:nvSpPr>
        <p:spPr bwMode="auto">
          <a:xfrm>
            <a:off x="304800" y="5943600"/>
            <a:ext cx="8382000" cy="381000"/>
          </a:xfrm>
          <a:prstGeom prst="rect">
            <a:avLst/>
          </a:prstGeom>
          <a:noFill/>
          <a:ln w="9525">
            <a:noFill/>
            <a:miter lim="800000"/>
            <a:headEnd/>
            <a:tailEnd/>
          </a:ln>
        </p:spPr>
        <p:txBody>
          <a:bodyPr anchor="ctr"/>
          <a:lstStyle/>
          <a:p>
            <a:pPr algn="ctr" eaLnBrk="0" hangingPunct="0"/>
            <a:r>
              <a:rPr lang="en-US" sz="3200" b="1">
                <a:solidFill>
                  <a:srgbClr val="663300"/>
                </a:solidFill>
                <a:ea typeface="ＭＳ Ｐゴシック" pitchFamily="-106" charset="-128"/>
              </a:rPr>
              <a:t>8,14% atau 9,26 Juta Penganggur</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81000" y="685800"/>
            <a:ext cx="8229600" cy="1143000"/>
          </a:xfrm>
        </p:spPr>
        <p:txBody>
          <a:bodyPr>
            <a:normAutofit/>
          </a:bodyPr>
          <a:lstStyle/>
          <a:p>
            <a:pPr eaLnBrk="1" hangingPunct="1">
              <a:defRPr/>
            </a:pPr>
            <a:r>
              <a:rPr lang="en-US" sz="3200" b="1" dirty="0" smtClean="0">
                <a:solidFill>
                  <a:srgbClr val="0070C0"/>
                </a:solidFill>
                <a:latin typeface="Arial" pitchFamily="34" charset="0"/>
                <a:cs typeface="Arial" pitchFamily="34" charset="0"/>
              </a:rPr>
              <a:t>PERUSAHAAN UMUM ( PERUM )</a:t>
            </a:r>
          </a:p>
        </p:txBody>
      </p:sp>
      <p:sp>
        <p:nvSpPr>
          <p:cNvPr id="18435" name="Rectangle 3"/>
          <p:cNvSpPr>
            <a:spLocks noGrp="1" noChangeArrowheads="1"/>
          </p:cNvSpPr>
          <p:nvPr>
            <p:ph type="body" idx="1"/>
          </p:nvPr>
        </p:nvSpPr>
        <p:spPr>
          <a:xfrm>
            <a:off x="762000" y="1828800"/>
            <a:ext cx="7696200" cy="2971800"/>
          </a:xfrm>
        </p:spPr>
        <p:txBody>
          <a:bodyPr>
            <a:normAutofit/>
          </a:bodyPr>
          <a:lstStyle/>
          <a:p>
            <a:pPr eaLnBrk="1" hangingPunct="1">
              <a:defRPr/>
            </a:pPr>
            <a:r>
              <a:rPr lang="en-US" sz="2400" dirty="0" smtClean="0">
                <a:latin typeface="Arial" pitchFamily="34" charset="0"/>
                <a:cs typeface="Arial" pitchFamily="34" charset="0"/>
              </a:rPr>
              <a:t>Perusahaan </a:t>
            </a:r>
            <a:r>
              <a:rPr lang="en-US" sz="2400" dirty="0" err="1" smtClean="0">
                <a:latin typeface="Arial" pitchFamily="34" charset="0"/>
                <a:cs typeface="Arial" pitchFamily="34" charset="0"/>
              </a:rPr>
              <a:t>Umum</a:t>
            </a:r>
            <a:r>
              <a:rPr lang="en-US" sz="2400" dirty="0" smtClean="0">
                <a:latin typeface="Arial" pitchFamily="34" charset="0"/>
                <a:cs typeface="Arial" pitchFamily="34" charset="0"/>
              </a:rPr>
              <a:t> ( </a:t>
            </a:r>
            <a:r>
              <a:rPr lang="en-US" sz="2400" dirty="0" err="1" smtClean="0">
                <a:latin typeface="Arial" pitchFamily="34" charset="0"/>
                <a:cs typeface="Arial" pitchFamily="34" charset="0"/>
              </a:rPr>
              <a:t>Perum</a:t>
            </a:r>
            <a:r>
              <a:rPr lang="en-US" sz="2400" dirty="0" smtClean="0">
                <a:latin typeface="Arial" pitchFamily="34" charset="0"/>
                <a:cs typeface="Arial" pitchFamily="34" charset="0"/>
              </a:rPr>
              <a:t> ) </a:t>
            </a:r>
            <a:r>
              <a:rPr lang="en-US" sz="2400" dirty="0" err="1" smtClean="0">
                <a:latin typeface="Arial" pitchFamily="34" charset="0"/>
                <a:cs typeface="Arial" pitchFamily="34" charset="0"/>
              </a:rPr>
              <a:t>adalah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perusahaan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negara</a:t>
            </a:r>
            <a:r>
              <a:rPr lang="en-US" sz="2400" dirty="0" smtClean="0">
                <a:latin typeface="Arial" pitchFamily="34" charset="0"/>
                <a:cs typeface="Arial" pitchFamily="34" charset="0"/>
              </a:rPr>
              <a:t> yang </a:t>
            </a:r>
            <a:r>
              <a:rPr lang="en-US" sz="2400" dirty="0" err="1" smtClean="0">
                <a:latin typeface="Arial" pitchFamily="34" charset="0"/>
                <a:cs typeface="Arial" pitchFamily="34" charset="0"/>
              </a:rPr>
              <a:t>didirikan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dengan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tujuan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untuk</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melayani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kepentingan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umum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memperoleh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keuntungan</a:t>
            </a:r>
            <a:r>
              <a:rPr lang="en-US" sz="2400" dirty="0" smtClean="0">
                <a:latin typeface="Arial" pitchFamily="34" charset="0"/>
                <a:cs typeface="Arial" pitchFamily="34" charset="0"/>
              </a:rPr>
              <a:t>. Perusahaan </a:t>
            </a:r>
            <a:r>
              <a:rPr lang="en-US" sz="2400" dirty="0" err="1" smtClean="0">
                <a:latin typeface="Arial" pitchFamily="34" charset="0"/>
                <a:cs typeface="Arial" pitchFamily="34" charset="0"/>
              </a:rPr>
              <a:t>ini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berstatus</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badan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hukum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dan</a:t>
            </a:r>
            <a:r>
              <a:rPr lang="en-US" sz="2400" dirty="0" smtClean="0">
                <a:latin typeface="Arial" pitchFamily="34" charset="0"/>
                <a:cs typeface="Arial" pitchFamily="34" charset="0"/>
              </a:rPr>
              <a:t> modal </a:t>
            </a:r>
            <a:r>
              <a:rPr lang="en-US" sz="2400" dirty="0" err="1" smtClean="0">
                <a:latin typeface="Arial" pitchFamily="34" charset="0"/>
                <a:cs typeface="Arial" pitchFamily="34" charset="0"/>
              </a:rPr>
              <a:t>usaha</a:t>
            </a:r>
            <a:r>
              <a:rPr lang="en-US" sz="2400" dirty="0" smtClean="0">
                <a:latin typeface="Arial" pitchFamily="34" charset="0"/>
                <a:cs typeface="Arial" pitchFamily="34" charset="0"/>
              </a:rPr>
              <a:t> yang </a:t>
            </a:r>
            <a:r>
              <a:rPr lang="en-US" sz="2400" dirty="0" err="1" smtClean="0">
                <a:latin typeface="Arial" pitchFamily="34" charset="0"/>
                <a:cs typeface="Arial" pitchFamily="34" charset="0"/>
              </a:rPr>
              <a:t>digunakan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seluruhnya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milik</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negara</a:t>
            </a:r>
            <a:r>
              <a:rPr lang="en-US" sz="2400" dirty="0" smtClean="0">
                <a:latin typeface="Arial" pitchFamily="34" charset="0"/>
                <a:cs typeface="Arial" pitchFamily="34" charset="0"/>
              </a:rPr>
              <a:t>. Dana </a:t>
            </a:r>
            <a:r>
              <a:rPr lang="en-US" sz="2400" dirty="0" err="1" smtClean="0">
                <a:latin typeface="Arial" pitchFamily="34" charset="0"/>
                <a:cs typeface="Arial" pitchFamily="34" charset="0"/>
              </a:rPr>
              <a:t>penunjang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usahanya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dapat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diperoleh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dari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pinjaman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dalam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negeri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maupun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luar</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negeri</a:t>
            </a:r>
            <a:endParaRPr lang="en-US" sz="24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533400"/>
            <a:ext cx="8229600" cy="1143000"/>
          </a:xfrm>
        </p:spPr>
        <p:txBody>
          <a:bodyPr>
            <a:normAutofit/>
          </a:bodyPr>
          <a:lstStyle/>
          <a:p>
            <a:pPr eaLnBrk="1" hangingPunct="1">
              <a:defRPr/>
            </a:pPr>
            <a:r>
              <a:rPr lang="en-US" sz="3200" b="1" dirty="0" smtClean="0">
                <a:solidFill>
                  <a:srgbClr val="0070C0"/>
                </a:solidFill>
                <a:latin typeface="Arial" pitchFamily="34" charset="0"/>
                <a:cs typeface="Arial" pitchFamily="34" charset="0"/>
              </a:rPr>
              <a:t>PERUSAHAAN DAERAH ( PD )</a:t>
            </a:r>
          </a:p>
        </p:txBody>
      </p:sp>
      <p:sp>
        <p:nvSpPr>
          <p:cNvPr id="20483" name="Rectangle 3"/>
          <p:cNvSpPr>
            <a:spLocks noGrp="1" noChangeArrowheads="1"/>
          </p:cNvSpPr>
          <p:nvPr>
            <p:ph type="body" idx="1"/>
          </p:nvPr>
        </p:nvSpPr>
        <p:spPr>
          <a:xfrm>
            <a:off x="685800" y="1905000"/>
            <a:ext cx="7620000" cy="3657600"/>
          </a:xfrm>
        </p:spPr>
        <p:txBody>
          <a:bodyPr>
            <a:normAutofit/>
          </a:bodyPr>
          <a:lstStyle/>
          <a:p>
            <a:pPr algn="just" eaLnBrk="1" hangingPunct="1">
              <a:defRPr/>
            </a:pPr>
            <a:r>
              <a:rPr lang="en-US" sz="2400" dirty="0" err="1" smtClean="0">
                <a:latin typeface="Arial" pitchFamily="34" charset="0"/>
                <a:cs typeface="Arial" pitchFamily="34" charset="0"/>
              </a:rPr>
              <a:t>Badan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usaha</a:t>
            </a:r>
            <a:r>
              <a:rPr lang="en-US" sz="2400" dirty="0" smtClean="0">
                <a:latin typeface="Arial" pitchFamily="34" charset="0"/>
                <a:cs typeface="Arial" pitchFamily="34" charset="0"/>
              </a:rPr>
              <a:t> yang </a:t>
            </a:r>
            <a:r>
              <a:rPr lang="en-US" sz="2400" dirty="0" err="1" smtClean="0">
                <a:latin typeface="Arial" pitchFamily="34" charset="0"/>
                <a:cs typeface="Arial" pitchFamily="34" charset="0"/>
              </a:rPr>
              <a:t>dibentuk</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oleh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pemerintah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daerah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untuk</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mengembangkan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perekonomian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daerah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untuk</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menambah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penghasilan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daerah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Tujuan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pendirian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perusahaan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daerah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ialah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untuk</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ikut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serta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melaksanakan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pembangunan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daerah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bawah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pimpinan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daerah</a:t>
            </a:r>
            <a:r>
              <a:rPr lang="en-US" sz="2400" dirty="0" smtClean="0">
                <a:latin typeface="Arial" pitchFamily="34" charset="0"/>
                <a:cs typeface="Arial" pitchFamily="34" charset="0"/>
              </a:rPr>
              <a:t>. Status </a:t>
            </a:r>
            <a:r>
              <a:rPr lang="en-US" sz="2400" dirty="0" err="1" smtClean="0">
                <a:latin typeface="Arial" pitchFamily="34" charset="0"/>
                <a:cs typeface="Arial" pitchFamily="34" charset="0"/>
              </a:rPr>
              <a:t>kepegawaian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dari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perusahaan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ini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adalah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pegawai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perusahaan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daerah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ada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juga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Pegawai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Negeri</a:t>
            </a:r>
            <a:r>
              <a:rPr lang="en-US" sz="2400" dirty="0" smtClean="0">
                <a:latin typeface="Arial" pitchFamily="34" charset="0"/>
                <a:cs typeface="Arial" pitchFamily="34" charset="0"/>
              </a:rPr>
              <a:t> yang </a:t>
            </a:r>
            <a:r>
              <a:rPr lang="en-US" sz="2400" dirty="0" err="1" smtClean="0">
                <a:latin typeface="Arial" pitchFamily="34" charset="0"/>
                <a:cs typeface="Arial" pitchFamily="34" charset="0"/>
              </a:rPr>
              <a:t>di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perbantukan</a:t>
            </a:r>
            <a:r>
              <a:rPr lang="en-US" sz="2400" dirty="0" smtClean="0">
                <a:latin typeface="Arial" pitchFamily="34" charset="0"/>
                <a:cs typeface="Arial" pitchFamily="34" charset="0"/>
              </a:rPr>
              <a:t>.</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a:xfrm>
            <a:off x="685800" y="1066800"/>
            <a:ext cx="7772400" cy="4525963"/>
          </a:xfrm>
        </p:spPr>
        <p:txBody>
          <a:bodyPr/>
          <a:lstStyle/>
          <a:p>
            <a:pPr eaLnBrk="1" hangingPunct="1">
              <a:lnSpc>
                <a:spcPct val="80000"/>
              </a:lnSpc>
              <a:buFont typeface="Wingdings" pitchFamily="2" charset="2"/>
              <a:buNone/>
              <a:defRPr/>
            </a:pPr>
            <a:r>
              <a:rPr lang="en-US" sz="2400" b="1" dirty="0" err="1" smtClean="0"/>
              <a:t>Ciri</a:t>
            </a:r>
            <a:r>
              <a:rPr lang="en-US" sz="2400" b="1" dirty="0" smtClean="0"/>
              <a:t> – </a:t>
            </a:r>
            <a:r>
              <a:rPr lang="en-US" sz="2400" b="1" dirty="0" err="1" smtClean="0"/>
              <a:t>ciri</a:t>
            </a:r>
            <a:r>
              <a:rPr lang="en-US" sz="2400" b="1" dirty="0" smtClean="0"/>
              <a:t> Perusahaan Daerah :</a:t>
            </a:r>
            <a:endParaRPr lang="en-US" sz="2400" dirty="0" smtClean="0"/>
          </a:p>
          <a:p>
            <a:pPr lvl="1" eaLnBrk="1" hangingPunct="1">
              <a:lnSpc>
                <a:spcPct val="80000"/>
              </a:lnSpc>
              <a:defRPr/>
            </a:pPr>
            <a:r>
              <a:rPr lang="en-US" sz="2000" b="1" dirty="0" err="1" smtClean="0"/>
              <a:t>Pemerintah</a:t>
            </a:r>
            <a:r>
              <a:rPr lang="en-US" sz="2000" b="1" dirty="0" smtClean="0"/>
              <a:t> </a:t>
            </a:r>
            <a:r>
              <a:rPr lang="en-US" sz="2000" b="1" dirty="0" err="1" smtClean="0"/>
              <a:t>memegang</a:t>
            </a:r>
            <a:r>
              <a:rPr lang="en-US" sz="2000" b="1" dirty="0" smtClean="0"/>
              <a:t> </a:t>
            </a:r>
            <a:r>
              <a:rPr lang="en-US" sz="2000" b="1" dirty="0" err="1" smtClean="0"/>
              <a:t>hak</a:t>
            </a:r>
            <a:r>
              <a:rPr lang="en-US" sz="2000" b="1" dirty="0" smtClean="0"/>
              <a:t> </a:t>
            </a:r>
            <a:r>
              <a:rPr lang="en-US" sz="2000" b="1" dirty="0" err="1" smtClean="0"/>
              <a:t>atas</a:t>
            </a:r>
            <a:r>
              <a:rPr lang="en-US" sz="2000" b="1" dirty="0" smtClean="0"/>
              <a:t> </a:t>
            </a:r>
            <a:r>
              <a:rPr lang="en-US" sz="2000" b="1" dirty="0" err="1" smtClean="0"/>
              <a:t>segala</a:t>
            </a:r>
            <a:r>
              <a:rPr lang="en-US" sz="2000" b="1" dirty="0" smtClean="0"/>
              <a:t> </a:t>
            </a:r>
            <a:r>
              <a:rPr lang="en-US" sz="2000" b="1" dirty="0" err="1" smtClean="0"/>
              <a:t>kekayaan</a:t>
            </a:r>
            <a:r>
              <a:rPr lang="en-US" sz="2000" b="1" dirty="0" smtClean="0"/>
              <a:t> </a:t>
            </a:r>
            <a:r>
              <a:rPr lang="en-US" sz="2000" b="1" dirty="0" err="1" smtClean="0"/>
              <a:t>dan</a:t>
            </a:r>
            <a:r>
              <a:rPr lang="en-US" sz="2000" b="1" dirty="0" smtClean="0"/>
              <a:t> </a:t>
            </a:r>
            <a:r>
              <a:rPr lang="en-US" sz="2000" b="1" dirty="0" err="1" smtClean="0"/>
              <a:t>usaha</a:t>
            </a:r>
            <a:endParaRPr lang="en-US" sz="2000" b="1" dirty="0" smtClean="0"/>
          </a:p>
          <a:p>
            <a:pPr lvl="1" eaLnBrk="1" hangingPunct="1">
              <a:lnSpc>
                <a:spcPct val="80000"/>
              </a:lnSpc>
              <a:defRPr/>
            </a:pPr>
            <a:r>
              <a:rPr lang="en-US" sz="2000" b="1" dirty="0" err="1" smtClean="0"/>
              <a:t>Pemerintah</a:t>
            </a:r>
            <a:r>
              <a:rPr lang="en-US" sz="2000" b="1" dirty="0" smtClean="0"/>
              <a:t> </a:t>
            </a:r>
            <a:r>
              <a:rPr lang="en-US" sz="2000" b="1" dirty="0" err="1" smtClean="0"/>
              <a:t>berkedudukan</a:t>
            </a:r>
            <a:r>
              <a:rPr lang="en-US" sz="2000" b="1" dirty="0" smtClean="0"/>
              <a:t> </a:t>
            </a:r>
            <a:r>
              <a:rPr lang="en-US" sz="2000" b="1" dirty="0" err="1" smtClean="0"/>
              <a:t>sebagai</a:t>
            </a:r>
            <a:r>
              <a:rPr lang="en-US" sz="2000" b="1" dirty="0" smtClean="0"/>
              <a:t> </a:t>
            </a:r>
            <a:r>
              <a:rPr lang="en-US" sz="2000" b="1" dirty="0" err="1" smtClean="0"/>
              <a:t>pemegang</a:t>
            </a:r>
            <a:r>
              <a:rPr lang="en-US" sz="2000" b="1" dirty="0" smtClean="0"/>
              <a:t> </a:t>
            </a:r>
            <a:r>
              <a:rPr lang="en-US" sz="2000" b="1" dirty="0" err="1" smtClean="0"/>
              <a:t>saham</a:t>
            </a:r>
            <a:r>
              <a:rPr lang="en-US" sz="2000" b="1" dirty="0" smtClean="0"/>
              <a:t> </a:t>
            </a:r>
            <a:r>
              <a:rPr lang="en-US" sz="2000" b="1" dirty="0" err="1" smtClean="0"/>
              <a:t>dalam</a:t>
            </a:r>
            <a:r>
              <a:rPr lang="en-US" sz="2000" b="1" dirty="0" smtClean="0"/>
              <a:t> </a:t>
            </a:r>
            <a:r>
              <a:rPr lang="en-US" sz="2000" b="1" dirty="0" err="1" smtClean="0"/>
              <a:t>permodalan</a:t>
            </a:r>
            <a:r>
              <a:rPr lang="en-US" sz="2000" b="1" dirty="0" smtClean="0"/>
              <a:t> </a:t>
            </a:r>
            <a:r>
              <a:rPr lang="en-US" sz="2000" b="1" dirty="0" err="1" smtClean="0"/>
              <a:t>perusahaan</a:t>
            </a:r>
            <a:r>
              <a:rPr lang="en-US" sz="2000" b="1" dirty="0" smtClean="0"/>
              <a:t> </a:t>
            </a:r>
          </a:p>
          <a:p>
            <a:pPr lvl="1" eaLnBrk="1" hangingPunct="1">
              <a:lnSpc>
                <a:spcPct val="80000"/>
              </a:lnSpc>
              <a:defRPr/>
            </a:pPr>
            <a:r>
              <a:rPr lang="en-US" sz="2000" b="1" dirty="0" err="1" smtClean="0"/>
              <a:t>Pemerintah</a:t>
            </a:r>
            <a:r>
              <a:rPr lang="en-US" sz="2000" b="1" dirty="0" smtClean="0"/>
              <a:t> </a:t>
            </a:r>
            <a:r>
              <a:rPr lang="en-US" sz="2000" b="1" dirty="0" err="1" smtClean="0"/>
              <a:t>memilki</a:t>
            </a:r>
            <a:r>
              <a:rPr lang="en-US" sz="2000" b="1" dirty="0" smtClean="0"/>
              <a:t> </a:t>
            </a:r>
            <a:r>
              <a:rPr lang="en-US" sz="2000" b="1" dirty="0" err="1" smtClean="0"/>
              <a:t>wewenang</a:t>
            </a:r>
            <a:r>
              <a:rPr lang="en-US" sz="2000" b="1" dirty="0" smtClean="0"/>
              <a:t> </a:t>
            </a:r>
            <a:r>
              <a:rPr lang="en-US" sz="2000" b="1" dirty="0" err="1" smtClean="0"/>
              <a:t>dan</a:t>
            </a:r>
            <a:r>
              <a:rPr lang="en-US" sz="2000" b="1" dirty="0" smtClean="0"/>
              <a:t> </a:t>
            </a:r>
            <a:r>
              <a:rPr lang="en-US" sz="2000" b="1" dirty="0" err="1" smtClean="0"/>
              <a:t>kekuasaan</a:t>
            </a:r>
            <a:r>
              <a:rPr lang="en-US" sz="2000" b="1" dirty="0" smtClean="0"/>
              <a:t> </a:t>
            </a:r>
            <a:r>
              <a:rPr lang="en-US" sz="2000" b="1" dirty="0" err="1" smtClean="0"/>
              <a:t>dalam</a:t>
            </a:r>
            <a:r>
              <a:rPr lang="en-US" sz="2000" b="1" dirty="0" smtClean="0"/>
              <a:t> </a:t>
            </a:r>
            <a:r>
              <a:rPr lang="en-US" sz="2000" b="1" dirty="0" err="1" smtClean="0"/>
              <a:t>menetapkan</a:t>
            </a:r>
            <a:r>
              <a:rPr lang="en-US" sz="2000" b="1" dirty="0" smtClean="0"/>
              <a:t> </a:t>
            </a:r>
            <a:r>
              <a:rPr lang="en-US" sz="2000" b="1" dirty="0" err="1" smtClean="0"/>
              <a:t>kebijakan</a:t>
            </a:r>
            <a:r>
              <a:rPr lang="en-US" sz="2000" b="1" dirty="0" smtClean="0"/>
              <a:t> </a:t>
            </a:r>
            <a:r>
              <a:rPr lang="en-US" sz="2000" b="1" dirty="0" err="1" smtClean="0"/>
              <a:t>perusahaan</a:t>
            </a:r>
            <a:endParaRPr lang="en-US" sz="2000" b="1" dirty="0" smtClean="0"/>
          </a:p>
          <a:p>
            <a:pPr lvl="1" eaLnBrk="1" hangingPunct="1">
              <a:lnSpc>
                <a:spcPct val="80000"/>
              </a:lnSpc>
              <a:defRPr/>
            </a:pPr>
            <a:r>
              <a:rPr lang="en-US" sz="2000" b="1" dirty="0" err="1" smtClean="0"/>
              <a:t>Pengawasan</a:t>
            </a:r>
            <a:r>
              <a:rPr lang="en-US" sz="2000" b="1" dirty="0" smtClean="0"/>
              <a:t> </a:t>
            </a:r>
            <a:r>
              <a:rPr lang="en-US" sz="2000" b="1" dirty="0" err="1" smtClean="0"/>
              <a:t>dilakukan</a:t>
            </a:r>
            <a:r>
              <a:rPr lang="en-US" sz="2000" b="1" dirty="0" smtClean="0"/>
              <a:t> </a:t>
            </a:r>
            <a:r>
              <a:rPr lang="en-US" sz="2000" b="1" dirty="0" err="1" smtClean="0"/>
              <a:t>alat</a:t>
            </a:r>
            <a:r>
              <a:rPr lang="en-US" sz="2000" b="1" dirty="0" smtClean="0"/>
              <a:t> </a:t>
            </a:r>
            <a:r>
              <a:rPr lang="en-US" sz="2000" b="1" dirty="0" err="1" smtClean="0"/>
              <a:t>pelengkap</a:t>
            </a:r>
            <a:r>
              <a:rPr lang="en-US" sz="2000" b="1" dirty="0" smtClean="0"/>
              <a:t> </a:t>
            </a:r>
            <a:r>
              <a:rPr lang="en-US" sz="2000" b="1" dirty="0" err="1" smtClean="0"/>
              <a:t>negara</a:t>
            </a:r>
            <a:r>
              <a:rPr lang="en-US" sz="2000" b="1" dirty="0" smtClean="0"/>
              <a:t> yang </a:t>
            </a:r>
            <a:r>
              <a:rPr lang="en-US" sz="2000" b="1" dirty="0" err="1" smtClean="0"/>
              <a:t>berwenang</a:t>
            </a:r>
            <a:endParaRPr lang="en-US" sz="2000" b="1" dirty="0" smtClean="0"/>
          </a:p>
          <a:p>
            <a:pPr lvl="1" eaLnBrk="1" hangingPunct="1">
              <a:lnSpc>
                <a:spcPct val="80000"/>
              </a:lnSpc>
              <a:defRPr/>
            </a:pPr>
            <a:r>
              <a:rPr lang="en-US" sz="2000" b="1" dirty="0" err="1" smtClean="0"/>
              <a:t>Melayani</a:t>
            </a:r>
            <a:r>
              <a:rPr lang="en-US" sz="2000" b="1" dirty="0" smtClean="0"/>
              <a:t> </a:t>
            </a:r>
            <a:r>
              <a:rPr lang="en-US" sz="2000" b="1" dirty="0" err="1" smtClean="0"/>
              <a:t>kepentingan</a:t>
            </a:r>
            <a:r>
              <a:rPr lang="en-US" sz="2000" b="1" dirty="0" smtClean="0"/>
              <a:t> </a:t>
            </a:r>
            <a:r>
              <a:rPr lang="en-US" sz="2000" b="1" dirty="0" err="1" smtClean="0"/>
              <a:t>umum</a:t>
            </a:r>
            <a:r>
              <a:rPr lang="en-US" sz="2000" b="1" dirty="0" smtClean="0"/>
              <a:t>, </a:t>
            </a:r>
            <a:r>
              <a:rPr lang="en-US" sz="2000" b="1" dirty="0" err="1" smtClean="0"/>
              <a:t>selain</a:t>
            </a:r>
            <a:r>
              <a:rPr lang="en-US" sz="2000" b="1" dirty="0" smtClean="0"/>
              <a:t> </a:t>
            </a:r>
            <a:r>
              <a:rPr lang="en-US" sz="2000" b="1" dirty="0" err="1" smtClean="0"/>
              <a:t>mencari</a:t>
            </a:r>
            <a:r>
              <a:rPr lang="en-US" sz="2000" b="1" dirty="0" smtClean="0"/>
              <a:t> </a:t>
            </a:r>
            <a:r>
              <a:rPr lang="en-US" sz="2000" b="1" dirty="0" err="1" smtClean="0"/>
              <a:t>keuntungan</a:t>
            </a:r>
            <a:r>
              <a:rPr lang="en-US" sz="2000" b="1" dirty="0" smtClean="0"/>
              <a:t> </a:t>
            </a:r>
          </a:p>
          <a:p>
            <a:pPr lvl="1" eaLnBrk="1" hangingPunct="1">
              <a:lnSpc>
                <a:spcPct val="80000"/>
              </a:lnSpc>
              <a:defRPr/>
            </a:pPr>
            <a:r>
              <a:rPr lang="en-US" sz="2000" b="1" dirty="0" err="1" smtClean="0"/>
              <a:t>Sebagai</a:t>
            </a:r>
            <a:r>
              <a:rPr lang="en-US" sz="2000" b="1" dirty="0" smtClean="0"/>
              <a:t> </a:t>
            </a:r>
            <a:r>
              <a:rPr lang="en-US" sz="2000" b="1" dirty="0" err="1" smtClean="0"/>
              <a:t>sumber</a:t>
            </a:r>
            <a:r>
              <a:rPr lang="en-US" sz="2000" b="1" dirty="0" smtClean="0"/>
              <a:t> </a:t>
            </a:r>
            <a:r>
              <a:rPr lang="en-US" sz="2000" b="1" dirty="0" err="1" smtClean="0"/>
              <a:t>pemasukan</a:t>
            </a:r>
            <a:r>
              <a:rPr lang="en-US" sz="2000" b="1" dirty="0" smtClean="0"/>
              <a:t> </a:t>
            </a:r>
            <a:r>
              <a:rPr lang="en-US" sz="2000" b="1" dirty="0" err="1" smtClean="0"/>
              <a:t>negara</a:t>
            </a:r>
            <a:endParaRPr lang="en-US" sz="2000" b="1" dirty="0" smtClean="0"/>
          </a:p>
          <a:p>
            <a:pPr lvl="1" eaLnBrk="1" hangingPunct="1">
              <a:lnSpc>
                <a:spcPct val="80000"/>
              </a:lnSpc>
              <a:defRPr/>
            </a:pPr>
            <a:r>
              <a:rPr lang="en-US" sz="2000" b="1" dirty="0" err="1" smtClean="0"/>
              <a:t>Seluruh</a:t>
            </a:r>
            <a:r>
              <a:rPr lang="en-US" sz="2000" b="1" dirty="0" smtClean="0"/>
              <a:t> </a:t>
            </a:r>
            <a:r>
              <a:rPr lang="en-US" sz="2000" b="1" dirty="0" err="1" smtClean="0"/>
              <a:t>atau</a:t>
            </a:r>
            <a:r>
              <a:rPr lang="en-US" sz="2000" b="1" dirty="0" smtClean="0"/>
              <a:t> </a:t>
            </a:r>
            <a:r>
              <a:rPr lang="en-US" sz="2000" b="1" dirty="0" err="1" smtClean="0"/>
              <a:t>sebagian</a:t>
            </a:r>
            <a:r>
              <a:rPr lang="en-US" sz="2000" b="1" dirty="0" smtClean="0"/>
              <a:t> </a:t>
            </a:r>
            <a:r>
              <a:rPr lang="en-US" sz="2000" b="1" dirty="0" err="1" smtClean="0"/>
              <a:t>besar</a:t>
            </a:r>
            <a:r>
              <a:rPr lang="en-US" sz="2000" b="1" dirty="0" smtClean="0"/>
              <a:t> </a:t>
            </a:r>
            <a:r>
              <a:rPr lang="en-US" sz="2000" b="1" dirty="0" err="1" smtClean="0"/>
              <a:t>modalnya</a:t>
            </a:r>
            <a:r>
              <a:rPr lang="en-US" sz="2000" b="1" dirty="0" smtClean="0"/>
              <a:t> </a:t>
            </a:r>
            <a:r>
              <a:rPr lang="en-US" sz="2000" b="1" dirty="0" err="1" smtClean="0"/>
              <a:t>milik</a:t>
            </a:r>
            <a:r>
              <a:rPr lang="en-US" sz="2000" b="1" dirty="0" smtClean="0"/>
              <a:t> </a:t>
            </a:r>
            <a:r>
              <a:rPr lang="en-US" sz="2000" b="1" dirty="0" err="1" smtClean="0"/>
              <a:t>negara</a:t>
            </a:r>
            <a:endParaRPr lang="en-US" sz="2000" b="1" dirty="0" smtClean="0"/>
          </a:p>
          <a:p>
            <a:pPr lvl="1" eaLnBrk="1" hangingPunct="1">
              <a:lnSpc>
                <a:spcPct val="80000"/>
              </a:lnSpc>
              <a:defRPr/>
            </a:pPr>
            <a:r>
              <a:rPr lang="en-US" sz="2000" b="1" dirty="0" err="1" smtClean="0"/>
              <a:t>Modalnya</a:t>
            </a:r>
            <a:r>
              <a:rPr lang="en-US" sz="2000" b="1" dirty="0" smtClean="0"/>
              <a:t> </a:t>
            </a:r>
            <a:r>
              <a:rPr lang="en-US" sz="2000" b="1" dirty="0" err="1" smtClean="0"/>
              <a:t>dapat</a:t>
            </a:r>
            <a:r>
              <a:rPr lang="en-US" sz="2000" b="1" dirty="0" smtClean="0"/>
              <a:t> </a:t>
            </a:r>
            <a:r>
              <a:rPr lang="en-US" sz="2000" b="1" dirty="0" err="1" smtClean="0"/>
              <a:t>berupa</a:t>
            </a:r>
            <a:r>
              <a:rPr lang="en-US" sz="2000" b="1" dirty="0" smtClean="0"/>
              <a:t> </a:t>
            </a:r>
            <a:r>
              <a:rPr lang="en-US" sz="2000" b="1" dirty="0" err="1" smtClean="0"/>
              <a:t>saham</a:t>
            </a:r>
            <a:r>
              <a:rPr lang="en-US" sz="2000" b="1" dirty="0" smtClean="0"/>
              <a:t> </a:t>
            </a:r>
            <a:r>
              <a:rPr lang="en-US" sz="2000" b="1" dirty="0" err="1" smtClean="0"/>
              <a:t>atau</a:t>
            </a:r>
            <a:r>
              <a:rPr lang="en-US" sz="2000" b="1" dirty="0" smtClean="0"/>
              <a:t> </a:t>
            </a:r>
            <a:r>
              <a:rPr lang="en-US" sz="2000" b="1" dirty="0" err="1" smtClean="0"/>
              <a:t>obligasi</a:t>
            </a:r>
            <a:r>
              <a:rPr lang="en-US" sz="2000" b="1" dirty="0" smtClean="0"/>
              <a:t> </a:t>
            </a:r>
            <a:r>
              <a:rPr lang="en-US" sz="2000" b="1" dirty="0" err="1" smtClean="0"/>
              <a:t>bagi</a:t>
            </a:r>
            <a:r>
              <a:rPr lang="en-US" sz="2000" b="1" dirty="0" smtClean="0"/>
              <a:t> </a:t>
            </a:r>
            <a:r>
              <a:rPr lang="en-US" sz="2000" b="1" dirty="0" err="1" smtClean="0"/>
              <a:t>perusahaan</a:t>
            </a:r>
            <a:r>
              <a:rPr lang="en-US" sz="2000" b="1" dirty="0" smtClean="0"/>
              <a:t> yang </a:t>
            </a:r>
            <a:r>
              <a:rPr lang="en-US" sz="2000" b="1" i="1" dirty="0" smtClean="0"/>
              <a:t>go public</a:t>
            </a:r>
            <a:endParaRPr lang="en-US" sz="2000" b="1" dirty="0" smtClean="0"/>
          </a:p>
          <a:p>
            <a:pPr lvl="1" eaLnBrk="1" hangingPunct="1">
              <a:lnSpc>
                <a:spcPct val="80000"/>
              </a:lnSpc>
              <a:defRPr/>
            </a:pPr>
            <a:r>
              <a:rPr lang="en-US" sz="2000" b="1" dirty="0" err="1" smtClean="0"/>
              <a:t>Dapat</a:t>
            </a:r>
            <a:r>
              <a:rPr lang="en-US" sz="2000" b="1" dirty="0" smtClean="0"/>
              <a:t> </a:t>
            </a:r>
            <a:r>
              <a:rPr lang="en-US" sz="2000" b="1" dirty="0" err="1" smtClean="0"/>
              <a:t>menghimpun</a:t>
            </a:r>
            <a:r>
              <a:rPr lang="en-US" sz="2000" b="1" dirty="0" smtClean="0"/>
              <a:t> </a:t>
            </a:r>
            <a:r>
              <a:rPr lang="en-US" sz="2000" b="1" dirty="0" err="1" smtClean="0"/>
              <a:t>dana</a:t>
            </a:r>
            <a:r>
              <a:rPr lang="en-US" sz="2000" b="1" dirty="0" smtClean="0"/>
              <a:t> </a:t>
            </a:r>
            <a:r>
              <a:rPr lang="en-US" sz="2000" b="1" dirty="0" err="1" smtClean="0"/>
              <a:t>dari</a:t>
            </a:r>
            <a:r>
              <a:rPr lang="en-US" sz="2000" b="1" dirty="0" smtClean="0"/>
              <a:t> </a:t>
            </a:r>
            <a:r>
              <a:rPr lang="en-US" sz="2000" b="1" dirty="0" err="1" smtClean="0"/>
              <a:t>pihak</a:t>
            </a:r>
            <a:r>
              <a:rPr lang="en-US" sz="2000" b="1" dirty="0" smtClean="0"/>
              <a:t> lain, </a:t>
            </a:r>
            <a:r>
              <a:rPr lang="en-US" sz="2000" b="1" dirty="0" err="1" smtClean="0"/>
              <a:t>baik</a:t>
            </a:r>
            <a:r>
              <a:rPr lang="en-US" sz="2000" b="1" dirty="0" smtClean="0"/>
              <a:t> </a:t>
            </a:r>
            <a:r>
              <a:rPr lang="en-US" sz="2000" b="1" dirty="0" err="1" smtClean="0"/>
              <a:t>berupa</a:t>
            </a:r>
            <a:r>
              <a:rPr lang="en-US" sz="2000" b="1" dirty="0" smtClean="0"/>
              <a:t> bank </a:t>
            </a:r>
            <a:r>
              <a:rPr lang="en-US" sz="2000" b="1" dirty="0" err="1" smtClean="0"/>
              <a:t>maupun</a:t>
            </a:r>
            <a:r>
              <a:rPr lang="en-US" sz="2000" b="1" dirty="0" smtClean="0"/>
              <a:t> non bank.</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685800" y="1524000"/>
            <a:ext cx="7620000" cy="4525963"/>
          </a:xfrm>
        </p:spPr>
        <p:txBody>
          <a:bodyPr>
            <a:normAutofit lnSpcReduction="10000"/>
          </a:bodyPr>
          <a:lstStyle/>
          <a:p>
            <a:pPr eaLnBrk="1" hangingPunct="1">
              <a:lnSpc>
                <a:spcPct val="90000"/>
              </a:lnSpc>
              <a:defRPr/>
            </a:pPr>
            <a:r>
              <a:rPr lang="en-US" sz="2400" b="1" dirty="0" err="1" smtClean="0"/>
              <a:t>Ciri</a:t>
            </a:r>
            <a:r>
              <a:rPr lang="en-US" sz="2400" b="1" dirty="0" smtClean="0"/>
              <a:t> – </a:t>
            </a:r>
            <a:r>
              <a:rPr lang="en-US" sz="2400" b="1" dirty="0" err="1" smtClean="0"/>
              <a:t>ciri</a:t>
            </a:r>
            <a:r>
              <a:rPr lang="en-US" sz="2400" b="1" dirty="0" smtClean="0"/>
              <a:t> PERJAN :</a:t>
            </a:r>
          </a:p>
          <a:p>
            <a:pPr lvl="1" eaLnBrk="1" hangingPunct="1">
              <a:lnSpc>
                <a:spcPct val="90000"/>
              </a:lnSpc>
              <a:defRPr/>
            </a:pPr>
            <a:r>
              <a:rPr lang="en-US" sz="2200" b="1" dirty="0" err="1" smtClean="0"/>
              <a:t>Bertujuan</a:t>
            </a:r>
            <a:r>
              <a:rPr lang="en-US" sz="2200" b="1" dirty="0" smtClean="0"/>
              <a:t> </a:t>
            </a:r>
            <a:r>
              <a:rPr lang="en-US" sz="2200" b="1" dirty="0" err="1" smtClean="0"/>
              <a:t>untuk</a:t>
            </a:r>
            <a:r>
              <a:rPr lang="en-US" sz="2200" b="1" dirty="0" smtClean="0"/>
              <a:t> </a:t>
            </a:r>
            <a:r>
              <a:rPr lang="en-US" sz="2200" b="1" dirty="0" err="1" smtClean="0"/>
              <a:t>melayani</a:t>
            </a:r>
            <a:r>
              <a:rPr lang="en-US" sz="2200" b="1" dirty="0" smtClean="0"/>
              <a:t> </a:t>
            </a:r>
            <a:r>
              <a:rPr lang="en-US" sz="2200" b="1" dirty="0" err="1" smtClean="0"/>
              <a:t>masyarakat</a:t>
            </a:r>
            <a:endParaRPr lang="en-US" sz="2200" b="1" dirty="0" smtClean="0"/>
          </a:p>
          <a:p>
            <a:pPr lvl="1" eaLnBrk="1" hangingPunct="1">
              <a:lnSpc>
                <a:spcPct val="90000"/>
              </a:lnSpc>
              <a:defRPr/>
            </a:pPr>
            <a:r>
              <a:rPr lang="en-US" sz="2200" b="1" dirty="0" err="1" smtClean="0"/>
              <a:t>Pimpinan</a:t>
            </a:r>
            <a:r>
              <a:rPr lang="en-US" sz="2200" b="1" dirty="0" smtClean="0"/>
              <a:t> </a:t>
            </a:r>
            <a:r>
              <a:rPr lang="en-US" sz="2200" b="1" dirty="0" err="1" smtClean="0"/>
              <a:t>dan</a:t>
            </a:r>
            <a:r>
              <a:rPr lang="en-US" sz="2200" b="1" dirty="0" smtClean="0"/>
              <a:t> </a:t>
            </a:r>
            <a:r>
              <a:rPr lang="en-US" sz="2200" b="1" dirty="0" err="1" smtClean="0"/>
              <a:t>karyawan</a:t>
            </a:r>
            <a:r>
              <a:rPr lang="en-US" sz="2200" b="1" dirty="0" smtClean="0"/>
              <a:t> </a:t>
            </a:r>
            <a:r>
              <a:rPr lang="en-US" sz="2200" b="1" dirty="0" err="1" smtClean="0"/>
              <a:t>berstatus</a:t>
            </a:r>
            <a:r>
              <a:rPr lang="en-US" sz="2200" b="1" dirty="0" smtClean="0"/>
              <a:t> </a:t>
            </a:r>
            <a:r>
              <a:rPr lang="en-US" sz="2200" b="1" dirty="0" err="1" smtClean="0"/>
              <a:t>sipil</a:t>
            </a:r>
            <a:endParaRPr lang="en-US" sz="2200" b="1" dirty="0" smtClean="0"/>
          </a:p>
          <a:p>
            <a:pPr lvl="1" eaLnBrk="1" hangingPunct="1">
              <a:lnSpc>
                <a:spcPct val="90000"/>
              </a:lnSpc>
              <a:defRPr/>
            </a:pPr>
            <a:r>
              <a:rPr lang="en-US" sz="2200" b="1" dirty="0" err="1" smtClean="0"/>
              <a:t>Merupakan</a:t>
            </a:r>
            <a:r>
              <a:rPr lang="en-US" sz="2200" b="1" dirty="0" smtClean="0"/>
              <a:t> </a:t>
            </a:r>
            <a:r>
              <a:rPr lang="en-US" sz="2200" b="1" dirty="0" err="1" smtClean="0"/>
              <a:t>bagian</a:t>
            </a:r>
            <a:r>
              <a:rPr lang="en-US" sz="2200" b="1" dirty="0" smtClean="0"/>
              <a:t> </a:t>
            </a:r>
            <a:r>
              <a:rPr lang="en-US" sz="2200" b="1" dirty="0" err="1" smtClean="0"/>
              <a:t>dari</a:t>
            </a:r>
            <a:r>
              <a:rPr lang="en-US" sz="2200" b="1" dirty="0" smtClean="0"/>
              <a:t> </a:t>
            </a:r>
            <a:r>
              <a:rPr lang="en-US" sz="2200" b="1" dirty="0" err="1" smtClean="0"/>
              <a:t>Departemen</a:t>
            </a:r>
            <a:r>
              <a:rPr lang="en-US" sz="2200" b="1" dirty="0" smtClean="0"/>
              <a:t> </a:t>
            </a:r>
            <a:r>
              <a:rPr lang="en-US" sz="2200" b="1" dirty="0" err="1" smtClean="0"/>
              <a:t>Pemerintah</a:t>
            </a:r>
            <a:endParaRPr lang="en-US" sz="2200" b="1" dirty="0" smtClean="0"/>
          </a:p>
          <a:p>
            <a:pPr lvl="1" eaLnBrk="1" hangingPunct="1">
              <a:lnSpc>
                <a:spcPct val="90000"/>
              </a:lnSpc>
              <a:defRPr/>
            </a:pPr>
            <a:r>
              <a:rPr lang="en-US" sz="2200" b="1" dirty="0" err="1" smtClean="0"/>
              <a:t>Memperoleh</a:t>
            </a:r>
            <a:r>
              <a:rPr lang="en-US" sz="2200" b="1" dirty="0" smtClean="0"/>
              <a:t> </a:t>
            </a:r>
            <a:r>
              <a:rPr lang="en-US" sz="2200" b="1" dirty="0" err="1" smtClean="0"/>
              <a:t>fasilitas</a:t>
            </a:r>
            <a:r>
              <a:rPr lang="en-US" sz="2200" b="1" dirty="0" smtClean="0"/>
              <a:t> </a:t>
            </a:r>
            <a:r>
              <a:rPr lang="en-US" sz="2200" b="1" dirty="0" err="1" smtClean="0"/>
              <a:t>negara</a:t>
            </a:r>
            <a:endParaRPr lang="en-US" sz="2200" b="1" dirty="0" smtClean="0"/>
          </a:p>
          <a:p>
            <a:pPr lvl="1" eaLnBrk="1" hangingPunct="1">
              <a:lnSpc>
                <a:spcPct val="90000"/>
              </a:lnSpc>
              <a:defRPr/>
            </a:pPr>
            <a:r>
              <a:rPr lang="en-US" sz="2200" b="1" dirty="0" err="1" smtClean="0"/>
              <a:t>Dipimpin</a:t>
            </a:r>
            <a:r>
              <a:rPr lang="en-US" sz="2200" b="1" dirty="0" smtClean="0"/>
              <a:t> </a:t>
            </a:r>
            <a:r>
              <a:rPr lang="en-US" sz="2200" b="1" dirty="0" err="1" smtClean="0"/>
              <a:t>oleh</a:t>
            </a:r>
            <a:r>
              <a:rPr lang="en-US" sz="2200" b="1" dirty="0" smtClean="0"/>
              <a:t> </a:t>
            </a:r>
            <a:r>
              <a:rPr lang="en-US" sz="2200" b="1" dirty="0" err="1" smtClean="0"/>
              <a:t>seorang</a:t>
            </a:r>
            <a:r>
              <a:rPr lang="en-US" sz="2200" b="1" dirty="0" smtClean="0"/>
              <a:t> </a:t>
            </a:r>
            <a:r>
              <a:rPr lang="en-US" sz="2200" b="1" dirty="0" err="1" smtClean="0"/>
              <a:t>kepala</a:t>
            </a:r>
            <a:r>
              <a:rPr lang="en-US" sz="2200" b="1" dirty="0" smtClean="0"/>
              <a:t> </a:t>
            </a:r>
            <a:r>
              <a:rPr lang="en-US" sz="2200" b="1" dirty="0" err="1" smtClean="0"/>
              <a:t>negara</a:t>
            </a:r>
            <a:r>
              <a:rPr lang="en-US" sz="2200" b="1" dirty="0" smtClean="0"/>
              <a:t> yang </a:t>
            </a:r>
            <a:r>
              <a:rPr lang="en-US" sz="2200" b="1" dirty="0" err="1" smtClean="0"/>
              <a:t>bertanggung</a:t>
            </a:r>
            <a:r>
              <a:rPr lang="en-US" sz="2200" b="1" dirty="0" smtClean="0"/>
              <a:t> </a:t>
            </a:r>
            <a:r>
              <a:rPr lang="en-US" sz="2200" b="1" dirty="0" err="1" smtClean="0"/>
              <a:t>jawab</a:t>
            </a:r>
            <a:r>
              <a:rPr lang="en-US" sz="2200" b="1" dirty="0" smtClean="0"/>
              <a:t> </a:t>
            </a:r>
            <a:r>
              <a:rPr lang="en-US" sz="2200" b="1" dirty="0" err="1" smtClean="0"/>
              <a:t>lansung</a:t>
            </a:r>
            <a:r>
              <a:rPr lang="en-US" sz="2200" b="1" dirty="0" smtClean="0"/>
              <a:t> </a:t>
            </a:r>
            <a:r>
              <a:rPr lang="en-US" sz="2200" b="1" dirty="0" err="1" smtClean="0"/>
              <a:t>kepada</a:t>
            </a:r>
            <a:r>
              <a:rPr lang="en-US" sz="2200" b="1" dirty="0" smtClean="0"/>
              <a:t> </a:t>
            </a:r>
            <a:r>
              <a:rPr lang="en-US" sz="2200" b="1" dirty="0" err="1" smtClean="0"/>
              <a:t>atasannya</a:t>
            </a:r>
            <a:r>
              <a:rPr lang="en-US" sz="2200" b="1" dirty="0" smtClean="0"/>
              <a:t> </a:t>
            </a:r>
            <a:endParaRPr lang="en-US" sz="2200" dirty="0" smtClean="0"/>
          </a:p>
          <a:p>
            <a:pPr eaLnBrk="1" hangingPunct="1">
              <a:lnSpc>
                <a:spcPct val="90000"/>
              </a:lnSpc>
              <a:defRPr/>
            </a:pPr>
            <a:r>
              <a:rPr lang="en-US" sz="2400" dirty="0" err="1" smtClean="0"/>
              <a:t>Contoh</a:t>
            </a:r>
            <a:r>
              <a:rPr lang="en-US" sz="2400" dirty="0" smtClean="0"/>
              <a:t> PERJAN :</a:t>
            </a:r>
          </a:p>
          <a:p>
            <a:pPr lvl="1" eaLnBrk="1" hangingPunct="1">
              <a:lnSpc>
                <a:spcPct val="90000"/>
              </a:lnSpc>
              <a:defRPr/>
            </a:pPr>
            <a:r>
              <a:rPr lang="en-US" sz="2200" dirty="0" smtClean="0"/>
              <a:t>Perusahaan </a:t>
            </a:r>
            <a:r>
              <a:rPr lang="en-US" sz="2200" dirty="0" err="1" smtClean="0"/>
              <a:t>jawatan</a:t>
            </a:r>
            <a:r>
              <a:rPr lang="en-US" sz="2200" dirty="0" smtClean="0"/>
              <a:t> </a:t>
            </a:r>
            <a:r>
              <a:rPr lang="en-US" sz="2200" dirty="0" err="1" smtClean="0"/>
              <a:t>Kereta</a:t>
            </a:r>
            <a:r>
              <a:rPr lang="en-US" sz="2200" dirty="0" smtClean="0"/>
              <a:t> </a:t>
            </a:r>
            <a:r>
              <a:rPr lang="en-US" sz="2200" dirty="0" err="1" smtClean="0"/>
              <a:t>Api</a:t>
            </a:r>
            <a:r>
              <a:rPr lang="en-US" sz="2200" dirty="0" smtClean="0"/>
              <a:t> ( PJKA ) yang </a:t>
            </a:r>
            <a:r>
              <a:rPr lang="en-US" sz="2200" dirty="0" err="1" smtClean="0"/>
              <a:t>sekatang</a:t>
            </a:r>
            <a:r>
              <a:rPr lang="en-US" sz="2200" dirty="0" smtClean="0"/>
              <a:t> </a:t>
            </a:r>
            <a:r>
              <a:rPr lang="en-US" sz="2200" dirty="0" err="1" smtClean="0"/>
              <a:t>telah</a:t>
            </a:r>
            <a:r>
              <a:rPr lang="en-US" sz="2200" dirty="0" smtClean="0"/>
              <a:t> </a:t>
            </a:r>
            <a:r>
              <a:rPr lang="en-US" sz="2200" dirty="0" err="1" smtClean="0"/>
              <a:t>berubah</a:t>
            </a:r>
            <a:r>
              <a:rPr lang="en-US" sz="2200" dirty="0" smtClean="0"/>
              <a:t> </a:t>
            </a:r>
            <a:r>
              <a:rPr lang="en-US" sz="2200" dirty="0" err="1" smtClean="0"/>
              <a:t>menjadi</a:t>
            </a:r>
            <a:r>
              <a:rPr lang="en-US" sz="2200" dirty="0" smtClean="0"/>
              <a:t> Perusahaan </a:t>
            </a:r>
            <a:r>
              <a:rPr lang="en-US" sz="2200" dirty="0" err="1" smtClean="0"/>
              <a:t>Umum</a:t>
            </a:r>
            <a:r>
              <a:rPr lang="en-US" sz="2200" dirty="0" smtClean="0"/>
              <a:t> </a:t>
            </a:r>
            <a:r>
              <a:rPr lang="en-US" sz="2200" dirty="0" err="1" smtClean="0"/>
              <a:t>Kereta</a:t>
            </a:r>
            <a:r>
              <a:rPr lang="en-US" sz="2200" dirty="0" smtClean="0"/>
              <a:t> </a:t>
            </a:r>
            <a:r>
              <a:rPr lang="en-US" sz="2200" dirty="0" err="1" smtClean="0"/>
              <a:t>Api</a:t>
            </a:r>
            <a:r>
              <a:rPr lang="en-US" sz="2200" dirty="0" smtClean="0"/>
              <a:t> (PERUMKA )</a:t>
            </a:r>
          </a:p>
          <a:p>
            <a:pPr lvl="1" eaLnBrk="1" hangingPunct="1">
              <a:lnSpc>
                <a:spcPct val="90000"/>
              </a:lnSpc>
              <a:defRPr/>
            </a:pPr>
            <a:r>
              <a:rPr lang="en-US" sz="2200" dirty="0" smtClean="0"/>
              <a:t>Perusahaan </a:t>
            </a:r>
            <a:r>
              <a:rPr lang="en-US" sz="2200" dirty="0" err="1" smtClean="0"/>
              <a:t>Jawatan</a:t>
            </a:r>
            <a:r>
              <a:rPr lang="en-US" sz="2200" dirty="0" smtClean="0"/>
              <a:t> </a:t>
            </a:r>
            <a:r>
              <a:rPr lang="en-US" sz="2200" dirty="0" err="1" smtClean="0"/>
              <a:t>Pegadaian</a:t>
            </a:r>
            <a:r>
              <a:rPr lang="en-US" sz="2200" dirty="0" smtClean="0"/>
              <a:t> </a:t>
            </a:r>
            <a:r>
              <a:rPr lang="en-US" sz="2200" dirty="0" err="1" smtClean="0"/>
              <a:t>sekarang</a:t>
            </a:r>
            <a:r>
              <a:rPr lang="en-US" sz="2200" dirty="0" smtClean="0"/>
              <a:t> </a:t>
            </a:r>
            <a:r>
              <a:rPr lang="en-US" sz="2200" dirty="0" err="1" smtClean="0"/>
              <a:t>menjadi</a:t>
            </a:r>
            <a:r>
              <a:rPr lang="en-US" sz="2200" dirty="0" smtClean="0"/>
              <a:t> PERUM PEGADAIAN</a:t>
            </a:r>
          </a:p>
        </p:txBody>
      </p:sp>
      <p:sp>
        <p:nvSpPr>
          <p:cNvPr id="3" name="TextBox 2"/>
          <p:cNvSpPr txBox="1"/>
          <p:nvPr/>
        </p:nvSpPr>
        <p:spPr>
          <a:xfrm>
            <a:off x="2209800" y="457200"/>
            <a:ext cx="5105400" cy="954107"/>
          </a:xfrm>
          <a:prstGeom prst="rect">
            <a:avLst/>
          </a:prstGeom>
          <a:noFill/>
        </p:spPr>
        <p:txBody>
          <a:bodyPr wrap="square" rtlCol="0">
            <a:spAutoFit/>
          </a:bodyPr>
          <a:lstStyle/>
          <a:p>
            <a:pPr algn="ctr"/>
            <a:r>
              <a:rPr lang="en-US" sz="2800" b="1" dirty="0" smtClean="0">
                <a:solidFill>
                  <a:srgbClr val="0070C0"/>
                </a:solidFill>
                <a:latin typeface="Arial" pitchFamily="34" charset="0"/>
                <a:cs typeface="Arial" pitchFamily="34" charset="0"/>
              </a:rPr>
              <a:t>PERUSAHAAN JAWATAN</a:t>
            </a:r>
          </a:p>
          <a:p>
            <a:pPr algn="ctr"/>
            <a:r>
              <a:rPr lang="en-US" sz="2800" b="1" dirty="0" smtClean="0">
                <a:solidFill>
                  <a:srgbClr val="0070C0"/>
                </a:solidFill>
                <a:latin typeface="Arial" pitchFamily="34" charset="0"/>
                <a:cs typeface="Arial" pitchFamily="34" charset="0"/>
              </a:rPr>
              <a:t>(PERJAN)</a:t>
            </a:r>
            <a:endParaRPr lang="en-US" sz="2800" b="1" dirty="0">
              <a:solidFill>
                <a:srgbClr val="0070C0"/>
              </a:solidFill>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90600" y="457200"/>
            <a:ext cx="5867400" cy="609600"/>
          </a:xfrm>
        </p:spPr>
        <p:txBody>
          <a:bodyPr>
            <a:normAutofit/>
          </a:bodyPr>
          <a:lstStyle/>
          <a:p>
            <a:pPr algn="l" eaLnBrk="1" hangingPunct="1"/>
            <a:r>
              <a:rPr lang="en-US" sz="3200" b="1" dirty="0" smtClean="0">
                <a:solidFill>
                  <a:srgbClr val="C00000"/>
                </a:solidFill>
              </a:rPr>
              <a:t>4. Perusahaan </a:t>
            </a:r>
            <a:r>
              <a:rPr lang="en-US" sz="3200" b="1" dirty="0" err="1" smtClean="0">
                <a:solidFill>
                  <a:srgbClr val="C00000"/>
                </a:solidFill>
              </a:rPr>
              <a:t>Perseorangan</a:t>
            </a:r>
            <a:endParaRPr lang="en-US" sz="3200" b="1" dirty="0" smtClean="0">
              <a:solidFill>
                <a:srgbClr val="C00000"/>
              </a:solidFill>
            </a:endParaRPr>
          </a:p>
        </p:txBody>
      </p:sp>
      <p:sp>
        <p:nvSpPr>
          <p:cNvPr id="16387" name="Rectangle 3"/>
          <p:cNvSpPr>
            <a:spLocks noGrp="1" noChangeArrowheads="1"/>
          </p:cNvSpPr>
          <p:nvPr>
            <p:ph type="body" idx="1"/>
          </p:nvPr>
        </p:nvSpPr>
        <p:spPr>
          <a:xfrm>
            <a:off x="1143000" y="1295400"/>
            <a:ext cx="6618287" cy="838200"/>
          </a:xfrm>
        </p:spPr>
        <p:txBody>
          <a:bodyPr>
            <a:normAutofit/>
          </a:bodyPr>
          <a:lstStyle/>
          <a:p>
            <a:pPr eaLnBrk="1" hangingPunct="1">
              <a:spcBef>
                <a:spcPts val="0"/>
              </a:spcBef>
              <a:buFontTx/>
              <a:buNone/>
            </a:pPr>
            <a:r>
              <a:rPr lang="en-US" sz="2400" dirty="0" err="1" smtClean="0"/>
              <a:t>Adalah</a:t>
            </a:r>
            <a:r>
              <a:rPr lang="en-US" sz="2400" dirty="0" smtClean="0"/>
              <a:t> </a:t>
            </a:r>
            <a:r>
              <a:rPr lang="en-US" sz="2400" dirty="0" err="1" smtClean="0"/>
              <a:t>perusahaan</a:t>
            </a:r>
            <a:r>
              <a:rPr lang="en-US" sz="2400" dirty="0" smtClean="0"/>
              <a:t> yang </a:t>
            </a:r>
            <a:r>
              <a:rPr lang="en-US" sz="2400" dirty="0" err="1" smtClean="0"/>
              <a:t>dikelola</a:t>
            </a:r>
            <a:r>
              <a:rPr lang="en-US" sz="2400" dirty="0" smtClean="0"/>
              <a:t> </a:t>
            </a:r>
            <a:r>
              <a:rPr lang="en-US" sz="2400" dirty="0" err="1" smtClean="0"/>
              <a:t>dan</a:t>
            </a:r>
            <a:r>
              <a:rPr lang="en-US" sz="2400" dirty="0" smtClean="0"/>
              <a:t> </a:t>
            </a:r>
            <a:r>
              <a:rPr lang="en-US" sz="2400" dirty="0" err="1" smtClean="0"/>
              <a:t>diawasi</a:t>
            </a:r>
            <a:r>
              <a:rPr lang="en-US" sz="2400" dirty="0" smtClean="0"/>
              <a:t>  </a:t>
            </a:r>
            <a:r>
              <a:rPr lang="en-US" sz="2400" dirty="0" err="1" smtClean="0"/>
              <a:t>oleh</a:t>
            </a:r>
            <a:endParaRPr lang="en-US" sz="2400" dirty="0" smtClean="0"/>
          </a:p>
          <a:p>
            <a:pPr eaLnBrk="1" hangingPunct="1">
              <a:spcBef>
                <a:spcPts val="0"/>
              </a:spcBef>
              <a:buFontTx/>
              <a:buNone/>
            </a:pPr>
            <a:r>
              <a:rPr lang="en-US" sz="2400" dirty="0" smtClean="0"/>
              <a:t> </a:t>
            </a:r>
            <a:r>
              <a:rPr lang="en-US" sz="2400" dirty="0" err="1" smtClean="0"/>
              <a:t>satu</a:t>
            </a:r>
            <a:r>
              <a:rPr lang="en-US" sz="2400" dirty="0" smtClean="0"/>
              <a:t> </a:t>
            </a:r>
            <a:r>
              <a:rPr lang="en-US" sz="2400" dirty="0" err="1" smtClean="0"/>
              <a:t>orang</a:t>
            </a:r>
            <a:endParaRPr lang="en-US" sz="2400" dirty="0" smtClean="0"/>
          </a:p>
        </p:txBody>
      </p:sp>
      <p:sp>
        <p:nvSpPr>
          <p:cNvPr id="4" name="Rectangle 3"/>
          <p:cNvSpPr/>
          <p:nvPr/>
        </p:nvSpPr>
        <p:spPr>
          <a:xfrm>
            <a:off x="1143000" y="2133600"/>
            <a:ext cx="4806252" cy="461665"/>
          </a:xfrm>
          <a:prstGeom prst="rect">
            <a:avLst/>
          </a:prstGeom>
        </p:spPr>
        <p:txBody>
          <a:bodyPr wrap="none">
            <a:spAutoFit/>
          </a:bodyPr>
          <a:lstStyle/>
          <a:p>
            <a:r>
              <a:rPr lang="en-US" sz="2400" b="1" dirty="0" err="1" smtClean="0"/>
              <a:t>Kelebihan</a:t>
            </a:r>
            <a:r>
              <a:rPr lang="en-US" sz="2400" dirty="0" smtClean="0"/>
              <a:t> Perusahaan </a:t>
            </a:r>
            <a:r>
              <a:rPr lang="en-US" sz="2400" dirty="0" err="1" smtClean="0"/>
              <a:t>Perseorangan</a:t>
            </a:r>
            <a:r>
              <a:rPr lang="en-US" sz="2400" dirty="0" smtClean="0"/>
              <a:t>:</a:t>
            </a:r>
            <a:endParaRPr lang="en-US" sz="2400" dirty="0"/>
          </a:p>
        </p:txBody>
      </p:sp>
      <p:sp>
        <p:nvSpPr>
          <p:cNvPr id="5" name="Rectangle 4"/>
          <p:cNvSpPr/>
          <p:nvPr/>
        </p:nvSpPr>
        <p:spPr>
          <a:xfrm>
            <a:off x="1143000" y="2590800"/>
            <a:ext cx="6324600" cy="1569660"/>
          </a:xfrm>
          <a:prstGeom prst="rect">
            <a:avLst/>
          </a:prstGeom>
        </p:spPr>
        <p:txBody>
          <a:bodyPr wrap="square">
            <a:spAutoFit/>
          </a:bodyPr>
          <a:lstStyle/>
          <a:p>
            <a:r>
              <a:rPr lang="en-US" sz="2400" dirty="0" err="1" smtClean="0"/>
              <a:t>Mudah</a:t>
            </a:r>
            <a:r>
              <a:rPr lang="en-US" sz="2400" dirty="0" smtClean="0"/>
              <a:t> </a:t>
            </a:r>
            <a:r>
              <a:rPr lang="en-US" sz="2400" dirty="0" err="1" smtClean="0"/>
              <a:t>dibentuk</a:t>
            </a:r>
            <a:r>
              <a:rPr lang="en-US" sz="2400" dirty="0" smtClean="0"/>
              <a:t> </a:t>
            </a:r>
            <a:r>
              <a:rPr lang="en-US" sz="2400" dirty="0" err="1" smtClean="0"/>
              <a:t>dan</a:t>
            </a:r>
            <a:r>
              <a:rPr lang="en-US" sz="2400" dirty="0" smtClean="0"/>
              <a:t> </a:t>
            </a:r>
            <a:r>
              <a:rPr lang="en-US" sz="2400" dirty="0" err="1" smtClean="0"/>
              <a:t>dibubarkan</a:t>
            </a:r>
            <a:endParaRPr lang="en-US" sz="2400" dirty="0" smtClean="0"/>
          </a:p>
          <a:p>
            <a:r>
              <a:rPr lang="en-US" sz="2400" dirty="0" err="1" smtClean="0"/>
              <a:t>Bekerja</a:t>
            </a:r>
            <a:r>
              <a:rPr lang="en-US" sz="2400" dirty="0" smtClean="0"/>
              <a:t> </a:t>
            </a:r>
            <a:r>
              <a:rPr lang="en-US" sz="2400" dirty="0" err="1" smtClean="0"/>
              <a:t>dengan</a:t>
            </a:r>
            <a:r>
              <a:rPr lang="en-US" sz="2400" dirty="0" smtClean="0"/>
              <a:t> </a:t>
            </a:r>
            <a:r>
              <a:rPr lang="en-US" sz="2400" dirty="0" err="1" smtClean="0"/>
              <a:t>sederhana</a:t>
            </a:r>
            <a:r>
              <a:rPr lang="en-US" sz="2400" dirty="0" smtClean="0"/>
              <a:t> (</a:t>
            </a:r>
            <a:r>
              <a:rPr lang="en-US" sz="2400" dirty="0" err="1" smtClean="0"/>
              <a:t>relatif</a:t>
            </a:r>
            <a:r>
              <a:rPr lang="en-US" sz="2400" dirty="0" smtClean="0"/>
              <a:t>)</a:t>
            </a:r>
          </a:p>
          <a:p>
            <a:r>
              <a:rPr lang="en-US" sz="2400" dirty="0" err="1" smtClean="0"/>
              <a:t>Pengelolaannya</a:t>
            </a:r>
            <a:r>
              <a:rPr lang="en-US" sz="2400" dirty="0" smtClean="0"/>
              <a:t> </a:t>
            </a:r>
            <a:r>
              <a:rPr lang="en-US" sz="2400" dirty="0" err="1" smtClean="0"/>
              <a:t>sederhana</a:t>
            </a:r>
            <a:r>
              <a:rPr lang="en-US" sz="2400" dirty="0" smtClean="0"/>
              <a:t> (</a:t>
            </a:r>
            <a:r>
              <a:rPr lang="en-US" sz="2400" dirty="0" err="1" smtClean="0"/>
              <a:t>relatif</a:t>
            </a:r>
            <a:r>
              <a:rPr lang="en-US" sz="2400" dirty="0" smtClean="0"/>
              <a:t>)</a:t>
            </a:r>
          </a:p>
          <a:p>
            <a:r>
              <a:rPr lang="en-US" sz="2400" dirty="0" err="1" smtClean="0"/>
              <a:t>Tidak</a:t>
            </a:r>
            <a:r>
              <a:rPr lang="en-US" sz="2400" dirty="0" smtClean="0"/>
              <a:t> </a:t>
            </a:r>
            <a:r>
              <a:rPr lang="en-US" sz="2400" dirty="0" err="1" smtClean="0"/>
              <a:t>perlu</a:t>
            </a:r>
            <a:r>
              <a:rPr lang="en-US" sz="2400" dirty="0" smtClean="0"/>
              <a:t> </a:t>
            </a:r>
            <a:r>
              <a:rPr lang="en-US" sz="2400" dirty="0" err="1" smtClean="0"/>
              <a:t>kebijakan</a:t>
            </a:r>
            <a:r>
              <a:rPr lang="en-US" sz="2400" dirty="0" smtClean="0"/>
              <a:t> </a:t>
            </a:r>
            <a:r>
              <a:rPr lang="en-US" sz="2400" dirty="0" err="1" smtClean="0"/>
              <a:t>pembagian</a:t>
            </a:r>
            <a:r>
              <a:rPr lang="en-US" sz="2400" dirty="0" smtClean="0"/>
              <a:t> </a:t>
            </a:r>
            <a:r>
              <a:rPr lang="en-US" sz="2400" dirty="0" err="1" smtClean="0"/>
              <a:t>laba</a:t>
            </a:r>
            <a:endParaRPr lang="en-US" sz="2400" dirty="0" smtClean="0"/>
          </a:p>
        </p:txBody>
      </p:sp>
      <p:sp>
        <p:nvSpPr>
          <p:cNvPr id="6" name="Rectangle 5"/>
          <p:cNvSpPr/>
          <p:nvPr/>
        </p:nvSpPr>
        <p:spPr>
          <a:xfrm>
            <a:off x="1219200" y="4267200"/>
            <a:ext cx="5081071" cy="461665"/>
          </a:xfrm>
          <a:prstGeom prst="rect">
            <a:avLst/>
          </a:prstGeom>
        </p:spPr>
        <p:txBody>
          <a:bodyPr wrap="none">
            <a:spAutoFit/>
          </a:bodyPr>
          <a:lstStyle/>
          <a:p>
            <a:r>
              <a:rPr lang="en-US" sz="2400" b="1" dirty="0" err="1" smtClean="0"/>
              <a:t>Kelemahan</a:t>
            </a:r>
            <a:r>
              <a:rPr lang="en-US" sz="2400" b="1" dirty="0" smtClean="0"/>
              <a:t> Perusahaan </a:t>
            </a:r>
            <a:r>
              <a:rPr lang="en-US" sz="2400" b="1" dirty="0" err="1" smtClean="0"/>
              <a:t>Perseorangan</a:t>
            </a:r>
            <a:r>
              <a:rPr lang="en-US" sz="2400" b="1" dirty="0" smtClean="0"/>
              <a:t>:</a:t>
            </a:r>
            <a:endParaRPr lang="en-US" sz="2400" b="1" dirty="0"/>
          </a:p>
        </p:txBody>
      </p:sp>
      <p:sp>
        <p:nvSpPr>
          <p:cNvPr id="7" name="Rectangle 6"/>
          <p:cNvSpPr/>
          <p:nvPr/>
        </p:nvSpPr>
        <p:spPr>
          <a:xfrm>
            <a:off x="1219200" y="4724400"/>
            <a:ext cx="6172200" cy="1569660"/>
          </a:xfrm>
          <a:prstGeom prst="rect">
            <a:avLst/>
          </a:prstGeom>
        </p:spPr>
        <p:txBody>
          <a:bodyPr wrap="square">
            <a:spAutoFit/>
          </a:bodyPr>
          <a:lstStyle/>
          <a:p>
            <a:r>
              <a:rPr lang="en-US" sz="2400" dirty="0" err="1" smtClean="0"/>
              <a:t>Tangung</a:t>
            </a:r>
            <a:r>
              <a:rPr lang="en-US" sz="2400" dirty="0" smtClean="0"/>
              <a:t> </a:t>
            </a:r>
            <a:r>
              <a:rPr lang="en-US" sz="2400" dirty="0" err="1" smtClean="0"/>
              <a:t>jawab</a:t>
            </a:r>
            <a:r>
              <a:rPr lang="en-US" sz="2400" dirty="0" smtClean="0"/>
              <a:t> </a:t>
            </a:r>
            <a:r>
              <a:rPr lang="en-US" sz="2400" dirty="0" err="1" smtClean="0"/>
              <a:t>tidak</a:t>
            </a:r>
            <a:r>
              <a:rPr lang="en-US" sz="2400" dirty="0" smtClean="0"/>
              <a:t> </a:t>
            </a:r>
            <a:r>
              <a:rPr lang="en-US" sz="2400" dirty="0" err="1" smtClean="0"/>
              <a:t>terbatas</a:t>
            </a:r>
            <a:endParaRPr lang="en-US" sz="2400" dirty="0" smtClean="0"/>
          </a:p>
          <a:p>
            <a:r>
              <a:rPr lang="en-US" sz="2400" dirty="0" err="1" smtClean="0"/>
              <a:t>Kemampuan</a:t>
            </a:r>
            <a:r>
              <a:rPr lang="en-US" sz="2400" dirty="0" smtClean="0"/>
              <a:t> </a:t>
            </a:r>
            <a:r>
              <a:rPr lang="en-US" sz="2400" dirty="0" err="1" smtClean="0"/>
              <a:t>manajemen</a:t>
            </a:r>
            <a:r>
              <a:rPr lang="en-US" sz="2400" dirty="0" smtClean="0"/>
              <a:t> </a:t>
            </a:r>
            <a:r>
              <a:rPr lang="en-US" sz="2400" dirty="0" err="1" smtClean="0"/>
              <a:t>terbatas</a:t>
            </a:r>
            <a:r>
              <a:rPr lang="en-US" sz="2400" dirty="0" smtClean="0"/>
              <a:t> (</a:t>
            </a:r>
            <a:r>
              <a:rPr lang="en-US" sz="2400" dirty="0" err="1" smtClean="0"/>
              <a:t>relatif</a:t>
            </a:r>
            <a:r>
              <a:rPr lang="en-US" sz="2400" dirty="0" smtClean="0"/>
              <a:t>)</a:t>
            </a:r>
          </a:p>
          <a:p>
            <a:r>
              <a:rPr lang="en-US" sz="2400" dirty="0" err="1" smtClean="0"/>
              <a:t>Sumber</a:t>
            </a:r>
            <a:r>
              <a:rPr lang="en-US" sz="2400" dirty="0" smtClean="0"/>
              <a:t> </a:t>
            </a:r>
            <a:r>
              <a:rPr lang="en-US" sz="2400" dirty="0" err="1" smtClean="0"/>
              <a:t>dana</a:t>
            </a:r>
            <a:r>
              <a:rPr lang="en-US" sz="2400" dirty="0" smtClean="0"/>
              <a:t> </a:t>
            </a:r>
            <a:r>
              <a:rPr lang="en-US" sz="2400" dirty="0" err="1" smtClean="0"/>
              <a:t>terbatas</a:t>
            </a:r>
            <a:r>
              <a:rPr lang="en-US" sz="2400" dirty="0" smtClean="0"/>
              <a:t> </a:t>
            </a:r>
            <a:r>
              <a:rPr lang="en-US" sz="2400" dirty="0" err="1" smtClean="0"/>
              <a:t>pada</a:t>
            </a:r>
            <a:r>
              <a:rPr lang="en-US" sz="2400" dirty="0" smtClean="0"/>
              <a:t> </a:t>
            </a:r>
            <a:r>
              <a:rPr lang="en-US" sz="2400" dirty="0" err="1" smtClean="0"/>
              <a:t>pemilik</a:t>
            </a:r>
            <a:endParaRPr lang="en-US" sz="2400" dirty="0" smtClean="0"/>
          </a:p>
          <a:p>
            <a:r>
              <a:rPr lang="en-US" sz="2400" dirty="0" err="1" smtClean="0"/>
              <a:t>Resiko</a:t>
            </a:r>
            <a:r>
              <a:rPr lang="en-US" sz="2400" dirty="0" smtClean="0"/>
              <a:t> </a:t>
            </a:r>
            <a:r>
              <a:rPr lang="en-US" sz="2400" dirty="0" err="1" smtClean="0"/>
              <a:t>kegiatan</a:t>
            </a:r>
            <a:r>
              <a:rPr lang="en-US" sz="2400" dirty="0" smtClean="0"/>
              <a:t> </a:t>
            </a:r>
            <a:r>
              <a:rPr lang="en-US" sz="2400" dirty="0" err="1" smtClean="0"/>
              <a:t>perusahaan</a:t>
            </a:r>
            <a:r>
              <a:rPr lang="en-US" sz="2400" dirty="0" smtClean="0"/>
              <a:t> </a:t>
            </a:r>
            <a:r>
              <a:rPr lang="en-US" sz="2400" dirty="0" err="1" smtClean="0"/>
              <a:t>ditanggung</a:t>
            </a:r>
            <a:r>
              <a:rPr lang="en-US" sz="2400" dirty="0" smtClean="0"/>
              <a:t> </a:t>
            </a:r>
            <a:r>
              <a:rPr lang="en-US" sz="2400" dirty="0" err="1" smtClean="0"/>
              <a:t>sendiri</a:t>
            </a:r>
            <a:r>
              <a:rPr lang="en-US" sz="2400" dirty="0" smtClean="0"/>
              <a:t> </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755650" y="620713"/>
            <a:ext cx="6870700" cy="844550"/>
          </a:xfrm>
        </p:spPr>
        <p:txBody>
          <a:bodyPr>
            <a:normAutofit/>
          </a:bodyPr>
          <a:lstStyle/>
          <a:p>
            <a:pPr algn="l" eaLnBrk="1" hangingPunct="1"/>
            <a:r>
              <a:rPr lang="en-US" sz="3200" b="1" dirty="0" smtClean="0">
                <a:solidFill>
                  <a:srgbClr val="C00000"/>
                </a:solidFill>
              </a:rPr>
              <a:t>5.Koperasi</a:t>
            </a:r>
          </a:p>
        </p:txBody>
      </p:sp>
      <p:sp>
        <p:nvSpPr>
          <p:cNvPr id="29699" name="Rectangle 3"/>
          <p:cNvSpPr>
            <a:spLocks noGrp="1" noChangeArrowheads="1"/>
          </p:cNvSpPr>
          <p:nvPr>
            <p:ph type="body" idx="1"/>
          </p:nvPr>
        </p:nvSpPr>
        <p:spPr>
          <a:xfrm>
            <a:off x="457200" y="1600201"/>
            <a:ext cx="8077200" cy="1905000"/>
          </a:xfrm>
        </p:spPr>
        <p:txBody>
          <a:bodyPr/>
          <a:lstStyle/>
          <a:p>
            <a:pPr eaLnBrk="1" hangingPunct="1">
              <a:buFontTx/>
              <a:buNone/>
            </a:pPr>
            <a:r>
              <a:rPr lang="en-US" dirty="0" smtClean="0"/>
              <a:t>	</a:t>
            </a:r>
            <a:r>
              <a:rPr lang="en-US" sz="2400" dirty="0" err="1" smtClean="0"/>
              <a:t>Adalah</a:t>
            </a:r>
            <a:r>
              <a:rPr lang="en-US" sz="2400" dirty="0" smtClean="0"/>
              <a:t> </a:t>
            </a:r>
            <a:r>
              <a:rPr lang="en-US" sz="2400" dirty="0" err="1" smtClean="0"/>
              <a:t>suatu</a:t>
            </a:r>
            <a:r>
              <a:rPr lang="en-US" sz="2400" dirty="0" smtClean="0"/>
              <a:t> </a:t>
            </a:r>
            <a:r>
              <a:rPr lang="en-US" sz="2400" dirty="0" err="1" smtClean="0"/>
              <a:t>bentuk</a:t>
            </a:r>
            <a:r>
              <a:rPr lang="en-US" sz="2400" dirty="0" smtClean="0"/>
              <a:t> </a:t>
            </a:r>
            <a:r>
              <a:rPr lang="en-US" sz="2400" dirty="0" err="1" smtClean="0"/>
              <a:t>badan</a:t>
            </a:r>
            <a:r>
              <a:rPr lang="en-US" sz="2400" dirty="0" smtClean="0"/>
              <a:t> </a:t>
            </a:r>
            <a:r>
              <a:rPr lang="en-US" sz="2400" dirty="0" err="1" smtClean="0"/>
              <a:t>usaha</a:t>
            </a:r>
            <a:r>
              <a:rPr lang="en-US" sz="2400" dirty="0" smtClean="0"/>
              <a:t> yang </a:t>
            </a:r>
            <a:r>
              <a:rPr lang="en-US" sz="2400" dirty="0" err="1" smtClean="0"/>
              <a:t>beranggotakan</a:t>
            </a:r>
            <a:r>
              <a:rPr lang="en-US" sz="2400" dirty="0" smtClean="0"/>
              <a:t> </a:t>
            </a:r>
            <a:r>
              <a:rPr lang="en-US" sz="2400" dirty="0" err="1" smtClean="0"/>
              <a:t>orang-orang</a:t>
            </a:r>
            <a:r>
              <a:rPr lang="en-US" sz="2400" dirty="0" smtClean="0"/>
              <a:t> </a:t>
            </a:r>
            <a:r>
              <a:rPr lang="en-US" sz="2400" dirty="0" err="1" smtClean="0"/>
              <a:t>atau</a:t>
            </a:r>
            <a:r>
              <a:rPr lang="en-US" sz="2400" dirty="0" smtClean="0"/>
              <a:t> </a:t>
            </a:r>
            <a:r>
              <a:rPr lang="en-US" sz="2400" dirty="0" err="1" smtClean="0"/>
              <a:t>badan</a:t>
            </a:r>
            <a:r>
              <a:rPr lang="en-US" sz="2400" dirty="0" smtClean="0"/>
              <a:t> </a:t>
            </a:r>
            <a:r>
              <a:rPr lang="en-US" sz="2400" dirty="0" err="1" smtClean="0"/>
              <a:t>hukum</a:t>
            </a:r>
            <a:r>
              <a:rPr lang="en-US" sz="2400" dirty="0" smtClean="0"/>
              <a:t> </a:t>
            </a:r>
            <a:r>
              <a:rPr lang="en-US" sz="2400" dirty="0" err="1" smtClean="0"/>
              <a:t>koperasi</a:t>
            </a:r>
            <a:r>
              <a:rPr lang="en-US" sz="2400" dirty="0" smtClean="0"/>
              <a:t> yang </a:t>
            </a:r>
            <a:r>
              <a:rPr lang="en-US" sz="2400" dirty="0" err="1" smtClean="0"/>
              <a:t>melandaskan</a:t>
            </a:r>
            <a:r>
              <a:rPr lang="en-US" sz="2400" dirty="0" smtClean="0"/>
              <a:t> </a:t>
            </a:r>
            <a:r>
              <a:rPr lang="en-US" sz="2400" dirty="0" err="1" smtClean="0"/>
              <a:t>kegiatannya</a:t>
            </a:r>
            <a:r>
              <a:rPr lang="en-US" sz="2400" dirty="0" smtClean="0"/>
              <a:t> </a:t>
            </a:r>
            <a:r>
              <a:rPr lang="en-US" sz="2400" dirty="0" err="1" smtClean="0"/>
              <a:t>pada</a:t>
            </a:r>
            <a:r>
              <a:rPr lang="en-US" sz="2400" dirty="0" smtClean="0"/>
              <a:t> </a:t>
            </a:r>
            <a:r>
              <a:rPr lang="en-US" sz="2400" dirty="0" err="1" smtClean="0"/>
              <a:t>prinsip</a:t>
            </a:r>
            <a:r>
              <a:rPr lang="en-US" sz="2400" dirty="0" smtClean="0"/>
              <a:t> </a:t>
            </a:r>
            <a:r>
              <a:rPr lang="en-US" sz="2400" dirty="0" err="1" smtClean="0"/>
              <a:t>koperasi</a:t>
            </a:r>
            <a:r>
              <a:rPr lang="en-US" sz="2400" dirty="0" smtClean="0"/>
              <a:t> </a:t>
            </a:r>
            <a:r>
              <a:rPr lang="en-US" sz="2400" dirty="0" err="1" smtClean="0"/>
              <a:t>sekaligus</a:t>
            </a:r>
            <a:r>
              <a:rPr lang="en-US" sz="2400" dirty="0" smtClean="0"/>
              <a:t> </a:t>
            </a:r>
            <a:r>
              <a:rPr lang="en-US" sz="2400" dirty="0" err="1" smtClean="0"/>
              <a:t>sebagai</a:t>
            </a:r>
            <a:r>
              <a:rPr lang="en-US" sz="2400" dirty="0" smtClean="0"/>
              <a:t> </a:t>
            </a:r>
            <a:r>
              <a:rPr lang="en-US" sz="2400" dirty="0" err="1" smtClean="0"/>
              <a:t>gerakan</a:t>
            </a:r>
            <a:r>
              <a:rPr lang="en-US" sz="2400" dirty="0" smtClean="0"/>
              <a:t> </a:t>
            </a:r>
            <a:r>
              <a:rPr lang="en-US" sz="2400" dirty="0" err="1" smtClean="0"/>
              <a:t>ekonomi</a:t>
            </a:r>
            <a:r>
              <a:rPr lang="en-US" sz="2400" dirty="0" smtClean="0"/>
              <a:t> </a:t>
            </a:r>
            <a:r>
              <a:rPr lang="en-US" sz="2400" dirty="0" err="1" smtClean="0"/>
              <a:t>rakyat</a:t>
            </a:r>
            <a:r>
              <a:rPr lang="en-US" sz="2400" dirty="0" smtClean="0"/>
              <a:t> yang </a:t>
            </a:r>
            <a:r>
              <a:rPr lang="en-US" sz="2400" dirty="0" err="1" smtClean="0"/>
              <a:t>berdasar</a:t>
            </a:r>
            <a:r>
              <a:rPr lang="en-US" sz="2400" dirty="0" smtClean="0"/>
              <a:t> </a:t>
            </a:r>
            <a:r>
              <a:rPr lang="en-US" sz="2400" dirty="0" err="1" smtClean="0"/>
              <a:t>atas</a:t>
            </a:r>
            <a:r>
              <a:rPr lang="en-US" sz="2400" dirty="0" smtClean="0"/>
              <a:t> </a:t>
            </a:r>
            <a:r>
              <a:rPr lang="en-US" sz="2400" dirty="0" err="1" smtClean="0">
                <a:solidFill>
                  <a:srgbClr val="C00000"/>
                </a:solidFill>
              </a:rPr>
              <a:t>azas</a:t>
            </a:r>
            <a:r>
              <a:rPr lang="en-US" sz="2400" dirty="0" smtClean="0">
                <a:solidFill>
                  <a:srgbClr val="C00000"/>
                </a:solidFill>
              </a:rPr>
              <a:t> </a:t>
            </a:r>
            <a:r>
              <a:rPr lang="en-US" sz="2400" dirty="0" err="1" smtClean="0">
                <a:solidFill>
                  <a:srgbClr val="C00000"/>
                </a:solidFill>
              </a:rPr>
              <a:t>kekeluargaan</a:t>
            </a:r>
            <a:r>
              <a:rPr lang="en-US" sz="2400" dirty="0" smtClean="0"/>
              <a:t>.</a:t>
            </a:r>
          </a:p>
        </p:txBody>
      </p:sp>
      <p:sp>
        <p:nvSpPr>
          <p:cNvPr id="4" name="Rectangle 3"/>
          <p:cNvSpPr/>
          <p:nvPr/>
        </p:nvSpPr>
        <p:spPr>
          <a:xfrm>
            <a:off x="914400" y="3429001"/>
            <a:ext cx="4572000" cy="954107"/>
          </a:xfrm>
          <a:prstGeom prst="rect">
            <a:avLst/>
          </a:prstGeom>
        </p:spPr>
        <p:txBody>
          <a:bodyPr wrap="square">
            <a:spAutoFit/>
          </a:bodyPr>
          <a:lstStyle/>
          <a:p>
            <a:r>
              <a:rPr lang="en-US" sz="2800" dirty="0" err="1" smtClean="0"/>
              <a:t>Prinsip</a:t>
            </a:r>
            <a:r>
              <a:rPr lang="en-US" sz="2800" dirty="0" smtClean="0"/>
              <a:t> </a:t>
            </a:r>
            <a:r>
              <a:rPr lang="en-US" sz="2800" dirty="0" err="1" smtClean="0"/>
              <a:t>Koperasi</a:t>
            </a:r>
            <a:r>
              <a:rPr lang="en-US" sz="2800" dirty="0" smtClean="0"/>
              <a:t/>
            </a:r>
            <a:br>
              <a:rPr lang="en-US" sz="2800" dirty="0" smtClean="0"/>
            </a:br>
            <a:endParaRPr lang="en-US" sz="2800" dirty="0"/>
          </a:p>
        </p:txBody>
      </p:sp>
      <p:sp>
        <p:nvSpPr>
          <p:cNvPr id="5" name="Rectangle 4"/>
          <p:cNvSpPr/>
          <p:nvPr/>
        </p:nvSpPr>
        <p:spPr>
          <a:xfrm>
            <a:off x="838200" y="4038600"/>
            <a:ext cx="7391400" cy="1754326"/>
          </a:xfrm>
          <a:prstGeom prst="rect">
            <a:avLst/>
          </a:prstGeom>
        </p:spPr>
        <p:txBody>
          <a:bodyPr wrap="square">
            <a:spAutoFit/>
          </a:bodyPr>
          <a:lstStyle/>
          <a:p>
            <a:pPr>
              <a:lnSpc>
                <a:spcPct val="90000"/>
              </a:lnSpc>
            </a:pPr>
            <a:r>
              <a:rPr lang="en-US" sz="2400" dirty="0" smtClean="0"/>
              <a:t>(1) </a:t>
            </a:r>
            <a:r>
              <a:rPr lang="en-US" sz="2400" dirty="0" err="1" smtClean="0"/>
              <a:t>Keangotaan</a:t>
            </a:r>
            <a:r>
              <a:rPr lang="en-US" sz="2400" dirty="0" smtClean="0"/>
              <a:t> </a:t>
            </a:r>
            <a:r>
              <a:rPr lang="en-US" sz="2400" dirty="0" err="1" smtClean="0"/>
              <a:t>bersifat</a:t>
            </a:r>
            <a:r>
              <a:rPr lang="en-US" sz="2400" dirty="0" smtClean="0"/>
              <a:t> </a:t>
            </a:r>
            <a:r>
              <a:rPr lang="en-US" sz="2400" dirty="0" err="1" smtClean="0"/>
              <a:t>sukarela</a:t>
            </a:r>
            <a:endParaRPr lang="en-US" sz="2400" dirty="0" smtClean="0"/>
          </a:p>
          <a:p>
            <a:pPr>
              <a:lnSpc>
                <a:spcPct val="90000"/>
              </a:lnSpc>
            </a:pPr>
            <a:r>
              <a:rPr lang="en-US" sz="2400" dirty="0" smtClean="0"/>
              <a:t>(2) </a:t>
            </a:r>
            <a:r>
              <a:rPr lang="en-US" sz="2400" dirty="0" err="1" smtClean="0"/>
              <a:t>Pengelolaan</a:t>
            </a:r>
            <a:r>
              <a:rPr lang="en-US" sz="2400" dirty="0" smtClean="0"/>
              <a:t> </a:t>
            </a:r>
            <a:r>
              <a:rPr lang="en-US" sz="2400" dirty="0" err="1" smtClean="0"/>
              <a:t>dilakukan</a:t>
            </a:r>
            <a:r>
              <a:rPr lang="en-US" sz="2400" dirty="0" smtClean="0"/>
              <a:t> </a:t>
            </a:r>
            <a:r>
              <a:rPr lang="en-US" sz="2400" dirty="0" err="1" smtClean="0"/>
              <a:t>secara</a:t>
            </a:r>
            <a:r>
              <a:rPr lang="en-US" sz="2400" dirty="0" smtClean="0"/>
              <a:t> </a:t>
            </a:r>
            <a:r>
              <a:rPr lang="en-US" sz="2400" dirty="0" err="1" smtClean="0"/>
              <a:t>demokratis</a:t>
            </a:r>
            <a:endParaRPr lang="en-US" sz="2400" dirty="0" smtClean="0"/>
          </a:p>
          <a:p>
            <a:pPr>
              <a:lnSpc>
                <a:spcPct val="90000"/>
              </a:lnSpc>
            </a:pPr>
            <a:r>
              <a:rPr lang="en-US" sz="2400" dirty="0" smtClean="0"/>
              <a:t>(3) </a:t>
            </a:r>
            <a:r>
              <a:rPr lang="en-US" sz="2400" dirty="0" err="1" smtClean="0"/>
              <a:t>Pembagian</a:t>
            </a:r>
            <a:r>
              <a:rPr lang="en-US" sz="2400" dirty="0" smtClean="0"/>
              <a:t> </a:t>
            </a:r>
            <a:r>
              <a:rPr lang="en-US" sz="2400" dirty="0" err="1" smtClean="0"/>
              <a:t>sisa</a:t>
            </a:r>
            <a:r>
              <a:rPr lang="en-US" sz="2400" dirty="0" smtClean="0"/>
              <a:t> </a:t>
            </a:r>
            <a:r>
              <a:rPr lang="en-US" sz="2400" dirty="0" err="1" smtClean="0"/>
              <a:t>hasil</a:t>
            </a:r>
            <a:r>
              <a:rPr lang="en-US" sz="2400" dirty="0" smtClean="0"/>
              <a:t> </a:t>
            </a:r>
            <a:r>
              <a:rPr lang="en-US" sz="2400" dirty="0" err="1" smtClean="0"/>
              <a:t>usaha</a:t>
            </a:r>
            <a:r>
              <a:rPr lang="en-US" sz="2400" dirty="0" smtClean="0"/>
              <a:t> </a:t>
            </a:r>
            <a:r>
              <a:rPr lang="en-US" sz="2400" dirty="0" err="1" smtClean="0"/>
              <a:t>dilakukan</a:t>
            </a:r>
            <a:r>
              <a:rPr lang="en-US" sz="2400" dirty="0" smtClean="0"/>
              <a:t>  </a:t>
            </a:r>
            <a:r>
              <a:rPr lang="en-US" sz="2400" dirty="0" err="1" smtClean="0"/>
              <a:t>berdasarkan</a:t>
            </a:r>
            <a:r>
              <a:rPr lang="en-US" sz="2400" dirty="0" smtClean="0"/>
              <a:t> </a:t>
            </a:r>
            <a:r>
              <a:rPr lang="en-US" sz="2400" dirty="0" err="1" smtClean="0"/>
              <a:t>jasa</a:t>
            </a:r>
            <a:endParaRPr lang="en-US" sz="2400" dirty="0" smtClean="0"/>
          </a:p>
          <a:p>
            <a:pPr>
              <a:lnSpc>
                <a:spcPct val="90000"/>
              </a:lnSpc>
            </a:pPr>
            <a:r>
              <a:rPr lang="en-US" sz="2400" dirty="0" smtClean="0"/>
              <a:t>      </a:t>
            </a:r>
            <a:r>
              <a:rPr lang="en-US" sz="2400" dirty="0" err="1" smtClean="0"/>
              <a:t>masing-masing</a:t>
            </a:r>
            <a:r>
              <a:rPr lang="en-US" sz="2400" dirty="0" smtClean="0"/>
              <a:t> </a:t>
            </a:r>
            <a:r>
              <a:rPr lang="en-US" sz="2400" dirty="0" err="1" smtClean="0"/>
              <a:t>anggota</a:t>
            </a:r>
            <a:endParaRPr lang="en-US" sz="2400" dirty="0" smtClean="0"/>
          </a:p>
          <a:p>
            <a:pPr>
              <a:lnSpc>
                <a:spcPct val="90000"/>
              </a:lnSpc>
            </a:pPr>
            <a:r>
              <a:rPr lang="en-US" sz="2400" dirty="0" smtClean="0"/>
              <a:t>(4) </a:t>
            </a:r>
            <a:r>
              <a:rPr lang="en-US" sz="2400" dirty="0" err="1" smtClean="0"/>
              <a:t>Kemandirian</a:t>
            </a:r>
            <a:endParaRPr lang="en-US" sz="2400" dirty="0" smtClean="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066800" y="990600"/>
            <a:ext cx="7543800" cy="1143000"/>
          </a:xfrm>
        </p:spPr>
        <p:txBody>
          <a:bodyPr/>
          <a:lstStyle/>
          <a:p>
            <a:pPr algn="l" eaLnBrk="1" hangingPunct="1"/>
            <a:r>
              <a:rPr lang="en-US" sz="3200" dirty="0" err="1" smtClean="0"/>
              <a:t>Ciri</a:t>
            </a:r>
            <a:r>
              <a:rPr lang="en-US" sz="3200" dirty="0" smtClean="0"/>
              <a:t> </a:t>
            </a:r>
            <a:r>
              <a:rPr lang="en-US" sz="3200" dirty="0" err="1" smtClean="0"/>
              <a:t>tersendiri</a:t>
            </a:r>
            <a:r>
              <a:rPr lang="en-US" sz="3200" dirty="0" smtClean="0"/>
              <a:t> </a:t>
            </a:r>
            <a:r>
              <a:rPr lang="en-US" sz="3200" dirty="0" err="1" smtClean="0"/>
              <a:t>koperasi</a:t>
            </a:r>
            <a:r>
              <a:rPr lang="en-US" sz="3200" dirty="0" smtClean="0"/>
              <a:t> </a:t>
            </a:r>
            <a:r>
              <a:rPr lang="en-US" sz="3200" dirty="0" err="1" smtClean="0"/>
              <a:t>dibanding</a:t>
            </a:r>
            <a:r>
              <a:rPr lang="en-US" sz="3200" dirty="0" smtClean="0"/>
              <a:t> </a:t>
            </a:r>
            <a:r>
              <a:rPr lang="en-US" sz="3200" dirty="0" err="1" smtClean="0"/>
              <a:t>bentuk</a:t>
            </a:r>
            <a:r>
              <a:rPr lang="en-US" sz="3200" dirty="0" smtClean="0"/>
              <a:t> </a:t>
            </a:r>
            <a:r>
              <a:rPr lang="en-US" sz="3200" dirty="0" err="1" smtClean="0"/>
              <a:t>usaha</a:t>
            </a:r>
            <a:r>
              <a:rPr lang="en-US" sz="3200" dirty="0" smtClean="0"/>
              <a:t> yang lain:</a:t>
            </a:r>
          </a:p>
        </p:txBody>
      </p:sp>
      <p:sp>
        <p:nvSpPr>
          <p:cNvPr id="31747" name="Rectangle 3"/>
          <p:cNvSpPr>
            <a:spLocks noGrp="1" noChangeArrowheads="1"/>
          </p:cNvSpPr>
          <p:nvPr>
            <p:ph type="body" idx="1"/>
          </p:nvPr>
        </p:nvSpPr>
        <p:spPr>
          <a:xfrm>
            <a:off x="914400" y="2590800"/>
            <a:ext cx="7696200" cy="2824162"/>
          </a:xfrm>
        </p:spPr>
        <p:txBody>
          <a:bodyPr/>
          <a:lstStyle/>
          <a:p>
            <a:pPr eaLnBrk="1" hangingPunct="1">
              <a:spcBef>
                <a:spcPts val="0"/>
              </a:spcBef>
            </a:pPr>
            <a:r>
              <a:rPr lang="en-US" sz="2800" dirty="0" err="1" smtClean="0"/>
              <a:t>Lebih</a:t>
            </a:r>
            <a:r>
              <a:rPr lang="en-US" sz="2800" dirty="0" smtClean="0"/>
              <a:t> </a:t>
            </a:r>
            <a:r>
              <a:rPr lang="en-US" sz="2800" dirty="0" err="1" smtClean="0"/>
              <a:t>mementingkan</a:t>
            </a:r>
            <a:r>
              <a:rPr lang="en-US" sz="2800" dirty="0" smtClean="0"/>
              <a:t> </a:t>
            </a:r>
            <a:r>
              <a:rPr lang="en-US" sz="2800" dirty="0" err="1" smtClean="0"/>
              <a:t>keangotaan</a:t>
            </a:r>
            <a:endParaRPr lang="en-US" sz="2800" dirty="0" smtClean="0"/>
          </a:p>
          <a:p>
            <a:pPr eaLnBrk="1" hangingPunct="1">
              <a:spcBef>
                <a:spcPts val="0"/>
              </a:spcBef>
            </a:pPr>
            <a:r>
              <a:rPr lang="en-US" sz="2800" dirty="0" err="1" smtClean="0"/>
              <a:t>Anggotanya</a:t>
            </a:r>
            <a:r>
              <a:rPr lang="en-US" sz="2800" dirty="0" smtClean="0"/>
              <a:t> </a:t>
            </a:r>
            <a:r>
              <a:rPr lang="en-US" sz="2800" dirty="0" err="1" smtClean="0"/>
              <a:t>bebas</a:t>
            </a:r>
            <a:r>
              <a:rPr lang="en-US" sz="2800" dirty="0" smtClean="0"/>
              <a:t> </a:t>
            </a:r>
            <a:r>
              <a:rPr lang="en-US" sz="2800" dirty="0" err="1" smtClean="0"/>
              <a:t>keluar</a:t>
            </a:r>
            <a:r>
              <a:rPr lang="en-US" sz="2800" dirty="0" smtClean="0"/>
              <a:t> </a:t>
            </a:r>
            <a:r>
              <a:rPr lang="en-US" sz="2800" dirty="0" err="1" smtClean="0"/>
              <a:t>masuk</a:t>
            </a:r>
            <a:endParaRPr lang="en-US" sz="2800" dirty="0" smtClean="0"/>
          </a:p>
          <a:p>
            <a:pPr eaLnBrk="1" hangingPunct="1">
              <a:spcBef>
                <a:spcPts val="0"/>
              </a:spcBef>
            </a:pPr>
            <a:r>
              <a:rPr lang="en-US" sz="2800" dirty="0" err="1" smtClean="0"/>
              <a:t>Merupakan</a:t>
            </a:r>
            <a:r>
              <a:rPr lang="en-US" sz="2800" dirty="0" smtClean="0"/>
              <a:t> </a:t>
            </a:r>
            <a:r>
              <a:rPr lang="en-US" sz="2800" dirty="0" err="1" smtClean="0"/>
              <a:t>badan</a:t>
            </a:r>
            <a:r>
              <a:rPr lang="en-US" sz="2800" dirty="0" smtClean="0"/>
              <a:t> </a:t>
            </a:r>
            <a:r>
              <a:rPr lang="en-US" sz="2800" dirty="0" err="1" smtClean="0"/>
              <a:t>hukum</a:t>
            </a:r>
            <a:r>
              <a:rPr lang="en-US" sz="2800" dirty="0" smtClean="0"/>
              <a:t> yang </a:t>
            </a:r>
            <a:r>
              <a:rPr lang="en-US" sz="2800" dirty="0" err="1" smtClean="0"/>
              <a:t>menjalankan</a:t>
            </a:r>
            <a:r>
              <a:rPr lang="en-US" sz="2800" dirty="0" smtClean="0"/>
              <a:t> </a:t>
            </a:r>
            <a:r>
              <a:rPr lang="en-US" sz="2800" dirty="0" err="1" smtClean="0"/>
              <a:t>usaha</a:t>
            </a:r>
            <a:r>
              <a:rPr lang="en-US" sz="2800" dirty="0" smtClean="0"/>
              <a:t> </a:t>
            </a:r>
            <a:r>
              <a:rPr lang="en-US" sz="2800" dirty="0" err="1" smtClean="0"/>
              <a:t>untuk</a:t>
            </a:r>
            <a:r>
              <a:rPr lang="en-US" sz="2800" dirty="0" smtClean="0"/>
              <a:t> </a:t>
            </a:r>
            <a:r>
              <a:rPr lang="en-US" sz="2800" dirty="0" err="1" smtClean="0"/>
              <a:t>kepentingan</a:t>
            </a:r>
            <a:r>
              <a:rPr lang="en-US" sz="2800" dirty="0" smtClean="0"/>
              <a:t> </a:t>
            </a:r>
            <a:r>
              <a:rPr lang="en-US" sz="2800" dirty="0" err="1" smtClean="0"/>
              <a:t>anggota</a:t>
            </a:r>
            <a:endParaRPr lang="en-US" sz="2800" dirty="0" smtClean="0"/>
          </a:p>
          <a:p>
            <a:pPr eaLnBrk="1" hangingPunct="1">
              <a:spcBef>
                <a:spcPts val="0"/>
              </a:spcBef>
            </a:pPr>
            <a:r>
              <a:rPr lang="en-US" sz="2800" dirty="0" err="1" smtClean="0"/>
              <a:t>Kekuasaan</a:t>
            </a:r>
            <a:r>
              <a:rPr lang="en-US" sz="2800" dirty="0" smtClean="0"/>
              <a:t> </a:t>
            </a:r>
            <a:r>
              <a:rPr lang="en-US" sz="2800" dirty="0" err="1" smtClean="0"/>
              <a:t>tertinggi</a:t>
            </a:r>
            <a:r>
              <a:rPr lang="en-US" sz="2800" dirty="0" smtClean="0"/>
              <a:t> </a:t>
            </a:r>
            <a:r>
              <a:rPr lang="en-US" sz="2800" dirty="0" err="1" smtClean="0"/>
              <a:t>di</a:t>
            </a:r>
            <a:r>
              <a:rPr lang="en-US" sz="2800" dirty="0" smtClean="0"/>
              <a:t> </a:t>
            </a:r>
            <a:r>
              <a:rPr lang="en-US" sz="2800" dirty="0" err="1" smtClean="0"/>
              <a:t>dalam</a:t>
            </a:r>
            <a:r>
              <a:rPr lang="en-US" sz="2800" dirty="0" smtClean="0"/>
              <a:t> </a:t>
            </a:r>
            <a:r>
              <a:rPr lang="en-US" sz="2800" dirty="0" err="1" smtClean="0"/>
              <a:t>rapat</a:t>
            </a:r>
            <a:r>
              <a:rPr lang="en-US" sz="2800" dirty="0" smtClean="0"/>
              <a:t> </a:t>
            </a:r>
            <a:r>
              <a:rPr lang="en-US" sz="2800" dirty="0" err="1" smtClean="0"/>
              <a:t>anggota</a:t>
            </a:r>
            <a:endParaRPr lang="en-US" sz="2800" dirty="0" smtClean="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normAutofit/>
          </a:bodyPr>
          <a:lstStyle/>
          <a:p>
            <a:pPr>
              <a:defRPr/>
            </a:pPr>
            <a:r>
              <a:rPr lang="en-US" sz="3600" b="1" dirty="0"/>
              <a:t>KOPERASI</a:t>
            </a:r>
            <a:endParaRPr lang="en-GB" sz="3600" b="1" dirty="0"/>
          </a:p>
        </p:txBody>
      </p:sp>
      <p:sp>
        <p:nvSpPr>
          <p:cNvPr id="257027" name="Rectangle 3"/>
          <p:cNvSpPr>
            <a:spLocks noGrp="1" noChangeArrowheads="1"/>
          </p:cNvSpPr>
          <p:nvPr>
            <p:ph type="body" idx="1"/>
          </p:nvPr>
        </p:nvSpPr>
        <p:spPr>
          <a:xfrm>
            <a:off x="457200" y="1600201"/>
            <a:ext cx="8229600" cy="4038600"/>
          </a:xfrm>
        </p:spPr>
        <p:txBody>
          <a:bodyPr/>
          <a:lstStyle/>
          <a:p>
            <a:pPr algn="just">
              <a:defRPr/>
            </a:pPr>
            <a:r>
              <a:rPr lang="en-US" dirty="0" err="1" smtClean="0"/>
              <a:t>Dasar</a:t>
            </a:r>
            <a:r>
              <a:rPr lang="en-US" dirty="0" smtClean="0"/>
              <a:t> </a:t>
            </a:r>
            <a:r>
              <a:rPr lang="en-US" dirty="0" err="1" smtClean="0"/>
              <a:t>Hukum</a:t>
            </a:r>
            <a:r>
              <a:rPr lang="en-US" dirty="0" smtClean="0"/>
              <a:t>	: UU No.25 </a:t>
            </a:r>
            <a:r>
              <a:rPr lang="en-US" dirty="0" err="1" smtClean="0"/>
              <a:t>Tahun</a:t>
            </a:r>
            <a:r>
              <a:rPr lang="en-US" dirty="0" smtClean="0"/>
              <a:t> 1992</a:t>
            </a:r>
          </a:p>
          <a:p>
            <a:pPr algn="just">
              <a:defRPr/>
            </a:pPr>
            <a:r>
              <a:rPr lang="en-US" dirty="0" err="1" smtClean="0"/>
              <a:t>Badan</a:t>
            </a:r>
            <a:r>
              <a:rPr lang="en-US" dirty="0" smtClean="0"/>
              <a:t> </a:t>
            </a:r>
            <a:r>
              <a:rPr lang="en-US" dirty="0" err="1"/>
              <a:t>usaha</a:t>
            </a:r>
            <a:r>
              <a:rPr lang="en-US" dirty="0"/>
              <a:t> yang </a:t>
            </a:r>
            <a:r>
              <a:rPr lang="en-US" dirty="0" err="1"/>
              <a:t>beranggotakan</a:t>
            </a:r>
            <a:r>
              <a:rPr lang="en-US" dirty="0"/>
              <a:t> </a:t>
            </a:r>
            <a:r>
              <a:rPr lang="en-US" dirty="0" err="1"/>
              <a:t>orang-orang</a:t>
            </a:r>
            <a:r>
              <a:rPr lang="en-US" dirty="0"/>
              <a:t> </a:t>
            </a:r>
            <a:r>
              <a:rPr lang="en-US" dirty="0" err="1"/>
              <a:t>atau</a:t>
            </a:r>
            <a:r>
              <a:rPr lang="en-US" dirty="0"/>
              <a:t> </a:t>
            </a:r>
            <a:r>
              <a:rPr lang="en-US" dirty="0" err="1"/>
              <a:t>badan</a:t>
            </a:r>
            <a:r>
              <a:rPr lang="en-US" dirty="0"/>
              <a:t> </a:t>
            </a:r>
            <a:r>
              <a:rPr lang="en-US" dirty="0" err="1"/>
              <a:t>hukum</a:t>
            </a:r>
            <a:r>
              <a:rPr lang="en-US" dirty="0"/>
              <a:t> </a:t>
            </a:r>
            <a:r>
              <a:rPr lang="en-US" dirty="0" err="1"/>
              <a:t>koperasi</a:t>
            </a:r>
            <a:r>
              <a:rPr lang="en-US" dirty="0"/>
              <a:t> yang </a:t>
            </a:r>
            <a:r>
              <a:rPr lang="en-US" dirty="0" err="1"/>
              <a:t>melandaskan</a:t>
            </a:r>
            <a:r>
              <a:rPr lang="en-US" dirty="0"/>
              <a:t> </a:t>
            </a:r>
            <a:r>
              <a:rPr lang="en-US" dirty="0" err="1"/>
              <a:t>kegiatannya</a:t>
            </a:r>
            <a:r>
              <a:rPr lang="en-US" dirty="0"/>
              <a:t> </a:t>
            </a:r>
            <a:r>
              <a:rPr lang="en-US" dirty="0" err="1"/>
              <a:t>berdasarkan</a:t>
            </a:r>
            <a:r>
              <a:rPr lang="en-US" dirty="0"/>
              <a:t> </a:t>
            </a:r>
            <a:r>
              <a:rPr lang="en-US" dirty="0" err="1"/>
              <a:t>prinsip</a:t>
            </a:r>
            <a:r>
              <a:rPr lang="en-US" dirty="0"/>
              <a:t> </a:t>
            </a:r>
            <a:r>
              <a:rPr lang="en-US" dirty="0" err="1"/>
              <a:t>koperasi</a:t>
            </a:r>
            <a:r>
              <a:rPr lang="en-US" dirty="0"/>
              <a:t> </a:t>
            </a:r>
            <a:r>
              <a:rPr lang="en-US" dirty="0" err="1"/>
              <a:t>sekaligus</a:t>
            </a:r>
            <a:r>
              <a:rPr lang="en-US" dirty="0"/>
              <a:t> </a:t>
            </a:r>
            <a:r>
              <a:rPr lang="en-US" dirty="0" err="1"/>
              <a:t>sebagai</a:t>
            </a:r>
            <a:r>
              <a:rPr lang="en-US" dirty="0"/>
              <a:t> </a:t>
            </a:r>
            <a:r>
              <a:rPr lang="en-US" dirty="0" err="1"/>
              <a:t>gerakan</a:t>
            </a:r>
            <a:r>
              <a:rPr lang="en-US" dirty="0"/>
              <a:t> </a:t>
            </a:r>
            <a:r>
              <a:rPr lang="en-US" dirty="0" err="1"/>
              <a:t>ekonomi</a:t>
            </a:r>
            <a:r>
              <a:rPr lang="en-US" dirty="0"/>
              <a:t> </a:t>
            </a:r>
            <a:r>
              <a:rPr lang="en-US" dirty="0" err="1"/>
              <a:t>rakyat</a:t>
            </a:r>
            <a:r>
              <a:rPr lang="en-US" dirty="0"/>
              <a:t> yang </a:t>
            </a:r>
            <a:r>
              <a:rPr lang="en-US" dirty="0" err="1"/>
              <a:t>berdasarkan</a:t>
            </a:r>
            <a:r>
              <a:rPr lang="en-US" dirty="0"/>
              <a:t> </a:t>
            </a:r>
            <a:r>
              <a:rPr lang="en-US" dirty="0" err="1"/>
              <a:t>atas</a:t>
            </a:r>
            <a:r>
              <a:rPr lang="en-US" dirty="0"/>
              <a:t> </a:t>
            </a:r>
            <a:r>
              <a:rPr lang="en-US" dirty="0" err="1"/>
              <a:t>kekeluargaan</a:t>
            </a:r>
            <a:r>
              <a:rPr lang="en-US" dirty="0"/>
              <a:t>.</a:t>
            </a:r>
          </a:p>
          <a:p>
            <a:pPr algn="just">
              <a:buFont typeface="Wingdings" pitchFamily="2" charset="2"/>
              <a:buNone/>
              <a:defRPr/>
            </a:pPr>
            <a:r>
              <a:rPr lang="en-US" dirty="0"/>
              <a:t>	</a:t>
            </a:r>
            <a:endParaRPr lang="en-GB"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normAutofit/>
          </a:bodyPr>
          <a:lstStyle/>
          <a:p>
            <a:pPr>
              <a:defRPr/>
            </a:pPr>
            <a:r>
              <a:rPr lang="en-US" sz="3600" b="1" dirty="0"/>
              <a:t>PRINSIP KOPERASI</a:t>
            </a:r>
            <a:endParaRPr lang="en-GB" sz="3600" b="1" dirty="0"/>
          </a:p>
        </p:txBody>
      </p:sp>
      <p:sp>
        <p:nvSpPr>
          <p:cNvPr id="271363" name="Rectangle 3"/>
          <p:cNvSpPr>
            <a:spLocks noGrp="1" noChangeArrowheads="1"/>
          </p:cNvSpPr>
          <p:nvPr>
            <p:ph type="body" idx="1"/>
          </p:nvPr>
        </p:nvSpPr>
        <p:spPr>
          <a:xfrm>
            <a:off x="457200" y="1600201"/>
            <a:ext cx="8229600" cy="3581400"/>
          </a:xfrm>
        </p:spPr>
        <p:txBody>
          <a:bodyPr/>
          <a:lstStyle/>
          <a:p>
            <a:pPr>
              <a:defRPr/>
            </a:pPr>
            <a:r>
              <a:rPr lang="en-US" dirty="0" err="1"/>
              <a:t>Keanggotaan</a:t>
            </a:r>
            <a:r>
              <a:rPr lang="en-US" dirty="0"/>
              <a:t> </a:t>
            </a:r>
            <a:r>
              <a:rPr lang="en-US" dirty="0" err="1"/>
              <a:t>bersifat</a:t>
            </a:r>
            <a:r>
              <a:rPr lang="en-US" dirty="0"/>
              <a:t> </a:t>
            </a:r>
            <a:r>
              <a:rPr lang="en-US" dirty="0" err="1"/>
              <a:t>sukarela</a:t>
            </a:r>
            <a:r>
              <a:rPr lang="en-US" dirty="0"/>
              <a:t> </a:t>
            </a:r>
            <a:r>
              <a:rPr lang="en-US" dirty="0" err="1"/>
              <a:t>dan</a:t>
            </a:r>
            <a:r>
              <a:rPr lang="en-US" dirty="0"/>
              <a:t> </a:t>
            </a:r>
            <a:r>
              <a:rPr lang="en-US" dirty="0" err="1"/>
              <a:t>terbuka</a:t>
            </a:r>
            <a:endParaRPr lang="en-US" dirty="0"/>
          </a:p>
          <a:p>
            <a:pPr>
              <a:defRPr/>
            </a:pPr>
            <a:r>
              <a:rPr lang="en-US" dirty="0" err="1"/>
              <a:t>Pengelolaan</a:t>
            </a:r>
            <a:r>
              <a:rPr lang="en-US" dirty="0"/>
              <a:t> </a:t>
            </a:r>
            <a:r>
              <a:rPr lang="en-US" dirty="0" err="1"/>
              <a:t>dilakukan</a:t>
            </a:r>
            <a:r>
              <a:rPr lang="en-US" dirty="0"/>
              <a:t> </a:t>
            </a:r>
            <a:r>
              <a:rPr lang="en-US" dirty="0" err="1"/>
              <a:t>secara</a:t>
            </a:r>
            <a:r>
              <a:rPr lang="en-US" dirty="0"/>
              <a:t> </a:t>
            </a:r>
            <a:r>
              <a:rPr lang="en-US" dirty="0" err="1"/>
              <a:t>demokratis</a:t>
            </a:r>
            <a:endParaRPr lang="en-US" dirty="0"/>
          </a:p>
          <a:p>
            <a:pPr>
              <a:defRPr/>
            </a:pPr>
            <a:r>
              <a:rPr lang="en-US" dirty="0" err="1"/>
              <a:t>Pembagian</a:t>
            </a:r>
            <a:r>
              <a:rPr lang="en-US" dirty="0"/>
              <a:t> SHU </a:t>
            </a:r>
            <a:r>
              <a:rPr lang="en-US" dirty="0" err="1"/>
              <a:t>secara</a:t>
            </a:r>
            <a:r>
              <a:rPr lang="en-US" dirty="0"/>
              <a:t> </a:t>
            </a:r>
            <a:r>
              <a:rPr lang="en-US" dirty="0" err="1"/>
              <a:t>adil</a:t>
            </a:r>
            <a:endParaRPr lang="en-US" dirty="0"/>
          </a:p>
          <a:p>
            <a:pPr>
              <a:defRPr/>
            </a:pPr>
            <a:r>
              <a:rPr lang="en-US" dirty="0" err="1"/>
              <a:t>Pemberian</a:t>
            </a:r>
            <a:r>
              <a:rPr lang="en-US" dirty="0"/>
              <a:t> </a:t>
            </a:r>
            <a:r>
              <a:rPr lang="en-US" dirty="0" err="1"/>
              <a:t>balas</a:t>
            </a:r>
            <a:r>
              <a:rPr lang="en-US" dirty="0"/>
              <a:t> </a:t>
            </a:r>
            <a:r>
              <a:rPr lang="en-US" dirty="0" err="1"/>
              <a:t>jasa</a:t>
            </a:r>
            <a:r>
              <a:rPr lang="en-US" dirty="0"/>
              <a:t> </a:t>
            </a:r>
            <a:r>
              <a:rPr lang="en-US" dirty="0" err="1"/>
              <a:t>sesuai</a:t>
            </a:r>
            <a:r>
              <a:rPr lang="en-US" dirty="0"/>
              <a:t> modal</a:t>
            </a:r>
          </a:p>
          <a:p>
            <a:pPr>
              <a:defRPr/>
            </a:pPr>
            <a:r>
              <a:rPr lang="en-US" dirty="0" err="1"/>
              <a:t>Kemandirian</a:t>
            </a:r>
            <a:endParaRPr lang="en-GB"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a:xfrm>
            <a:off x="0" y="244475"/>
            <a:ext cx="9144000" cy="1431925"/>
          </a:xfrm>
        </p:spPr>
        <p:txBody>
          <a:bodyPr/>
          <a:lstStyle/>
          <a:p>
            <a:pPr>
              <a:defRPr/>
            </a:pPr>
            <a:r>
              <a:rPr lang="en-US" sz="3400" b="1" dirty="0"/>
              <a:t>PERANGKAT ORGANISASI KOPERASI</a:t>
            </a:r>
            <a:endParaRPr lang="en-GB" sz="3400" b="1" dirty="0"/>
          </a:p>
        </p:txBody>
      </p:sp>
      <p:sp>
        <p:nvSpPr>
          <p:cNvPr id="272387" name="Rectangle 3"/>
          <p:cNvSpPr>
            <a:spLocks noGrp="1" noChangeArrowheads="1"/>
          </p:cNvSpPr>
          <p:nvPr>
            <p:ph type="body" idx="1"/>
          </p:nvPr>
        </p:nvSpPr>
        <p:spPr>
          <a:xfrm>
            <a:off x="457200" y="1600201"/>
            <a:ext cx="8229600" cy="3810000"/>
          </a:xfrm>
        </p:spPr>
        <p:txBody>
          <a:bodyPr/>
          <a:lstStyle/>
          <a:p>
            <a:pPr>
              <a:defRPr/>
            </a:pPr>
            <a:r>
              <a:rPr lang="en-US" dirty="0"/>
              <a:t>RAPAT ANGGOTA</a:t>
            </a:r>
          </a:p>
          <a:p>
            <a:pPr>
              <a:buFont typeface="Wingdings" pitchFamily="2" charset="2"/>
              <a:buNone/>
              <a:defRPr/>
            </a:pPr>
            <a:r>
              <a:rPr lang="en-US" dirty="0"/>
              <a:t>	</a:t>
            </a:r>
            <a:r>
              <a:rPr lang="en-US" dirty="0" err="1"/>
              <a:t>pemegang</a:t>
            </a:r>
            <a:r>
              <a:rPr lang="en-US" dirty="0"/>
              <a:t> </a:t>
            </a:r>
            <a:r>
              <a:rPr lang="en-US" dirty="0" err="1"/>
              <a:t>kekuasaan</a:t>
            </a:r>
            <a:r>
              <a:rPr lang="en-US" dirty="0"/>
              <a:t> </a:t>
            </a:r>
            <a:r>
              <a:rPr lang="en-US" dirty="0" err="1"/>
              <a:t>tertinggi</a:t>
            </a:r>
            <a:endParaRPr lang="en-US" dirty="0"/>
          </a:p>
          <a:p>
            <a:pPr>
              <a:buFont typeface="Wingdings" pitchFamily="2" charset="2"/>
              <a:buNone/>
              <a:defRPr/>
            </a:pPr>
            <a:r>
              <a:rPr lang="en-US" dirty="0"/>
              <a:t>	</a:t>
            </a:r>
            <a:r>
              <a:rPr lang="en-US" dirty="0" err="1"/>
              <a:t>dilaksanakan</a:t>
            </a:r>
            <a:r>
              <a:rPr lang="en-US" dirty="0"/>
              <a:t> </a:t>
            </a:r>
            <a:r>
              <a:rPr lang="en-US" dirty="0" smtClean="0"/>
              <a:t>minimum </a:t>
            </a:r>
            <a:r>
              <a:rPr lang="en-US" dirty="0"/>
              <a:t>1 kali </a:t>
            </a:r>
            <a:r>
              <a:rPr lang="en-US" dirty="0" err="1"/>
              <a:t>setahun</a:t>
            </a:r>
            <a:endParaRPr lang="en-US" dirty="0"/>
          </a:p>
          <a:p>
            <a:pPr>
              <a:buFont typeface="Wingdings" pitchFamily="2" charset="2"/>
              <a:buNone/>
              <a:defRPr/>
            </a:pPr>
            <a:r>
              <a:rPr lang="en-US" dirty="0"/>
              <a:t>	</a:t>
            </a:r>
            <a:r>
              <a:rPr lang="en-US" dirty="0" err="1"/>
              <a:t>keputusan</a:t>
            </a:r>
            <a:r>
              <a:rPr lang="en-US" dirty="0"/>
              <a:t> </a:t>
            </a:r>
            <a:r>
              <a:rPr lang="en-US" dirty="0" err="1" smtClean="0"/>
              <a:t>secara</a:t>
            </a:r>
            <a:r>
              <a:rPr lang="en-US" dirty="0" smtClean="0"/>
              <a:t> </a:t>
            </a:r>
            <a:r>
              <a:rPr lang="en-US" dirty="0" err="1"/>
              <a:t>musyawarah</a:t>
            </a:r>
            <a:r>
              <a:rPr lang="en-US" dirty="0"/>
              <a:t> </a:t>
            </a:r>
            <a:r>
              <a:rPr lang="en-US" dirty="0" err="1"/>
              <a:t>mufakat</a:t>
            </a:r>
            <a:endParaRPr lang="en-US" dirty="0"/>
          </a:p>
          <a:p>
            <a:pPr>
              <a:defRPr/>
            </a:pPr>
            <a:r>
              <a:rPr lang="en-US" dirty="0"/>
              <a:t>PENGURUS KOPERASI</a:t>
            </a:r>
          </a:p>
          <a:p>
            <a:pPr>
              <a:defRPr/>
            </a:pPr>
            <a:r>
              <a:rPr lang="en-US" dirty="0"/>
              <a:t>PENGAWAS</a:t>
            </a:r>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44"/>
          <p:cNvSpPr>
            <a:spLocks noGrp="1" noChangeArrowheads="1"/>
          </p:cNvSpPr>
          <p:nvPr>
            <p:ph type="title" idx="4294967295"/>
          </p:nvPr>
        </p:nvSpPr>
        <p:spPr>
          <a:xfrm>
            <a:off x="1219200" y="381000"/>
            <a:ext cx="6172200" cy="1143000"/>
          </a:xfrm>
        </p:spPr>
        <p:txBody>
          <a:bodyPr/>
          <a:lstStyle/>
          <a:p>
            <a:pPr eaLnBrk="1" hangingPunct="1"/>
            <a:r>
              <a:rPr lang="en-US" sz="3200" b="1" dirty="0" err="1" smtClean="0">
                <a:latin typeface="Arial" pitchFamily="34" charset="0"/>
                <a:cs typeface="Arial" pitchFamily="34" charset="0"/>
              </a:rPr>
              <a:t>Lulusan</a:t>
            </a:r>
            <a:r>
              <a:rPr lang="en-US" sz="3200" b="1" dirty="0" smtClean="0">
                <a:latin typeface="Arial" pitchFamily="34" charset="0"/>
                <a:cs typeface="Arial" pitchFamily="34" charset="0"/>
              </a:rPr>
              <a:t> Diploma &amp; </a:t>
            </a:r>
            <a:r>
              <a:rPr lang="en-US" sz="3200" b="1" dirty="0" err="1" smtClean="0">
                <a:latin typeface="Arial" pitchFamily="34" charset="0"/>
                <a:cs typeface="Arial" pitchFamily="34" charset="0"/>
              </a:rPr>
              <a:t>Universitas</a:t>
            </a:r>
            <a:r>
              <a:rPr lang="en-US" sz="3200" b="1" dirty="0" smtClean="0">
                <a:latin typeface="Arial" pitchFamily="34" charset="0"/>
                <a:cs typeface="Arial" pitchFamily="34" charset="0"/>
              </a:rPr>
              <a:t> Yang </a:t>
            </a:r>
            <a:r>
              <a:rPr lang="en-US" sz="3200" b="1" dirty="0" err="1" smtClean="0">
                <a:latin typeface="Arial" pitchFamily="34" charset="0"/>
                <a:cs typeface="Arial" pitchFamily="34" charset="0"/>
              </a:rPr>
              <a:t>Menganggur</a:t>
            </a:r>
            <a:endParaRPr lang="en-US" sz="3200" b="1" dirty="0" smtClean="0">
              <a:latin typeface="Arial" pitchFamily="34" charset="0"/>
              <a:cs typeface="Arial" pitchFamily="34" charset="0"/>
            </a:endParaRPr>
          </a:p>
        </p:txBody>
      </p:sp>
      <p:graphicFrame>
        <p:nvGraphicFramePr>
          <p:cNvPr id="125982" name="Group 30"/>
          <p:cNvGraphicFramePr>
            <a:graphicFrameLocks noGrp="1"/>
          </p:cNvGraphicFramePr>
          <p:nvPr>
            <p:ph sz="half" idx="4294967295"/>
          </p:nvPr>
        </p:nvGraphicFramePr>
        <p:xfrm>
          <a:off x="762000" y="1676400"/>
          <a:ext cx="7467600" cy="2274591"/>
        </p:xfrm>
        <a:graphic>
          <a:graphicData uri="http://schemas.openxmlformats.org/drawingml/2006/table">
            <a:tbl>
              <a:tblPr/>
              <a:tblGrid>
                <a:gridCol w="1825597"/>
                <a:gridCol w="1832003"/>
                <a:gridCol w="1828800"/>
                <a:gridCol w="1981200"/>
              </a:tblGrid>
              <a:tr h="44504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rgbClr val="663300"/>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663300"/>
                          </a:solidFill>
                          <a:effectLst/>
                          <a:latin typeface="Arial" charset="0"/>
                        </a:rPr>
                        <a:t>2007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663300"/>
                          </a:solidFill>
                          <a:effectLst/>
                          <a:latin typeface="Arial" charset="0"/>
                        </a:rPr>
                        <a:t>2008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663300"/>
                          </a:solidFill>
                          <a:effectLst/>
                          <a:latin typeface="Arial" charset="0"/>
                        </a:rPr>
                        <a:t>2009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155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663300"/>
                          </a:solidFill>
                          <a:effectLst/>
                          <a:latin typeface="Arial" charset="0"/>
                        </a:rPr>
                        <a:t>Diploma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663300"/>
                          </a:solidFill>
                          <a:effectLst/>
                          <a:latin typeface="Arial" charset="0"/>
                        </a:rPr>
                        <a:t>1.228.000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663300"/>
                          </a:solidFill>
                          <a:effectLst/>
                          <a:latin typeface="Arial" charset="0"/>
                        </a:rPr>
                        <a:t>1.514.000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663300"/>
                          </a:solidFill>
                          <a:effectLst/>
                          <a:latin typeface="Arial" charset="0"/>
                        </a:rPr>
                        <a:t>1.424.000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155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663300"/>
                          </a:solidFill>
                          <a:effectLst/>
                          <a:latin typeface="Arial" charset="0"/>
                        </a:rPr>
                        <a:t>Universitas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663300"/>
                          </a:solidFill>
                          <a:effectLst/>
                          <a:latin typeface="Arial" charset="0"/>
                        </a:rPr>
                        <a:t>1.260.000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663300"/>
                          </a:solidFill>
                          <a:effectLst/>
                          <a:latin typeface="Arial" charset="0"/>
                        </a:rPr>
                        <a:t>1.319.000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663300"/>
                          </a:solidFill>
                          <a:effectLst/>
                          <a:latin typeface="Arial" charset="0"/>
                        </a:rPr>
                        <a:t>1.198.000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0265" name="Picture 118"/>
          <p:cNvPicPr>
            <a:picLocks noGrp="1" noChangeAspect="1" noChangeArrowheads="1"/>
          </p:cNvPicPr>
          <p:nvPr>
            <p:ph sz="quarter" idx="4294967295"/>
          </p:nvPr>
        </p:nvPicPr>
        <p:blipFill>
          <a:blip r:embed="rId2"/>
          <a:srcRect/>
          <a:stretch>
            <a:fillRect/>
          </a:stretch>
        </p:blipFill>
        <p:spPr>
          <a:xfrm>
            <a:off x="914400" y="4572000"/>
            <a:ext cx="3124200" cy="2084313"/>
          </a:xfrm>
        </p:spPr>
      </p:pic>
      <p:sp>
        <p:nvSpPr>
          <p:cNvPr id="10266" name="Rectangle 114"/>
          <p:cNvSpPr>
            <a:spLocks noChangeArrowheads="1"/>
          </p:cNvSpPr>
          <p:nvPr/>
        </p:nvSpPr>
        <p:spPr bwMode="auto">
          <a:xfrm>
            <a:off x="914400" y="3886200"/>
            <a:ext cx="7910513" cy="762000"/>
          </a:xfrm>
          <a:prstGeom prst="rect">
            <a:avLst/>
          </a:prstGeom>
          <a:noFill/>
          <a:ln w="9525">
            <a:noFill/>
            <a:miter lim="800000"/>
            <a:headEnd/>
            <a:tailEnd/>
          </a:ln>
        </p:spPr>
        <p:txBody>
          <a:bodyPr anchor="ctr"/>
          <a:lstStyle/>
          <a:p>
            <a:pPr algn="ctr" eaLnBrk="0" hangingPunct="0"/>
            <a:r>
              <a:rPr lang="en-US" sz="2800" b="1">
                <a:ea typeface="ＭＳ Ｐゴシック" pitchFamily="-106" charset="-128"/>
              </a:rPr>
              <a:t>Tahun 2009: 1.198.000 Sarjana menganggur</a:t>
            </a:r>
          </a:p>
        </p:txBody>
      </p:sp>
      <p:sp>
        <p:nvSpPr>
          <p:cNvPr id="10267" name="Rectangle 123"/>
          <p:cNvSpPr>
            <a:spLocks noChangeArrowheads="1"/>
          </p:cNvSpPr>
          <p:nvPr/>
        </p:nvSpPr>
        <p:spPr bwMode="auto">
          <a:xfrm>
            <a:off x="3657600" y="4495800"/>
            <a:ext cx="2362200" cy="2057400"/>
          </a:xfrm>
          <a:prstGeom prst="rect">
            <a:avLst/>
          </a:prstGeom>
          <a:noFill/>
          <a:ln w="9525">
            <a:noFill/>
            <a:miter lim="800000"/>
            <a:headEnd/>
            <a:tailEnd/>
          </a:ln>
        </p:spPr>
        <p:txBody>
          <a:bodyPr anchor="ctr"/>
          <a:lstStyle/>
          <a:p>
            <a:pPr algn="ctr" eaLnBrk="0" hangingPunct="0"/>
            <a:endParaRPr lang="en-US" sz="2800" b="1">
              <a:solidFill>
                <a:srgbClr val="FFFFFF"/>
              </a:solidFill>
              <a:ea typeface="ＭＳ Ｐゴシック" pitchFamily="-106" charset="-128"/>
            </a:endParaRPr>
          </a:p>
        </p:txBody>
      </p:sp>
      <p:pic>
        <p:nvPicPr>
          <p:cNvPr id="10268" name="Picture 126"/>
          <p:cNvPicPr>
            <a:picLocks noGrp="1" noChangeAspect="1" noChangeArrowheads="1"/>
          </p:cNvPicPr>
          <p:nvPr>
            <p:ph sz="quarter" idx="4294967295"/>
          </p:nvPr>
        </p:nvPicPr>
        <p:blipFill>
          <a:blip r:embed="rId3"/>
          <a:srcRect/>
          <a:stretch>
            <a:fillRect/>
          </a:stretch>
        </p:blipFill>
        <p:spPr>
          <a:xfrm>
            <a:off x="4800600" y="4572000"/>
            <a:ext cx="2362200" cy="2020553"/>
          </a:xfrm>
        </p:spPr>
      </p:pic>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p:txBody>
          <a:bodyPr>
            <a:normAutofit/>
          </a:bodyPr>
          <a:lstStyle/>
          <a:p>
            <a:pPr>
              <a:defRPr/>
            </a:pPr>
            <a:r>
              <a:rPr lang="en-US" sz="3600" b="1" dirty="0"/>
              <a:t>MODAL KOPERASI</a:t>
            </a:r>
            <a:endParaRPr lang="en-GB" sz="3600" b="1" dirty="0"/>
          </a:p>
        </p:txBody>
      </p:sp>
      <p:sp>
        <p:nvSpPr>
          <p:cNvPr id="273411" name="Rectangle 3"/>
          <p:cNvSpPr>
            <a:spLocks noGrp="1" noChangeArrowheads="1"/>
          </p:cNvSpPr>
          <p:nvPr>
            <p:ph type="body" idx="1"/>
          </p:nvPr>
        </p:nvSpPr>
        <p:spPr>
          <a:xfrm>
            <a:off x="1066800" y="1828800"/>
            <a:ext cx="7467600" cy="2160588"/>
          </a:xfrm>
        </p:spPr>
        <p:txBody>
          <a:bodyPr>
            <a:normAutofit lnSpcReduction="10000"/>
          </a:bodyPr>
          <a:lstStyle/>
          <a:p>
            <a:pPr>
              <a:defRPr/>
            </a:pPr>
            <a:r>
              <a:rPr lang="en-US" dirty="0"/>
              <a:t>SIMPANAN POKOK</a:t>
            </a:r>
          </a:p>
          <a:p>
            <a:pPr>
              <a:defRPr/>
            </a:pPr>
            <a:r>
              <a:rPr lang="en-US" dirty="0"/>
              <a:t>SIMPANAN WAJIB</a:t>
            </a:r>
          </a:p>
          <a:p>
            <a:pPr>
              <a:defRPr/>
            </a:pPr>
            <a:r>
              <a:rPr lang="en-US" dirty="0"/>
              <a:t>DANA CADANGAN</a:t>
            </a:r>
          </a:p>
          <a:p>
            <a:pPr>
              <a:defRPr/>
            </a:pPr>
            <a:r>
              <a:rPr lang="en-US" dirty="0"/>
              <a:t>HIBAH</a:t>
            </a:r>
            <a:endParaRPr lang="en-GB" dirty="0"/>
          </a:p>
        </p:txBody>
      </p:sp>
      <p:sp>
        <p:nvSpPr>
          <p:cNvPr id="48132" name="Text Box 4"/>
          <p:cNvSpPr txBox="1">
            <a:spLocks noChangeArrowheads="1"/>
          </p:cNvSpPr>
          <p:nvPr/>
        </p:nvSpPr>
        <p:spPr bwMode="auto">
          <a:xfrm>
            <a:off x="762000" y="4114800"/>
            <a:ext cx="7848600" cy="1200329"/>
          </a:xfrm>
          <a:prstGeom prst="rect">
            <a:avLst/>
          </a:prstGeom>
          <a:noFill/>
          <a:ln w="9525">
            <a:noFill/>
            <a:miter lim="800000"/>
            <a:headEnd/>
            <a:tailEnd/>
          </a:ln>
        </p:spPr>
        <p:txBody>
          <a:bodyPr wrap="square">
            <a:spAutoFit/>
          </a:bodyPr>
          <a:lstStyle/>
          <a:p>
            <a:r>
              <a:rPr lang="en-US" sz="2400" dirty="0">
                <a:latin typeface="Arial" pitchFamily="34" charset="0"/>
              </a:rPr>
              <a:t>SISA HASIL USAHA </a:t>
            </a:r>
            <a:r>
              <a:rPr lang="en-US" sz="2400" dirty="0" smtClean="0">
                <a:latin typeface="Arial" pitchFamily="34" charset="0"/>
              </a:rPr>
              <a:t>(SHU) = </a:t>
            </a:r>
            <a:r>
              <a:rPr lang="en-US" sz="2400" dirty="0" err="1">
                <a:latin typeface="Arial" pitchFamily="34" charset="0"/>
              </a:rPr>
              <a:t>pendapat</a:t>
            </a:r>
            <a:r>
              <a:rPr lang="en-US" sz="2400" dirty="0">
                <a:latin typeface="Arial" pitchFamily="34" charset="0"/>
              </a:rPr>
              <a:t> </a:t>
            </a:r>
            <a:r>
              <a:rPr lang="en-US" sz="2400" dirty="0" err="1">
                <a:latin typeface="Arial" pitchFamily="34" charset="0"/>
              </a:rPr>
              <a:t>koperasi</a:t>
            </a:r>
            <a:r>
              <a:rPr lang="en-US" sz="2400" dirty="0">
                <a:latin typeface="Arial" pitchFamily="34" charset="0"/>
              </a:rPr>
              <a:t> </a:t>
            </a:r>
            <a:r>
              <a:rPr lang="en-US" sz="2400" dirty="0" smtClean="0">
                <a:latin typeface="Arial" pitchFamily="34" charset="0"/>
              </a:rPr>
              <a:t>yang </a:t>
            </a:r>
            <a:r>
              <a:rPr lang="en-US" sz="2400" dirty="0" err="1">
                <a:latin typeface="Arial" pitchFamily="34" charset="0"/>
              </a:rPr>
              <a:t>diperoleh</a:t>
            </a:r>
            <a:r>
              <a:rPr lang="en-US" sz="2400" dirty="0">
                <a:latin typeface="Arial" pitchFamily="34" charset="0"/>
              </a:rPr>
              <a:t> </a:t>
            </a:r>
            <a:r>
              <a:rPr lang="en-US" sz="2400" dirty="0" err="1" smtClean="0">
                <a:latin typeface="Arial" pitchFamily="34" charset="0"/>
              </a:rPr>
              <a:t>dalam</a:t>
            </a:r>
            <a:r>
              <a:rPr lang="en-US" sz="2400" dirty="0" smtClean="0">
                <a:latin typeface="Arial" pitchFamily="34" charset="0"/>
              </a:rPr>
              <a:t> </a:t>
            </a:r>
            <a:r>
              <a:rPr lang="en-US" sz="2400" dirty="0" err="1">
                <a:latin typeface="Arial" pitchFamily="34" charset="0"/>
              </a:rPr>
              <a:t>satu</a:t>
            </a:r>
            <a:r>
              <a:rPr lang="en-US" sz="2400" dirty="0">
                <a:latin typeface="Arial" pitchFamily="34" charset="0"/>
              </a:rPr>
              <a:t> </a:t>
            </a:r>
            <a:r>
              <a:rPr lang="en-US" sz="2400" dirty="0" err="1">
                <a:latin typeface="Arial" pitchFamily="34" charset="0"/>
              </a:rPr>
              <a:t>tahun</a:t>
            </a:r>
            <a:r>
              <a:rPr lang="en-US" sz="2400" dirty="0">
                <a:latin typeface="Arial" pitchFamily="34" charset="0"/>
              </a:rPr>
              <a:t> </a:t>
            </a:r>
            <a:r>
              <a:rPr lang="en-US" sz="2400" dirty="0" err="1">
                <a:latin typeface="Arial" pitchFamily="34" charset="0"/>
              </a:rPr>
              <a:t>buku</a:t>
            </a:r>
            <a:r>
              <a:rPr lang="en-US" sz="2400" dirty="0">
                <a:latin typeface="Arial" pitchFamily="34" charset="0"/>
              </a:rPr>
              <a:t> </a:t>
            </a:r>
            <a:r>
              <a:rPr lang="en-US" sz="2400" dirty="0" err="1">
                <a:latin typeface="Arial" pitchFamily="34" charset="0"/>
              </a:rPr>
              <a:t>dikurangi</a:t>
            </a:r>
            <a:r>
              <a:rPr lang="en-US" sz="2400" dirty="0">
                <a:latin typeface="Arial" pitchFamily="34" charset="0"/>
              </a:rPr>
              <a:t> </a:t>
            </a:r>
            <a:r>
              <a:rPr lang="en-US" sz="2400" dirty="0" err="1">
                <a:latin typeface="Arial" pitchFamily="34" charset="0"/>
              </a:rPr>
              <a:t>dgn</a:t>
            </a:r>
            <a:r>
              <a:rPr lang="en-US" sz="2400" dirty="0">
                <a:latin typeface="Arial" pitchFamily="34" charset="0"/>
              </a:rPr>
              <a:t> </a:t>
            </a:r>
            <a:r>
              <a:rPr lang="en-US" sz="2400" dirty="0" err="1">
                <a:latin typeface="Arial" pitchFamily="34" charset="0"/>
              </a:rPr>
              <a:t>biaya</a:t>
            </a:r>
            <a:r>
              <a:rPr lang="en-US" sz="2400" dirty="0">
                <a:latin typeface="Arial" pitchFamily="34" charset="0"/>
              </a:rPr>
              <a:t>, </a:t>
            </a:r>
            <a:r>
              <a:rPr lang="en-US" sz="2400" dirty="0" err="1">
                <a:latin typeface="Arial" pitchFamily="34" charset="0"/>
              </a:rPr>
              <a:t>penyusutan</a:t>
            </a:r>
            <a:r>
              <a:rPr lang="en-US" sz="2400" dirty="0">
                <a:latin typeface="Arial" pitchFamily="34" charset="0"/>
              </a:rPr>
              <a:t> </a:t>
            </a:r>
            <a:r>
              <a:rPr lang="en-US" sz="2400" dirty="0" err="1">
                <a:latin typeface="Arial" pitchFamily="34" charset="0"/>
              </a:rPr>
              <a:t>dan</a:t>
            </a:r>
            <a:r>
              <a:rPr lang="en-US" sz="2400" dirty="0">
                <a:latin typeface="Arial" pitchFamily="34" charset="0"/>
              </a:rPr>
              <a:t> </a:t>
            </a:r>
            <a:r>
              <a:rPr lang="en-US" sz="2400" dirty="0" err="1">
                <a:latin typeface="Arial" pitchFamily="34" charset="0"/>
              </a:rPr>
              <a:t>kewajiban</a:t>
            </a:r>
            <a:r>
              <a:rPr lang="en-US" sz="2400" dirty="0">
                <a:latin typeface="Arial" pitchFamily="34" charset="0"/>
              </a:rPr>
              <a:t> lain </a:t>
            </a:r>
            <a:r>
              <a:rPr lang="en-US" sz="2400" dirty="0" err="1" smtClean="0">
                <a:latin typeface="Arial" pitchFamily="34" charset="0"/>
              </a:rPr>
              <a:t>dalam</a:t>
            </a:r>
            <a:r>
              <a:rPr lang="en-US" sz="2400" dirty="0" smtClean="0">
                <a:latin typeface="Arial" pitchFamily="34" charset="0"/>
              </a:rPr>
              <a:t> </a:t>
            </a:r>
            <a:r>
              <a:rPr lang="en-US" sz="2400" dirty="0" err="1">
                <a:latin typeface="Arial" pitchFamily="34" charset="0"/>
              </a:rPr>
              <a:t>tahun</a:t>
            </a:r>
            <a:r>
              <a:rPr lang="en-US" sz="2400" dirty="0">
                <a:latin typeface="Arial" pitchFamily="34" charset="0"/>
              </a:rPr>
              <a:t> </a:t>
            </a:r>
            <a:r>
              <a:rPr lang="en-US" sz="2400" dirty="0" err="1">
                <a:latin typeface="Arial" pitchFamily="34" charset="0"/>
              </a:rPr>
              <a:t>buku</a:t>
            </a:r>
            <a:r>
              <a:rPr lang="en-US" sz="2400" dirty="0">
                <a:latin typeface="Arial" pitchFamily="34" charset="0"/>
              </a:rPr>
              <a:t> </a:t>
            </a:r>
            <a:r>
              <a:rPr lang="en-US" sz="2400" dirty="0" err="1">
                <a:latin typeface="Arial" pitchFamily="34" charset="0"/>
              </a:rPr>
              <a:t>ybs</a:t>
            </a:r>
            <a:r>
              <a:rPr lang="en-US" sz="2400" dirty="0">
                <a:latin typeface="Arial" pitchFamily="34" charset="0"/>
              </a:rPr>
              <a:t>.</a:t>
            </a:r>
            <a:endParaRPr lang="en-GB" sz="2400" dirty="0">
              <a:latin typeface="Arial" pitchFamily="34"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4582" name="Group 150"/>
          <p:cNvGraphicFramePr>
            <a:graphicFrameLocks noGrp="1"/>
          </p:cNvGraphicFramePr>
          <p:nvPr/>
        </p:nvGraphicFramePr>
        <p:xfrm>
          <a:off x="228601" y="380999"/>
          <a:ext cx="8686800" cy="6534036"/>
        </p:xfrm>
        <a:graphic>
          <a:graphicData uri="http://schemas.openxmlformats.org/drawingml/2006/table">
            <a:tbl>
              <a:tblPr/>
              <a:tblGrid>
                <a:gridCol w="512762"/>
                <a:gridCol w="1778080"/>
                <a:gridCol w="3557667"/>
                <a:gridCol w="2838291"/>
              </a:tblGrid>
              <a:tr h="583764">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rgbClr val="000000"/>
                          </a:solidFill>
                          <a:effectLst/>
                          <a:latin typeface="Times New Roman" pitchFamily="18" charset="0"/>
                          <a:cs typeface="Times New Roman" pitchFamily="18" charset="0"/>
                        </a:rPr>
                        <a:t>NO</a:t>
                      </a:r>
                      <a:endParaRPr kumimoji="0" lang="en-GB" sz="1800" b="0"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000000"/>
                          </a:solidFill>
                          <a:effectLst/>
                          <a:latin typeface="Times New Roman" pitchFamily="18" charset="0"/>
                          <a:cs typeface="Times New Roman" pitchFamily="18" charset="0"/>
                        </a:rPr>
                        <a:t> UNSUR</a:t>
                      </a:r>
                      <a:endParaRPr kumimoji="0" lang="en-GB" sz="1800" b="0"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000000"/>
                          </a:solidFill>
                          <a:effectLst/>
                          <a:latin typeface="Times New Roman" pitchFamily="18" charset="0"/>
                          <a:cs typeface="Times New Roman" pitchFamily="18" charset="0"/>
                        </a:rPr>
                        <a:t>KOPERASI</a:t>
                      </a:r>
                      <a:endParaRPr kumimoji="0" lang="en-GB" sz="1800" b="0"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000000"/>
                          </a:solidFill>
                          <a:effectLst/>
                          <a:latin typeface="Times New Roman" pitchFamily="18" charset="0"/>
                          <a:cs typeface="Times New Roman" pitchFamily="18" charset="0"/>
                        </a:rPr>
                        <a:t>BADAN USAHA LAIN</a:t>
                      </a:r>
                      <a:endParaRPr kumimoji="0" lang="en-GB" sz="1800" b="0"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73309">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1.</a:t>
                      </a:r>
                      <a:endParaRPr kumimoji="0" lang="en-GB" sz="1800" b="0"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Para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Pihak</a:t>
                      </a:r>
                      <a:endParaRPr kumimoji="0" lang="en-GB" sz="1800" b="0"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Orang-orang</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yang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tidak</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bermodal</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sehingga</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untuk</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mendapatkan</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modal yang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besar</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harus</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banyak</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anggotanya</a:t>
                      </a:r>
                      <a:endParaRPr kumimoji="0" lang="en-GB" sz="1800" b="0"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Tidak</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perlu</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banyak</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jumlahnya</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masing-masing</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mempunyai</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modal yang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besar</a:t>
                      </a:r>
                      <a:endParaRPr kumimoji="0" lang="en-GB" sz="1800" b="0"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9361">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2.</a:t>
                      </a:r>
                      <a:endParaRPr kumimoji="0" lang="en-GB" sz="1800" b="0"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Tujuan</a:t>
                      </a:r>
                      <a:endParaRPr kumimoji="0" lang="en-GB" sz="1800" b="0"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Untuk kemakmuran bersama, kebutuhan masing anggota</a:t>
                      </a:r>
                      <a:endParaRPr kumimoji="0" lang="en-GB" sz="1800" b="0"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Untuk</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mencari</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keuntungan</a:t>
                      </a:r>
                      <a:endParaRPr kumimoji="0" lang="en-GB" sz="1800" b="0"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5129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3.</a:t>
                      </a:r>
                      <a:endParaRPr kumimoji="0" lang="en-GB" sz="1800" b="0"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Modal</a:t>
                      </a:r>
                      <a:endParaRPr kumimoji="0" lang="en-GB" sz="1800" b="0"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fi-FI" sz="1800" b="0" i="0" u="none" strike="noStrike" cap="none" normalizeH="0" baseline="0" dirty="0" smtClean="0">
                          <a:ln>
                            <a:noFill/>
                          </a:ln>
                          <a:solidFill>
                            <a:srgbClr val="000000"/>
                          </a:solidFill>
                          <a:effectLst/>
                          <a:latin typeface="Times New Roman" pitchFamily="18" charset="0"/>
                          <a:cs typeface="Times New Roman" pitchFamily="18" charset="0"/>
                        </a:rPr>
                        <a:t>Dikumpulkan dari simpanan-simpanan, pinjaman-pinjaman, penyisihan hasil usaha, termasuk dana cadangan, serta sumber lain yang sah</a:t>
                      </a:r>
                      <a:endParaRPr kumimoji="0" lang="fi-FI" sz="1800" b="0"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fi-FI" sz="1800" b="0" i="0" u="none" strike="noStrike" cap="none" normalizeH="0" baseline="0" dirty="0" smtClean="0">
                          <a:ln>
                            <a:noFill/>
                          </a:ln>
                          <a:solidFill>
                            <a:srgbClr val="000000"/>
                          </a:solidFill>
                          <a:effectLst/>
                          <a:latin typeface="Times New Roman" pitchFamily="18" charset="0"/>
                          <a:cs typeface="Times New Roman" pitchFamily="18" charset="0"/>
                        </a:rPr>
                        <a:t>Terdiri atas masukan-masukan para sekutu yang dilakukan sekali saja dengan jumlah yang besar</a:t>
                      </a:r>
                      <a:endParaRPr kumimoji="0" lang="fi-FI" sz="1800" b="0"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29275">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4.</a:t>
                      </a:r>
                      <a:endParaRPr kumimoji="0" lang="en-GB" sz="1800" b="0"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Pembagian</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hasil</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usaha</a:t>
                      </a:r>
                      <a:endParaRPr kumimoji="0" lang="en-GB" sz="1800" b="0"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Pembagian</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SHU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dibagikan</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kepada</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semua</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anggota</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sebanding</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dengan</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jasa</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usaha</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yang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dilakukan</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oleh</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masing-masing</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anggota</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setelah</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dikurangi</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dengan</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dana</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cadangan</a:t>
                      </a:r>
                      <a:endParaRPr kumimoji="0" lang="en-GB" sz="1800" b="0"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Pembagian</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hasil</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usaha</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atau</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keuntungan</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akan</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dibagi</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sebanding</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dengan</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GB" sz="1800" b="0" i="0" u="none" strike="noStrike" cap="none" normalizeH="0" baseline="0" dirty="0" err="1" smtClean="0">
                          <a:ln>
                            <a:noFill/>
                          </a:ln>
                          <a:solidFill>
                            <a:srgbClr val="000000"/>
                          </a:solidFill>
                          <a:effectLst/>
                          <a:latin typeface="Times New Roman" pitchFamily="18" charset="0"/>
                          <a:cs typeface="Times New Roman" pitchFamily="18" charset="0"/>
                        </a:rPr>
                        <a:t>pemasukan</a:t>
                      </a:r>
                      <a:r>
                        <a:rPr kumimoji="0" lang="en-GB" sz="1800" b="0" i="0" u="none" strike="noStrike" cap="none" normalizeH="0" baseline="0" dirty="0" smtClean="0">
                          <a:ln>
                            <a:noFill/>
                          </a:ln>
                          <a:solidFill>
                            <a:srgbClr val="000000"/>
                          </a:solidFill>
                          <a:effectLst/>
                          <a:latin typeface="Times New Roman" pitchFamily="18" charset="0"/>
                          <a:cs typeface="Times New Roman" pitchFamily="18" charset="0"/>
                        </a:rPr>
                        <a:t> modal</a:t>
                      </a:r>
                      <a:endParaRPr kumimoji="0" lang="en-GB" sz="1800" b="0"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9186" name="Text Box 141"/>
          <p:cNvSpPr txBox="1">
            <a:spLocks noChangeArrowheads="1"/>
          </p:cNvSpPr>
          <p:nvPr/>
        </p:nvSpPr>
        <p:spPr bwMode="auto">
          <a:xfrm>
            <a:off x="1752600" y="0"/>
            <a:ext cx="4852290" cy="369332"/>
          </a:xfrm>
          <a:prstGeom prst="rect">
            <a:avLst/>
          </a:prstGeom>
          <a:noFill/>
          <a:ln w="9525">
            <a:noFill/>
            <a:miter lim="800000"/>
            <a:headEnd/>
            <a:tailEnd/>
          </a:ln>
        </p:spPr>
        <p:txBody>
          <a:bodyPr wrap="none">
            <a:spAutoFit/>
          </a:bodyPr>
          <a:lstStyle/>
          <a:p>
            <a:r>
              <a:rPr lang="en-US" b="1" dirty="0">
                <a:solidFill>
                  <a:srgbClr val="C00000"/>
                </a:solidFill>
              </a:rPr>
              <a:t>PERBEDAAN KOPERASI DGN BADAN USAHA LAIN</a:t>
            </a:r>
            <a:endParaRPr lang="en-GB" b="1" dirty="0">
              <a:solidFill>
                <a:srgbClr val="C00000"/>
              </a:solidFill>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ChangeArrowheads="1"/>
          </p:cNvSpPr>
          <p:nvPr/>
        </p:nvSpPr>
        <p:spPr bwMode="auto">
          <a:xfrm>
            <a:off x="1371600" y="1166813"/>
            <a:ext cx="6553200" cy="3539430"/>
          </a:xfrm>
          <a:prstGeom prst="rect">
            <a:avLst/>
          </a:prstGeom>
          <a:noFill/>
          <a:ln w="9525">
            <a:noFill/>
            <a:miter lim="800000"/>
            <a:headEnd/>
            <a:tailEnd/>
          </a:ln>
        </p:spPr>
        <p:txBody>
          <a:bodyPr>
            <a:spAutoFit/>
          </a:bodyPr>
          <a:lstStyle/>
          <a:p>
            <a:pPr algn="ctr"/>
            <a:r>
              <a:rPr lang="en-US" sz="2400" b="1" dirty="0">
                <a:solidFill>
                  <a:srgbClr val="0070C0"/>
                </a:solidFill>
                <a:effectLst>
                  <a:outerShdw blurRad="38100" dist="38100" dir="2700000" algn="tl">
                    <a:srgbClr val="000000">
                      <a:alpha val="43137"/>
                    </a:srgbClr>
                  </a:outerShdw>
                </a:effectLst>
              </a:rPr>
              <a:t>KONSEPSI BISNIS ISLAM</a:t>
            </a:r>
          </a:p>
          <a:p>
            <a:pPr algn="ctr"/>
            <a:endParaRPr lang="en-US" sz="2000" b="1" dirty="0"/>
          </a:p>
          <a:p>
            <a:r>
              <a:rPr lang="en-US" sz="2000" b="1" dirty="0" err="1"/>
              <a:t>Filosofi</a:t>
            </a:r>
            <a:r>
              <a:rPr lang="en-US" sz="2000" b="1" dirty="0"/>
              <a:t> </a:t>
            </a:r>
            <a:r>
              <a:rPr lang="en-US" sz="2000" b="1" dirty="0" err="1"/>
              <a:t>dasar</a:t>
            </a:r>
            <a:r>
              <a:rPr lang="en-US" sz="2000" b="1" dirty="0"/>
              <a:t> yang </a:t>
            </a:r>
            <a:r>
              <a:rPr lang="en-US" sz="2000" b="1" dirty="0" err="1"/>
              <a:t>menjadi</a:t>
            </a:r>
            <a:r>
              <a:rPr lang="en-US" sz="2000" b="1" dirty="0"/>
              <a:t> </a:t>
            </a:r>
            <a:r>
              <a:rPr lang="en-US" sz="2000" b="1" dirty="0" err="1"/>
              <a:t>catatan</a:t>
            </a:r>
            <a:r>
              <a:rPr lang="en-US" sz="2000" b="1" dirty="0"/>
              <a:t> </a:t>
            </a:r>
            <a:r>
              <a:rPr lang="en-US" sz="2000" b="1" dirty="0" err="1"/>
              <a:t>penting</a:t>
            </a:r>
            <a:r>
              <a:rPr lang="en-US" sz="2000" b="1" dirty="0"/>
              <a:t> </a:t>
            </a:r>
            <a:r>
              <a:rPr lang="en-US" sz="2000" b="1" dirty="0" err="1"/>
              <a:t>bagi</a:t>
            </a:r>
            <a:r>
              <a:rPr lang="en-US" sz="2000" b="1" dirty="0"/>
              <a:t> </a:t>
            </a:r>
            <a:r>
              <a:rPr lang="en-US" sz="2000" b="1" dirty="0" err="1"/>
              <a:t>bisnis</a:t>
            </a:r>
            <a:r>
              <a:rPr lang="en-US" sz="2000" b="1" dirty="0"/>
              <a:t> </a:t>
            </a:r>
            <a:r>
              <a:rPr lang="en-US" sz="2000" b="1" dirty="0" err="1"/>
              <a:t>Islami</a:t>
            </a:r>
            <a:r>
              <a:rPr lang="en-US" sz="2000" b="1" dirty="0"/>
              <a:t> </a:t>
            </a:r>
            <a:r>
              <a:rPr lang="en-US" sz="2000" b="1" dirty="0" err="1"/>
              <a:t>adalah</a:t>
            </a:r>
            <a:r>
              <a:rPr lang="en-US" sz="2000" b="1" dirty="0"/>
              <a:t> </a:t>
            </a:r>
            <a:r>
              <a:rPr lang="en-US" sz="2000" b="1" dirty="0" err="1"/>
              <a:t>bahwa</a:t>
            </a:r>
            <a:r>
              <a:rPr lang="en-US" sz="2000" b="1" dirty="0"/>
              <a:t>, </a:t>
            </a:r>
            <a:r>
              <a:rPr lang="en-US" sz="2000" b="1" dirty="0" err="1"/>
              <a:t>dalam</a:t>
            </a:r>
            <a:r>
              <a:rPr lang="en-US" sz="2000" b="1" dirty="0"/>
              <a:t> </a:t>
            </a:r>
            <a:r>
              <a:rPr lang="en-US" sz="2000" b="1" dirty="0" err="1"/>
              <a:t>setiap</a:t>
            </a:r>
            <a:r>
              <a:rPr lang="en-US" sz="2000" b="1" dirty="0"/>
              <a:t> </a:t>
            </a:r>
            <a:r>
              <a:rPr lang="en-US" sz="2000" b="1" dirty="0" err="1"/>
              <a:t>gerak</a:t>
            </a:r>
            <a:r>
              <a:rPr lang="en-US" sz="2000" b="1" dirty="0"/>
              <a:t> </a:t>
            </a:r>
            <a:r>
              <a:rPr lang="en-US" sz="2000" b="1" dirty="0" err="1"/>
              <a:t>langkah</a:t>
            </a:r>
            <a:r>
              <a:rPr lang="en-US" sz="2000" b="1" dirty="0"/>
              <a:t> </a:t>
            </a:r>
            <a:r>
              <a:rPr lang="en-US" sz="2000" b="1" dirty="0" err="1"/>
              <a:t>kehidupan</a:t>
            </a:r>
            <a:r>
              <a:rPr lang="en-US" sz="2000" b="1" dirty="0"/>
              <a:t> </a:t>
            </a:r>
            <a:r>
              <a:rPr lang="en-US" sz="2000" b="1" dirty="0" err="1"/>
              <a:t>manusia</a:t>
            </a:r>
            <a:r>
              <a:rPr lang="en-US" sz="2000" b="1" dirty="0"/>
              <a:t> </a:t>
            </a:r>
            <a:r>
              <a:rPr lang="en-US" sz="2000" b="1" dirty="0" err="1"/>
              <a:t>adalah</a:t>
            </a:r>
            <a:r>
              <a:rPr lang="en-US" sz="2000" b="1" dirty="0"/>
              <a:t> </a:t>
            </a:r>
            <a:r>
              <a:rPr lang="en-US" sz="2000" b="1" dirty="0" err="1"/>
              <a:t>konsepsi</a:t>
            </a:r>
            <a:r>
              <a:rPr lang="en-US" sz="2000" b="1" dirty="0"/>
              <a:t> </a:t>
            </a:r>
            <a:r>
              <a:rPr lang="en-US" sz="2000" b="1" dirty="0" err="1"/>
              <a:t>hubungan</a:t>
            </a:r>
            <a:r>
              <a:rPr lang="en-US" sz="2000" b="1" dirty="0"/>
              <a:t> </a:t>
            </a:r>
            <a:r>
              <a:rPr lang="en-US" sz="2000" b="1" dirty="0" err="1"/>
              <a:t>manusia</a:t>
            </a:r>
            <a:r>
              <a:rPr lang="en-US" sz="2000" b="1" dirty="0"/>
              <a:t> </a:t>
            </a:r>
            <a:r>
              <a:rPr lang="en-US" sz="2000" b="1" dirty="0" err="1"/>
              <a:t>dengan</a:t>
            </a:r>
            <a:r>
              <a:rPr lang="en-US" sz="2000" b="1" dirty="0"/>
              <a:t> </a:t>
            </a:r>
            <a:r>
              <a:rPr lang="en-US" sz="2000" b="1" dirty="0" err="1"/>
              <a:t>mansuia</a:t>
            </a:r>
            <a:r>
              <a:rPr lang="en-US" sz="2000" b="1" dirty="0"/>
              <a:t>, </a:t>
            </a:r>
            <a:r>
              <a:rPr lang="en-US" sz="2000" b="1" dirty="0" err="1"/>
              <a:t>lingkungannya</a:t>
            </a:r>
            <a:r>
              <a:rPr lang="en-US" sz="2000" b="1" dirty="0"/>
              <a:t> </a:t>
            </a:r>
            <a:r>
              <a:rPr lang="en-US" sz="2000" b="1" dirty="0" err="1"/>
              <a:t>serta</a:t>
            </a:r>
            <a:r>
              <a:rPr lang="en-US" sz="2000" b="1" dirty="0"/>
              <a:t> </a:t>
            </a:r>
            <a:r>
              <a:rPr lang="en-US" sz="2000" b="1" dirty="0" err="1"/>
              <a:t>manusai</a:t>
            </a:r>
            <a:r>
              <a:rPr lang="en-US" sz="2000" b="1" dirty="0"/>
              <a:t> </a:t>
            </a:r>
            <a:r>
              <a:rPr lang="en-US" sz="2000" b="1" dirty="0" err="1"/>
              <a:t>dengan</a:t>
            </a:r>
            <a:r>
              <a:rPr lang="en-US" sz="2000" b="1" dirty="0"/>
              <a:t> </a:t>
            </a:r>
            <a:r>
              <a:rPr lang="en-US" sz="2000" b="1" dirty="0" err="1"/>
              <a:t>Tuhan</a:t>
            </a:r>
            <a:r>
              <a:rPr lang="en-US" sz="2000" b="1" dirty="0"/>
              <a:t> </a:t>
            </a:r>
            <a:r>
              <a:rPr lang="en-US" sz="2000" b="1" i="1" dirty="0">
                <a:solidFill>
                  <a:srgbClr val="0070C0"/>
                </a:solidFill>
              </a:rPr>
              <a:t>(</a:t>
            </a:r>
            <a:r>
              <a:rPr lang="en-US" sz="2000" b="1" i="1" dirty="0" err="1">
                <a:solidFill>
                  <a:srgbClr val="0070C0"/>
                </a:solidFill>
              </a:rPr>
              <a:t>Hablum</a:t>
            </a:r>
            <a:r>
              <a:rPr lang="en-US" sz="2000" b="1" i="1" dirty="0">
                <a:solidFill>
                  <a:srgbClr val="0070C0"/>
                </a:solidFill>
              </a:rPr>
              <a:t> </a:t>
            </a:r>
            <a:r>
              <a:rPr lang="en-US" sz="2000" b="1" i="1" dirty="0" err="1">
                <a:solidFill>
                  <a:srgbClr val="0070C0"/>
                </a:solidFill>
              </a:rPr>
              <a:t>minallah</a:t>
            </a:r>
            <a:r>
              <a:rPr lang="en-US" sz="2000" b="1" i="1" dirty="0">
                <a:solidFill>
                  <a:srgbClr val="0070C0"/>
                </a:solidFill>
              </a:rPr>
              <a:t> </a:t>
            </a:r>
            <a:r>
              <a:rPr lang="en-US" sz="2000" b="1" i="1" dirty="0" err="1" smtClean="0">
                <a:solidFill>
                  <a:srgbClr val="0070C0"/>
                </a:solidFill>
              </a:rPr>
              <a:t>wa</a:t>
            </a:r>
            <a:r>
              <a:rPr lang="en-US" sz="2000" b="1" i="1" dirty="0" smtClean="0">
                <a:solidFill>
                  <a:srgbClr val="0070C0"/>
                </a:solidFill>
              </a:rPr>
              <a:t> </a:t>
            </a:r>
            <a:r>
              <a:rPr lang="en-US" sz="2000" b="1" i="1" dirty="0" err="1">
                <a:solidFill>
                  <a:srgbClr val="0070C0"/>
                </a:solidFill>
              </a:rPr>
              <a:t>hablum</a:t>
            </a:r>
            <a:r>
              <a:rPr lang="en-US" sz="2000" b="1" i="1" dirty="0">
                <a:solidFill>
                  <a:srgbClr val="0070C0"/>
                </a:solidFill>
              </a:rPr>
              <a:t> </a:t>
            </a:r>
            <a:r>
              <a:rPr lang="en-US" sz="2000" b="1" i="1" dirty="0" err="1">
                <a:solidFill>
                  <a:srgbClr val="0070C0"/>
                </a:solidFill>
              </a:rPr>
              <a:t>minannas</a:t>
            </a:r>
            <a:r>
              <a:rPr lang="en-US" sz="2000" b="1" dirty="0">
                <a:solidFill>
                  <a:srgbClr val="0070C0"/>
                </a:solidFill>
              </a:rPr>
              <a:t>). </a:t>
            </a:r>
            <a:r>
              <a:rPr lang="en-US" sz="2000" b="1" dirty="0" err="1"/>
              <a:t>Dengan</a:t>
            </a:r>
            <a:r>
              <a:rPr lang="en-US" sz="2000" b="1" dirty="0"/>
              <a:t> </a:t>
            </a:r>
            <a:r>
              <a:rPr lang="en-US" sz="2000" b="1" dirty="0" err="1"/>
              <a:t>kata</a:t>
            </a:r>
            <a:r>
              <a:rPr lang="en-US" sz="2000" b="1" dirty="0"/>
              <a:t> lain </a:t>
            </a:r>
            <a:r>
              <a:rPr lang="en-US" sz="2000" b="1" dirty="0" err="1"/>
              <a:t>bisnis</a:t>
            </a:r>
            <a:r>
              <a:rPr lang="en-US" sz="2000" b="1" dirty="0"/>
              <a:t> </a:t>
            </a:r>
            <a:r>
              <a:rPr lang="en-US" sz="2000" b="1" dirty="0" err="1"/>
              <a:t>dalam</a:t>
            </a:r>
            <a:r>
              <a:rPr lang="en-US" sz="2000" b="1" dirty="0"/>
              <a:t> Islam </a:t>
            </a:r>
            <a:r>
              <a:rPr lang="en-US" sz="2000" b="1" dirty="0" err="1"/>
              <a:t>tidak</a:t>
            </a:r>
            <a:r>
              <a:rPr lang="en-US" sz="2000" b="1" dirty="0"/>
              <a:t> </a:t>
            </a:r>
            <a:r>
              <a:rPr lang="en-US" sz="2000" b="1" dirty="0" err="1"/>
              <a:t>semata</a:t>
            </a:r>
            <a:r>
              <a:rPr lang="en-US" sz="2000" b="1" dirty="0"/>
              <a:t> </a:t>
            </a:r>
            <a:r>
              <a:rPr lang="en-US" sz="2000" b="1" dirty="0" err="1"/>
              <a:t>mata</a:t>
            </a:r>
            <a:r>
              <a:rPr lang="en-US" sz="2000" b="1" dirty="0"/>
              <a:t> </a:t>
            </a:r>
            <a:r>
              <a:rPr lang="en-US" sz="2000" b="1" dirty="0" err="1"/>
              <a:t>merupakan</a:t>
            </a:r>
            <a:r>
              <a:rPr lang="en-US" sz="2000" b="1" dirty="0"/>
              <a:t> </a:t>
            </a:r>
            <a:r>
              <a:rPr lang="en-US" sz="2000" b="1" dirty="0" err="1"/>
              <a:t>manifestasi</a:t>
            </a:r>
            <a:r>
              <a:rPr lang="en-US" sz="2000" b="1" dirty="0"/>
              <a:t> </a:t>
            </a:r>
            <a:r>
              <a:rPr lang="en-US" sz="2000" b="1" dirty="0" err="1"/>
              <a:t>hubungan</a:t>
            </a:r>
            <a:r>
              <a:rPr lang="en-US" sz="2000" b="1" dirty="0"/>
              <a:t> </a:t>
            </a:r>
            <a:r>
              <a:rPr lang="en-US" sz="2000" b="1" dirty="0" err="1"/>
              <a:t>sesama</a:t>
            </a:r>
            <a:r>
              <a:rPr lang="en-US" sz="2000" b="1" dirty="0"/>
              <a:t> </a:t>
            </a:r>
            <a:r>
              <a:rPr lang="en-US" sz="2000" b="1" dirty="0" err="1"/>
              <a:t>manusia</a:t>
            </a:r>
            <a:r>
              <a:rPr lang="en-US" sz="2000" b="1" dirty="0"/>
              <a:t> yang </a:t>
            </a:r>
            <a:r>
              <a:rPr lang="en-US" sz="2000" b="1" dirty="0" err="1"/>
              <a:t>bersifat</a:t>
            </a:r>
            <a:r>
              <a:rPr lang="en-US" sz="2000" b="1" dirty="0"/>
              <a:t> </a:t>
            </a:r>
            <a:r>
              <a:rPr lang="en-US" sz="2000" b="1" dirty="0" err="1"/>
              <a:t>pragmatis</a:t>
            </a:r>
            <a:r>
              <a:rPr lang="en-US" sz="2000" b="1" dirty="0"/>
              <a:t>, </a:t>
            </a:r>
            <a:r>
              <a:rPr lang="en-US" sz="2000" b="1" dirty="0" err="1"/>
              <a:t>akan</a:t>
            </a:r>
            <a:r>
              <a:rPr lang="en-US" sz="2000" b="1" dirty="0"/>
              <a:t> </a:t>
            </a:r>
            <a:r>
              <a:rPr lang="en-US" sz="2000" b="1" dirty="0" err="1"/>
              <a:t>tetapi</a:t>
            </a:r>
            <a:r>
              <a:rPr lang="en-US" sz="2000" b="1" dirty="0"/>
              <a:t> </a:t>
            </a:r>
            <a:r>
              <a:rPr lang="en-US" sz="2000" b="1" dirty="0" err="1"/>
              <a:t>lebih</a:t>
            </a:r>
            <a:r>
              <a:rPr lang="en-US" sz="2000" b="1" dirty="0"/>
              <a:t> </a:t>
            </a:r>
            <a:r>
              <a:rPr lang="en-US" sz="2000" b="1" dirty="0" err="1"/>
              <a:t>jauh</a:t>
            </a:r>
            <a:r>
              <a:rPr lang="en-US" sz="2000" b="1" dirty="0"/>
              <a:t> </a:t>
            </a:r>
            <a:r>
              <a:rPr lang="en-US" sz="2000" b="1" dirty="0" err="1"/>
              <a:t>adalah</a:t>
            </a:r>
            <a:r>
              <a:rPr lang="en-US" sz="2000" b="1" dirty="0"/>
              <a:t> </a:t>
            </a:r>
            <a:r>
              <a:rPr lang="en-US" sz="2000" b="1" dirty="0" err="1">
                <a:solidFill>
                  <a:srgbClr val="0070C0"/>
                </a:solidFill>
              </a:rPr>
              <a:t>manifestasi</a:t>
            </a:r>
            <a:r>
              <a:rPr lang="en-US" sz="2000" b="1" dirty="0">
                <a:solidFill>
                  <a:srgbClr val="0070C0"/>
                </a:solidFill>
              </a:rPr>
              <a:t> </a:t>
            </a:r>
            <a:r>
              <a:rPr lang="en-US" sz="2000" b="1" dirty="0" err="1">
                <a:solidFill>
                  <a:srgbClr val="0070C0"/>
                </a:solidFill>
              </a:rPr>
              <a:t>dari</a:t>
            </a:r>
            <a:r>
              <a:rPr lang="en-US" sz="2000" b="1" dirty="0">
                <a:solidFill>
                  <a:srgbClr val="0070C0"/>
                </a:solidFill>
              </a:rPr>
              <a:t> </a:t>
            </a:r>
            <a:r>
              <a:rPr lang="en-US" sz="2000" b="1" dirty="0" err="1">
                <a:solidFill>
                  <a:srgbClr val="0070C0"/>
                </a:solidFill>
              </a:rPr>
              <a:t>ibadah</a:t>
            </a:r>
            <a:r>
              <a:rPr lang="en-US" sz="2000" b="1" dirty="0">
                <a:solidFill>
                  <a:srgbClr val="0070C0"/>
                </a:solidFill>
              </a:rPr>
              <a:t> </a:t>
            </a:r>
            <a:r>
              <a:rPr lang="en-US" sz="2000" b="1" dirty="0" err="1">
                <a:solidFill>
                  <a:srgbClr val="0070C0"/>
                </a:solidFill>
              </a:rPr>
              <a:t>secara</a:t>
            </a:r>
            <a:r>
              <a:rPr lang="en-US" sz="2000" b="1" dirty="0">
                <a:solidFill>
                  <a:srgbClr val="0070C0"/>
                </a:solidFill>
              </a:rPr>
              <a:t> total </a:t>
            </a:r>
            <a:r>
              <a:rPr lang="en-US" sz="2000" b="1" dirty="0" err="1">
                <a:solidFill>
                  <a:srgbClr val="0070C0"/>
                </a:solidFill>
              </a:rPr>
              <a:t>kepada</a:t>
            </a:r>
            <a:r>
              <a:rPr lang="en-US" sz="2000" b="1" dirty="0">
                <a:solidFill>
                  <a:srgbClr val="0070C0"/>
                </a:solidFill>
              </a:rPr>
              <a:t> sang </a:t>
            </a:r>
            <a:r>
              <a:rPr lang="en-US" sz="2000" b="1" dirty="0" err="1">
                <a:solidFill>
                  <a:srgbClr val="0070C0"/>
                </a:solidFill>
              </a:rPr>
              <a:t>Pencipta</a:t>
            </a:r>
            <a:r>
              <a:rPr lang="en-US" sz="2000" b="1" dirty="0">
                <a:solidFill>
                  <a:srgbClr val="0070C0"/>
                </a:solidFill>
              </a:rPr>
              <a:t>. </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838200"/>
            <a:ext cx="8305800" cy="4647426"/>
          </a:xfrm>
          <a:prstGeom prst="rect">
            <a:avLst/>
          </a:prstGeom>
          <a:noFill/>
        </p:spPr>
        <p:txBody>
          <a:bodyPr>
            <a:spAutoFit/>
          </a:bodyPr>
          <a:lstStyle/>
          <a:p>
            <a:pPr>
              <a:defRPr/>
            </a:pPr>
            <a:r>
              <a:rPr lang="en-US" sz="2400" b="1" dirty="0" smtClean="0">
                <a:solidFill>
                  <a:srgbClr val="0070C0"/>
                </a:solidFill>
              </a:rPr>
              <a:t>          TUJUAN </a:t>
            </a:r>
            <a:r>
              <a:rPr lang="en-US" sz="2400" b="1" dirty="0">
                <a:solidFill>
                  <a:srgbClr val="0070C0"/>
                </a:solidFill>
              </a:rPr>
              <a:t>KEGIATAN EKONOMI DALAM </a:t>
            </a:r>
            <a:r>
              <a:rPr lang="en-US" sz="2400" b="1" dirty="0" smtClean="0">
                <a:solidFill>
                  <a:srgbClr val="0070C0"/>
                </a:solidFill>
              </a:rPr>
              <a:t>ISLAM</a:t>
            </a:r>
          </a:p>
          <a:p>
            <a:pPr>
              <a:defRPr/>
            </a:pPr>
            <a:r>
              <a:rPr lang="en-US" sz="2400" b="1" dirty="0" smtClean="0">
                <a:solidFill>
                  <a:srgbClr val="0070C0"/>
                </a:solidFill>
              </a:rPr>
              <a:t>                                </a:t>
            </a:r>
            <a:r>
              <a:rPr lang="en-US" sz="2000" b="1" dirty="0"/>
              <a:t>(</a:t>
            </a:r>
            <a:r>
              <a:rPr lang="en-US" sz="2000" b="1" dirty="0" err="1"/>
              <a:t>Umar</a:t>
            </a:r>
            <a:r>
              <a:rPr lang="en-US" sz="2000" b="1" dirty="0"/>
              <a:t> Chapra,1996):</a:t>
            </a:r>
          </a:p>
          <a:p>
            <a:pPr>
              <a:defRPr/>
            </a:pPr>
            <a:endParaRPr lang="en-US" sz="2000" b="1" dirty="0"/>
          </a:p>
          <a:p>
            <a:pPr marL="342900" indent="-342900">
              <a:buFontTx/>
              <a:buAutoNum type="arabicParenBoth"/>
              <a:defRPr/>
            </a:pPr>
            <a:r>
              <a:rPr lang="en-US" sz="2000" b="1" dirty="0" err="1"/>
              <a:t>Memperoleh</a:t>
            </a:r>
            <a:r>
              <a:rPr lang="en-US" sz="2000" b="1" dirty="0"/>
              <a:t> </a:t>
            </a:r>
            <a:r>
              <a:rPr lang="en-US" sz="2000" b="1" dirty="0" err="1">
                <a:solidFill>
                  <a:srgbClr val="FF0000"/>
                </a:solidFill>
              </a:rPr>
              <a:t>kesejahteraan</a:t>
            </a:r>
            <a:r>
              <a:rPr lang="en-US" sz="2000" b="1" dirty="0">
                <a:solidFill>
                  <a:srgbClr val="FF0000"/>
                </a:solidFill>
              </a:rPr>
              <a:t> </a:t>
            </a:r>
            <a:r>
              <a:rPr lang="en-US" sz="2000" b="1" dirty="0" err="1">
                <a:solidFill>
                  <a:srgbClr val="FF0000"/>
                </a:solidFill>
              </a:rPr>
              <a:t>ekonomi</a:t>
            </a:r>
            <a:r>
              <a:rPr lang="en-US" sz="2000" b="1" dirty="0">
                <a:solidFill>
                  <a:srgbClr val="FF0000"/>
                </a:solidFill>
              </a:rPr>
              <a:t> </a:t>
            </a:r>
            <a:r>
              <a:rPr lang="en-US" sz="2000" b="1" dirty="0" err="1"/>
              <a:t>dalam</a:t>
            </a:r>
            <a:r>
              <a:rPr lang="en-US" sz="2000" b="1" dirty="0"/>
              <a:t> </a:t>
            </a:r>
            <a:r>
              <a:rPr lang="en-US" sz="2000" b="1" dirty="0" err="1"/>
              <a:t>batas-batas</a:t>
            </a:r>
            <a:r>
              <a:rPr lang="en-US" sz="2000" b="1" dirty="0"/>
              <a:t> moral</a:t>
            </a:r>
          </a:p>
          <a:p>
            <a:pPr marL="342900" indent="-342900">
              <a:defRPr/>
            </a:pPr>
            <a:r>
              <a:rPr lang="en-US" sz="2000" b="1" dirty="0"/>
              <a:t>      </a:t>
            </a:r>
            <a:r>
              <a:rPr lang="en-US" sz="2000" b="1" dirty="0" err="1"/>
              <a:t>Islami</a:t>
            </a:r>
            <a:r>
              <a:rPr lang="en-US" sz="2000" b="1" dirty="0"/>
              <a:t>. Islam </a:t>
            </a:r>
            <a:r>
              <a:rPr lang="en-US" sz="2000" b="1" dirty="0" err="1"/>
              <a:t>membolehkan</a:t>
            </a:r>
            <a:r>
              <a:rPr lang="en-US" sz="2000" b="1" dirty="0"/>
              <a:t> </a:t>
            </a:r>
            <a:r>
              <a:rPr lang="en-US" sz="2000" b="1" dirty="0" err="1"/>
              <a:t>manusia</a:t>
            </a:r>
            <a:r>
              <a:rPr lang="en-US" sz="2000" b="1" dirty="0"/>
              <a:t> </a:t>
            </a:r>
            <a:r>
              <a:rPr lang="en-US" sz="2000" b="1" dirty="0" err="1"/>
              <a:t>menikmati</a:t>
            </a:r>
            <a:r>
              <a:rPr lang="en-US" sz="2000" b="1" dirty="0"/>
              <a:t> </a:t>
            </a:r>
            <a:r>
              <a:rPr lang="en-US" sz="2000" b="1" dirty="0" err="1"/>
              <a:t>rezeki</a:t>
            </a:r>
            <a:r>
              <a:rPr lang="en-US" sz="2000" b="1" dirty="0"/>
              <a:t> </a:t>
            </a:r>
            <a:r>
              <a:rPr lang="en-US" sz="2000" b="1" dirty="0" err="1"/>
              <a:t>dari</a:t>
            </a:r>
            <a:r>
              <a:rPr lang="en-US" sz="2000" b="1" dirty="0"/>
              <a:t> Allah </a:t>
            </a:r>
            <a:r>
              <a:rPr lang="en-US" sz="2000" b="1" dirty="0" err="1"/>
              <a:t>tetapi</a:t>
            </a:r>
            <a:r>
              <a:rPr lang="en-US" sz="2000" b="1" dirty="0"/>
              <a:t> </a:t>
            </a:r>
            <a:r>
              <a:rPr lang="en-US" sz="2000" b="1" dirty="0" err="1">
                <a:solidFill>
                  <a:srgbClr val="FF0000"/>
                </a:solidFill>
              </a:rPr>
              <a:t>tidak</a:t>
            </a:r>
            <a:r>
              <a:rPr lang="en-US" sz="2000" b="1" dirty="0">
                <a:solidFill>
                  <a:srgbClr val="FF0000"/>
                </a:solidFill>
              </a:rPr>
              <a:t> </a:t>
            </a:r>
            <a:r>
              <a:rPr lang="en-US" sz="2000" b="1" dirty="0" err="1">
                <a:solidFill>
                  <a:srgbClr val="FF0000"/>
                </a:solidFill>
              </a:rPr>
              <a:t>boleh</a:t>
            </a:r>
            <a:r>
              <a:rPr lang="en-US" sz="2000" b="1" dirty="0">
                <a:solidFill>
                  <a:srgbClr val="FF0000"/>
                </a:solidFill>
              </a:rPr>
              <a:t> </a:t>
            </a:r>
            <a:r>
              <a:rPr lang="en-US" sz="2000" b="1" dirty="0" err="1">
                <a:solidFill>
                  <a:srgbClr val="FF0000"/>
                </a:solidFill>
              </a:rPr>
              <a:t>berlebihan</a:t>
            </a:r>
            <a:r>
              <a:rPr lang="en-US" sz="2000" b="1" dirty="0">
                <a:solidFill>
                  <a:srgbClr val="FF0000"/>
                </a:solidFill>
              </a:rPr>
              <a:t> </a:t>
            </a:r>
            <a:r>
              <a:rPr lang="en-US" sz="2000" b="1" dirty="0" err="1">
                <a:solidFill>
                  <a:srgbClr val="FF0000"/>
                </a:solidFill>
              </a:rPr>
              <a:t>dlm</a:t>
            </a:r>
            <a:r>
              <a:rPr lang="en-US" sz="2000" b="1" dirty="0">
                <a:solidFill>
                  <a:srgbClr val="FF0000"/>
                </a:solidFill>
              </a:rPr>
              <a:t> </a:t>
            </a:r>
            <a:r>
              <a:rPr lang="en-US" sz="2000" b="1" dirty="0" err="1">
                <a:solidFill>
                  <a:srgbClr val="FF0000"/>
                </a:solidFill>
              </a:rPr>
              <a:t>pola</a:t>
            </a:r>
            <a:r>
              <a:rPr lang="en-US" sz="2000" b="1" dirty="0">
                <a:solidFill>
                  <a:srgbClr val="FF0000"/>
                </a:solidFill>
              </a:rPr>
              <a:t> </a:t>
            </a:r>
            <a:r>
              <a:rPr lang="en-US" sz="2000" b="1" dirty="0" err="1">
                <a:solidFill>
                  <a:srgbClr val="FF0000"/>
                </a:solidFill>
              </a:rPr>
              <a:t>konsumsi</a:t>
            </a:r>
            <a:r>
              <a:rPr lang="en-US" sz="2000" b="1" dirty="0">
                <a:solidFill>
                  <a:srgbClr val="FF0000"/>
                </a:solidFill>
              </a:rPr>
              <a:t> </a:t>
            </a:r>
            <a:r>
              <a:rPr lang="en-US" sz="2000" b="1" dirty="0"/>
              <a:t>(QS Al-</a:t>
            </a:r>
            <a:r>
              <a:rPr lang="en-US" sz="2000" b="1" dirty="0" err="1"/>
              <a:t>Baqarah</a:t>
            </a:r>
            <a:r>
              <a:rPr lang="en-US" sz="2000" b="1" dirty="0"/>
              <a:t>: 60, 168, 172; Al-</a:t>
            </a:r>
            <a:r>
              <a:rPr lang="en-US" sz="2000" b="1" dirty="0" err="1"/>
              <a:t>An’am</a:t>
            </a:r>
            <a:r>
              <a:rPr lang="en-US" sz="2000" b="1" dirty="0"/>
              <a:t>: 142; Al-</a:t>
            </a:r>
            <a:r>
              <a:rPr lang="en-US" sz="2000" b="1" dirty="0" err="1"/>
              <a:t>A’raf</a:t>
            </a:r>
            <a:r>
              <a:rPr lang="en-US" sz="2000" b="1" dirty="0"/>
              <a:t>: 31, 160; An-</a:t>
            </a:r>
            <a:r>
              <a:rPr lang="en-US" sz="2000" b="1" dirty="0" err="1"/>
              <a:t>Nahl</a:t>
            </a:r>
            <a:r>
              <a:rPr lang="en-US" sz="2000" b="1" dirty="0"/>
              <a:t>: 114, </a:t>
            </a:r>
            <a:r>
              <a:rPr lang="en-US" sz="2000" b="1" dirty="0" err="1"/>
              <a:t>Tha</a:t>
            </a:r>
            <a:r>
              <a:rPr lang="en-US" sz="2000" b="1" dirty="0"/>
              <a:t>-ha: 81; Al-</a:t>
            </a:r>
            <a:r>
              <a:rPr lang="en-US" sz="2000" b="1" dirty="0" err="1"/>
              <a:t>Mu’minun</a:t>
            </a:r>
            <a:r>
              <a:rPr lang="en-US" sz="2000" b="1" dirty="0"/>
              <a:t>: 51; Saba’: 15; Al-</a:t>
            </a:r>
            <a:r>
              <a:rPr lang="en-US" sz="2000" b="1" dirty="0" err="1"/>
              <a:t>Mulk</a:t>
            </a:r>
            <a:r>
              <a:rPr lang="en-US" sz="2000" b="1" dirty="0"/>
              <a:t>: 15)</a:t>
            </a:r>
          </a:p>
          <a:p>
            <a:pPr marL="342900" indent="-342900">
              <a:defRPr/>
            </a:pPr>
            <a:r>
              <a:rPr lang="en-US" sz="2000" b="1" dirty="0"/>
              <a:t>    </a:t>
            </a:r>
            <a:r>
              <a:rPr lang="en-US" sz="2000" b="1" dirty="0" smtClean="0"/>
              <a:t>  </a:t>
            </a:r>
            <a:r>
              <a:rPr lang="en-US" sz="2000" b="1" dirty="0"/>
              <a:t>Allah </a:t>
            </a:r>
            <a:r>
              <a:rPr lang="en-US" sz="2000" b="1" dirty="0" err="1"/>
              <a:t>mendorong</a:t>
            </a:r>
            <a:r>
              <a:rPr lang="en-US" sz="2000" b="1" dirty="0"/>
              <a:t> </a:t>
            </a:r>
            <a:r>
              <a:rPr lang="en-US" sz="2000" b="1" dirty="0" err="1"/>
              <a:t>bekerja</a:t>
            </a:r>
            <a:r>
              <a:rPr lang="en-US" sz="2000" b="1" dirty="0"/>
              <a:t> </a:t>
            </a:r>
            <a:r>
              <a:rPr lang="en-US" sz="2000" b="1" dirty="0" err="1"/>
              <a:t>keras</a:t>
            </a:r>
            <a:r>
              <a:rPr lang="en-US" sz="2000" b="1" dirty="0"/>
              <a:t> </a:t>
            </a:r>
            <a:r>
              <a:rPr lang="en-US" sz="2000" b="1" dirty="0" err="1"/>
              <a:t>setelah</a:t>
            </a:r>
            <a:r>
              <a:rPr lang="en-US" sz="2000" b="1" dirty="0"/>
              <a:t> </a:t>
            </a:r>
            <a:r>
              <a:rPr lang="en-US" sz="2000" b="1" dirty="0" err="1"/>
              <a:t>shalat</a:t>
            </a:r>
            <a:r>
              <a:rPr lang="en-US" sz="2000" b="1" dirty="0"/>
              <a:t> (QS Al-Jumu’ah:10</a:t>
            </a:r>
            <a:r>
              <a:rPr lang="en-US" sz="2000" b="1" dirty="0" smtClean="0"/>
              <a:t>)</a:t>
            </a:r>
          </a:p>
          <a:p>
            <a:pPr marL="342900" indent="-342900">
              <a:defRPr/>
            </a:pPr>
            <a:endParaRPr lang="en-US" sz="800" b="1" dirty="0"/>
          </a:p>
          <a:p>
            <a:pPr marL="342900" indent="-342900">
              <a:defRPr/>
            </a:pPr>
            <a:r>
              <a:rPr lang="en-US" sz="2000" b="1" dirty="0"/>
              <a:t>(2)</a:t>
            </a:r>
            <a:r>
              <a:rPr lang="en-US" sz="2000" b="1" dirty="0" err="1"/>
              <a:t>Tatanan</a:t>
            </a:r>
            <a:r>
              <a:rPr lang="en-US" sz="2000" b="1" dirty="0"/>
              <a:t> </a:t>
            </a:r>
            <a:r>
              <a:rPr lang="en-US" sz="2000" b="1" dirty="0" err="1"/>
              <a:t>ekonomi</a:t>
            </a:r>
            <a:r>
              <a:rPr lang="en-US" sz="2000" b="1" dirty="0"/>
              <a:t> Islam </a:t>
            </a:r>
            <a:r>
              <a:rPr lang="en-US" sz="2000" b="1" dirty="0" err="1"/>
              <a:t>bertujuan</a:t>
            </a:r>
            <a:r>
              <a:rPr lang="en-US" sz="2000" b="1" dirty="0"/>
              <a:t> </a:t>
            </a:r>
            <a:r>
              <a:rPr lang="en-US" sz="2000" b="1" dirty="0" err="1">
                <a:solidFill>
                  <a:srgbClr val="FF0000"/>
                </a:solidFill>
              </a:rPr>
              <a:t>membina</a:t>
            </a:r>
            <a:r>
              <a:rPr lang="en-US" sz="2000" b="1" dirty="0">
                <a:solidFill>
                  <a:srgbClr val="FF0000"/>
                </a:solidFill>
              </a:rPr>
              <a:t> </a:t>
            </a:r>
            <a:r>
              <a:rPr lang="en-US" sz="2000" b="1" dirty="0" err="1">
                <a:solidFill>
                  <a:srgbClr val="FF0000"/>
                </a:solidFill>
              </a:rPr>
              <a:t>persaudaraan</a:t>
            </a:r>
            <a:r>
              <a:rPr lang="en-US" sz="2000" b="1" dirty="0">
                <a:solidFill>
                  <a:srgbClr val="FF0000"/>
                </a:solidFill>
              </a:rPr>
              <a:t> </a:t>
            </a:r>
            <a:r>
              <a:rPr lang="en-US" sz="2000" b="1" dirty="0" err="1"/>
              <a:t>dan</a:t>
            </a:r>
            <a:r>
              <a:rPr lang="en-US" sz="2000" b="1" dirty="0"/>
              <a:t> </a:t>
            </a:r>
          </a:p>
          <a:p>
            <a:pPr marL="342900" indent="-342900">
              <a:defRPr/>
            </a:pPr>
            <a:r>
              <a:rPr lang="en-US" sz="2000" b="1" dirty="0"/>
              <a:t>      </a:t>
            </a:r>
            <a:r>
              <a:rPr lang="en-US" sz="2000" b="1" dirty="0" err="1"/>
              <a:t>menegakkan</a:t>
            </a:r>
            <a:r>
              <a:rPr lang="en-US" sz="2000" b="1" dirty="0"/>
              <a:t> </a:t>
            </a:r>
            <a:r>
              <a:rPr lang="en-US" sz="2000" b="1" dirty="0" err="1">
                <a:solidFill>
                  <a:srgbClr val="C00000"/>
                </a:solidFill>
              </a:rPr>
              <a:t>keadilan</a:t>
            </a:r>
            <a:r>
              <a:rPr lang="en-US" sz="2000" b="1" dirty="0">
                <a:solidFill>
                  <a:srgbClr val="C00000"/>
                </a:solidFill>
              </a:rPr>
              <a:t> universal</a:t>
            </a:r>
            <a:r>
              <a:rPr lang="en-US" sz="2000" b="1" dirty="0"/>
              <a:t>, </a:t>
            </a:r>
            <a:r>
              <a:rPr lang="en-US" sz="2000" b="1" dirty="0" err="1"/>
              <a:t>semua</a:t>
            </a:r>
            <a:r>
              <a:rPr lang="en-US" sz="2000" b="1" dirty="0"/>
              <a:t> </a:t>
            </a:r>
            <a:r>
              <a:rPr lang="en-US" sz="2000" b="1" dirty="0" err="1"/>
              <a:t>individu</a:t>
            </a:r>
            <a:r>
              <a:rPr lang="en-US" sz="2000" b="1" dirty="0"/>
              <a:t> </a:t>
            </a:r>
            <a:r>
              <a:rPr lang="en-US" sz="2000" b="1" dirty="0" err="1"/>
              <a:t>terikat</a:t>
            </a:r>
            <a:r>
              <a:rPr lang="en-US" sz="2000" b="1" dirty="0"/>
              <a:t> </a:t>
            </a:r>
            <a:r>
              <a:rPr lang="en-US" sz="2000" b="1" dirty="0" err="1"/>
              <a:t>layaknya</a:t>
            </a:r>
            <a:r>
              <a:rPr lang="en-US" sz="2000" b="1" dirty="0"/>
              <a:t> </a:t>
            </a:r>
            <a:r>
              <a:rPr lang="en-US" sz="2000" b="1" dirty="0" err="1"/>
              <a:t>berasal</a:t>
            </a:r>
            <a:r>
              <a:rPr lang="en-US" sz="2000" b="1" dirty="0"/>
              <a:t> </a:t>
            </a:r>
            <a:r>
              <a:rPr lang="en-US" sz="2000" b="1" dirty="0" err="1"/>
              <a:t>dari</a:t>
            </a:r>
            <a:r>
              <a:rPr lang="en-US" sz="2000" b="1" dirty="0"/>
              <a:t> </a:t>
            </a:r>
            <a:r>
              <a:rPr lang="en-US" sz="2000" b="1" dirty="0" err="1"/>
              <a:t>satu</a:t>
            </a:r>
            <a:r>
              <a:rPr lang="en-US" sz="2000" b="1" dirty="0"/>
              <a:t> </a:t>
            </a:r>
            <a:r>
              <a:rPr lang="en-US" sz="2000" b="1" dirty="0" err="1"/>
              <a:t>orangtua</a:t>
            </a:r>
            <a:r>
              <a:rPr lang="en-US" sz="2000" b="1" dirty="0"/>
              <a:t> (QS Al-</a:t>
            </a:r>
            <a:r>
              <a:rPr lang="en-US" sz="2000" b="1" dirty="0" err="1"/>
              <a:t>Hujurat</a:t>
            </a:r>
            <a:r>
              <a:rPr lang="en-US" sz="2000" b="1" dirty="0"/>
              <a:t>: 133). </a:t>
            </a:r>
            <a:r>
              <a:rPr lang="en-US" sz="2000" b="1" dirty="0" err="1"/>
              <a:t>Membina</a:t>
            </a:r>
            <a:r>
              <a:rPr lang="en-US" sz="2000" b="1" dirty="0"/>
              <a:t> </a:t>
            </a:r>
            <a:r>
              <a:rPr lang="en-US" sz="2000" b="1" dirty="0" err="1"/>
              <a:t>persaudaraan</a:t>
            </a:r>
            <a:r>
              <a:rPr lang="en-US" sz="2000" b="1" dirty="0"/>
              <a:t> </a:t>
            </a:r>
            <a:r>
              <a:rPr lang="en-US" sz="2000" b="1" dirty="0" err="1"/>
              <a:t>dan</a:t>
            </a:r>
            <a:r>
              <a:rPr lang="en-US" sz="2000" b="1" dirty="0"/>
              <a:t> </a:t>
            </a:r>
            <a:r>
              <a:rPr lang="en-US" sz="2000" b="1" dirty="0" err="1">
                <a:solidFill>
                  <a:srgbClr val="FF0000"/>
                </a:solidFill>
              </a:rPr>
              <a:t>saling</a:t>
            </a:r>
            <a:r>
              <a:rPr lang="en-US" sz="2000" b="1" dirty="0">
                <a:solidFill>
                  <a:srgbClr val="FF0000"/>
                </a:solidFill>
              </a:rPr>
              <a:t> </a:t>
            </a:r>
            <a:r>
              <a:rPr lang="en-US" sz="2000" b="1" dirty="0" err="1">
                <a:solidFill>
                  <a:srgbClr val="FF0000"/>
                </a:solidFill>
              </a:rPr>
              <a:t>tolong-menolong</a:t>
            </a:r>
            <a:r>
              <a:rPr lang="en-US" sz="2000" b="1" dirty="0">
                <a:solidFill>
                  <a:srgbClr val="FF0000"/>
                </a:solidFill>
              </a:rPr>
              <a:t> </a:t>
            </a:r>
            <a:r>
              <a:rPr lang="en-US" sz="2000" b="1" dirty="0"/>
              <a:t>(Al-</a:t>
            </a:r>
            <a:r>
              <a:rPr lang="en-US" sz="2000" b="1" dirty="0" err="1"/>
              <a:t>Maidah</a:t>
            </a:r>
            <a:r>
              <a:rPr lang="en-US" sz="2000" b="1" dirty="0"/>
              <a:t>: 2)</a:t>
            </a:r>
          </a:p>
          <a:p>
            <a:pPr marL="342900" indent="-342900">
              <a:defRPr/>
            </a:pPr>
            <a:r>
              <a:rPr lang="en-US" sz="2000" b="1" dirty="0"/>
              <a:t> </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ChangeArrowheads="1"/>
          </p:cNvSpPr>
          <p:nvPr/>
        </p:nvSpPr>
        <p:spPr bwMode="auto">
          <a:xfrm>
            <a:off x="1143000" y="1219200"/>
            <a:ext cx="7239000" cy="1938992"/>
          </a:xfrm>
          <a:prstGeom prst="rect">
            <a:avLst/>
          </a:prstGeom>
          <a:noFill/>
          <a:ln w="9525">
            <a:noFill/>
            <a:miter lim="800000"/>
            <a:headEnd/>
            <a:tailEnd/>
          </a:ln>
        </p:spPr>
        <p:txBody>
          <a:bodyPr>
            <a:spAutoFit/>
          </a:bodyPr>
          <a:lstStyle/>
          <a:p>
            <a:pPr marL="342900" indent="-342900"/>
            <a:r>
              <a:rPr lang="en-US" sz="2000" b="1" dirty="0"/>
              <a:t>(3) </a:t>
            </a:r>
            <a:r>
              <a:rPr lang="en-US" sz="2000" b="1" dirty="0" err="1"/>
              <a:t>Menciptakan</a:t>
            </a:r>
            <a:r>
              <a:rPr lang="en-US" sz="2000" b="1" dirty="0"/>
              <a:t> </a:t>
            </a:r>
            <a:r>
              <a:rPr lang="en-US" sz="2000" b="1" dirty="0" err="1">
                <a:solidFill>
                  <a:srgbClr val="FF0000"/>
                </a:solidFill>
              </a:rPr>
              <a:t>distribusi</a:t>
            </a:r>
            <a:r>
              <a:rPr lang="en-US" sz="2000" b="1" dirty="0">
                <a:solidFill>
                  <a:srgbClr val="FF0000"/>
                </a:solidFill>
              </a:rPr>
              <a:t> </a:t>
            </a:r>
            <a:r>
              <a:rPr lang="en-US" sz="2000" b="1" dirty="0" err="1">
                <a:solidFill>
                  <a:srgbClr val="FF0000"/>
                </a:solidFill>
              </a:rPr>
              <a:t>pendapatan</a:t>
            </a:r>
            <a:r>
              <a:rPr lang="en-US" sz="2000" b="1" dirty="0">
                <a:solidFill>
                  <a:srgbClr val="FF0000"/>
                </a:solidFill>
              </a:rPr>
              <a:t> yang </a:t>
            </a:r>
            <a:r>
              <a:rPr lang="en-US" sz="2000" b="1" dirty="0" err="1">
                <a:solidFill>
                  <a:srgbClr val="FF0000"/>
                </a:solidFill>
              </a:rPr>
              <a:t>seimbang</a:t>
            </a:r>
            <a:r>
              <a:rPr lang="en-US" sz="2000" b="1" dirty="0"/>
              <a:t>. </a:t>
            </a:r>
            <a:r>
              <a:rPr lang="en-US" sz="2000" b="1" dirty="0" err="1"/>
              <a:t>Ketidak</a:t>
            </a:r>
            <a:r>
              <a:rPr lang="en-US" sz="2000" b="1" dirty="0"/>
              <a:t> </a:t>
            </a:r>
            <a:r>
              <a:rPr lang="en-US" sz="2000" b="1" dirty="0" err="1"/>
              <a:t>adilan</a:t>
            </a:r>
            <a:r>
              <a:rPr lang="en-US" sz="2000" b="1" dirty="0"/>
              <a:t> </a:t>
            </a:r>
            <a:r>
              <a:rPr lang="en-US" sz="2000" b="1" dirty="0" err="1"/>
              <a:t>dan</a:t>
            </a:r>
            <a:r>
              <a:rPr lang="en-US" sz="2000" b="1" dirty="0"/>
              <a:t> </a:t>
            </a:r>
            <a:r>
              <a:rPr lang="en-US" sz="2000" b="1" dirty="0" err="1"/>
              <a:t>ketidak</a:t>
            </a:r>
            <a:r>
              <a:rPr lang="en-US" sz="2000" b="1" dirty="0"/>
              <a:t> </a:t>
            </a:r>
            <a:r>
              <a:rPr lang="en-US" sz="2000" b="1" dirty="0" err="1"/>
              <a:t>merataan</a:t>
            </a:r>
            <a:r>
              <a:rPr lang="en-US" sz="2000" b="1" dirty="0"/>
              <a:t> </a:t>
            </a:r>
            <a:r>
              <a:rPr lang="en-US" sz="2000" b="1" dirty="0" err="1"/>
              <a:t>ekonomi</a:t>
            </a:r>
            <a:r>
              <a:rPr lang="en-US" sz="2000" b="1" dirty="0"/>
              <a:t> </a:t>
            </a:r>
            <a:r>
              <a:rPr lang="en-US" sz="2000" b="1" dirty="0" err="1"/>
              <a:t>akan</a:t>
            </a:r>
            <a:r>
              <a:rPr lang="en-US" sz="2000" b="1" dirty="0"/>
              <a:t> </a:t>
            </a:r>
            <a:r>
              <a:rPr lang="en-US" sz="2000" b="1" dirty="0" err="1"/>
              <a:t>meruntuhkan</a:t>
            </a:r>
            <a:r>
              <a:rPr lang="en-US" sz="2000" b="1" dirty="0"/>
              <a:t> rasa </a:t>
            </a:r>
            <a:r>
              <a:rPr lang="en-US" sz="2000" b="1" dirty="0" err="1"/>
              <a:t>persaudaraan</a:t>
            </a:r>
            <a:r>
              <a:rPr lang="en-US" sz="2000" b="1" dirty="0"/>
              <a:t>. </a:t>
            </a:r>
            <a:r>
              <a:rPr lang="en-US" sz="2000" b="1" dirty="0" err="1"/>
              <a:t>Sumber</a:t>
            </a:r>
            <a:r>
              <a:rPr lang="en-US" sz="2000" b="1" dirty="0"/>
              <a:t> </a:t>
            </a:r>
            <a:r>
              <a:rPr lang="en-US" sz="2000" b="1" dirty="0" err="1"/>
              <a:t>daya</a:t>
            </a:r>
            <a:r>
              <a:rPr lang="en-US" sz="2000" b="1" dirty="0"/>
              <a:t> </a:t>
            </a:r>
            <a:r>
              <a:rPr lang="en-US" sz="2000" b="1" dirty="0" err="1"/>
              <a:t>tersedia</a:t>
            </a:r>
            <a:r>
              <a:rPr lang="en-US" sz="2000" b="1" dirty="0"/>
              <a:t> </a:t>
            </a:r>
            <a:r>
              <a:rPr lang="en-US" sz="2000" b="1" dirty="0" err="1"/>
              <a:t>adalah</a:t>
            </a:r>
            <a:r>
              <a:rPr lang="en-US" sz="2000" b="1" dirty="0"/>
              <a:t> </a:t>
            </a:r>
            <a:r>
              <a:rPr lang="en-US" sz="2000" b="1" dirty="0" err="1"/>
              <a:t>karunia</a:t>
            </a:r>
            <a:r>
              <a:rPr lang="en-US" sz="2000" b="1" dirty="0"/>
              <a:t> Allah </a:t>
            </a:r>
            <a:r>
              <a:rPr lang="en-US" sz="2000" b="1" dirty="0" err="1"/>
              <a:t>untuk</a:t>
            </a:r>
            <a:r>
              <a:rPr lang="en-US" sz="2000" b="1" dirty="0"/>
              <a:t> </a:t>
            </a:r>
            <a:r>
              <a:rPr lang="en-US" sz="2000" b="1" dirty="0" err="1"/>
              <a:t>semua</a:t>
            </a:r>
            <a:r>
              <a:rPr lang="en-US" sz="2000" b="1" dirty="0"/>
              <a:t> </a:t>
            </a:r>
            <a:r>
              <a:rPr lang="en-US" sz="2000" b="1" dirty="0" err="1"/>
              <a:t>manusia</a:t>
            </a:r>
            <a:r>
              <a:rPr lang="en-US" sz="2000" b="1" dirty="0"/>
              <a:t> </a:t>
            </a:r>
            <a:r>
              <a:rPr lang="en-US" sz="2000" b="1" dirty="0" smtClean="0"/>
              <a:t> </a:t>
            </a:r>
            <a:r>
              <a:rPr lang="en-US" sz="2000" b="1" dirty="0"/>
              <a:t>(QS Al-</a:t>
            </a:r>
            <a:r>
              <a:rPr lang="en-US" sz="2000" b="1" dirty="0" err="1"/>
              <a:t>Baqarah</a:t>
            </a:r>
            <a:r>
              <a:rPr lang="en-US" sz="2000" b="1" dirty="0"/>
              <a:t>: 29), </a:t>
            </a:r>
            <a:r>
              <a:rPr lang="en-US" sz="2000" b="1" dirty="0" err="1"/>
              <a:t>tidak</a:t>
            </a:r>
            <a:r>
              <a:rPr lang="en-US" sz="2000" b="1" dirty="0"/>
              <a:t> </a:t>
            </a:r>
            <a:r>
              <a:rPr lang="en-US" sz="2000" b="1" dirty="0" err="1"/>
              <a:t>dibenarkan</a:t>
            </a:r>
            <a:r>
              <a:rPr lang="en-US" sz="2000" b="1" dirty="0"/>
              <a:t> </a:t>
            </a:r>
            <a:r>
              <a:rPr lang="en-US" sz="2000" b="1" dirty="0" err="1"/>
              <a:t>jika</a:t>
            </a:r>
            <a:r>
              <a:rPr lang="en-US" sz="2000" b="1" dirty="0"/>
              <a:t> </a:t>
            </a:r>
            <a:r>
              <a:rPr lang="en-US" sz="2000" b="1" dirty="0" err="1"/>
              <a:t>sumber</a:t>
            </a:r>
            <a:r>
              <a:rPr lang="en-US" sz="2000" b="1" dirty="0"/>
              <a:t> </a:t>
            </a:r>
            <a:r>
              <a:rPr lang="en-US" sz="2000" b="1" dirty="0" err="1"/>
              <a:t>daya</a:t>
            </a:r>
            <a:r>
              <a:rPr lang="en-US" sz="2000" b="1" dirty="0"/>
              <a:t> </a:t>
            </a:r>
            <a:r>
              <a:rPr lang="en-US" sz="2000" b="1" dirty="0" err="1"/>
              <a:t>ekonomi</a:t>
            </a:r>
            <a:r>
              <a:rPr lang="en-US" sz="2000" b="1" dirty="0"/>
              <a:t> </a:t>
            </a:r>
            <a:r>
              <a:rPr lang="en-US" sz="2000" b="1" dirty="0" err="1" smtClean="0"/>
              <a:t>ter-konsentrasi</a:t>
            </a:r>
            <a:r>
              <a:rPr lang="en-US" sz="2000" b="1" dirty="0" smtClean="0"/>
              <a:t> </a:t>
            </a:r>
            <a:r>
              <a:rPr lang="en-US" sz="2000" b="1" dirty="0" err="1"/>
              <a:t>pada</a:t>
            </a:r>
            <a:r>
              <a:rPr lang="en-US" sz="2000" b="1" dirty="0"/>
              <a:t> </a:t>
            </a:r>
            <a:r>
              <a:rPr lang="en-US" sz="2000" b="1" dirty="0" err="1"/>
              <a:t>beberapa</a:t>
            </a:r>
            <a:r>
              <a:rPr lang="en-US" sz="2000" b="1" dirty="0"/>
              <a:t> </a:t>
            </a:r>
            <a:r>
              <a:rPr lang="en-US" sz="2000" b="1" dirty="0" err="1"/>
              <a:t>orang</a:t>
            </a:r>
            <a:r>
              <a:rPr lang="en-US" sz="2000" b="1" dirty="0"/>
              <a:t>/</a:t>
            </a:r>
            <a:r>
              <a:rPr lang="en-US" sz="2000" b="1" dirty="0" err="1"/>
              <a:t>kelompok</a:t>
            </a:r>
            <a:r>
              <a:rPr lang="en-US" sz="2000" b="1" dirty="0"/>
              <a:t> </a:t>
            </a:r>
            <a:r>
              <a:rPr lang="en-US" sz="2000" b="1" dirty="0" err="1"/>
              <a:t>manusia</a:t>
            </a:r>
            <a:r>
              <a:rPr lang="en-US" sz="2000" b="1" dirty="0"/>
              <a:t> (QS Al-</a:t>
            </a:r>
            <a:r>
              <a:rPr lang="en-US" sz="2000" b="1" dirty="0" err="1"/>
              <a:t>Hasyr</a:t>
            </a:r>
            <a:r>
              <a:rPr lang="en-US" sz="2000" b="1" dirty="0"/>
              <a:t>: 7)</a:t>
            </a:r>
            <a:endParaRPr lang="en-US" sz="2000" dirty="0"/>
          </a:p>
        </p:txBody>
      </p:sp>
      <p:sp>
        <p:nvSpPr>
          <p:cNvPr id="26627" name="Rectangle 2"/>
          <p:cNvSpPr>
            <a:spLocks noChangeArrowheads="1"/>
          </p:cNvSpPr>
          <p:nvPr/>
        </p:nvSpPr>
        <p:spPr bwMode="auto">
          <a:xfrm>
            <a:off x="1143000" y="3505200"/>
            <a:ext cx="7467600" cy="1323975"/>
          </a:xfrm>
          <a:prstGeom prst="rect">
            <a:avLst/>
          </a:prstGeom>
          <a:noFill/>
          <a:ln w="9525">
            <a:noFill/>
            <a:miter lim="800000"/>
            <a:headEnd/>
            <a:tailEnd/>
          </a:ln>
        </p:spPr>
        <p:txBody>
          <a:bodyPr>
            <a:spAutoFit/>
          </a:bodyPr>
          <a:lstStyle/>
          <a:p>
            <a:r>
              <a:rPr lang="en-US" sz="2000" b="1" dirty="0"/>
              <a:t>(4) </a:t>
            </a:r>
            <a:r>
              <a:rPr lang="en-US" sz="2000" b="1" dirty="0" err="1"/>
              <a:t>Tatanan</a:t>
            </a:r>
            <a:r>
              <a:rPr lang="en-US" sz="2000" b="1" dirty="0"/>
              <a:t> </a:t>
            </a:r>
            <a:r>
              <a:rPr lang="en-US" sz="2000" b="1" dirty="0" err="1"/>
              <a:t>ekonomi</a:t>
            </a:r>
            <a:r>
              <a:rPr lang="en-US" sz="2000" b="1" dirty="0"/>
              <a:t> Islam </a:t>
            </a:r>
            <a:r>
              <a:rPr lang="en-US" sz="2000" b="1" dirty="0" err="1"/>
              <a:t>menuju</a:t>
            </a:r>
            <a:r>
              <a:rPr lang="en-US" sz="2000" b="1" dirty="0"/>
              <a:t> </a:t>
            </a:r>
            <a:r>
              <a:rPr lang="en-US" sz="2000" b="1" dirty="0" err="1">
                <a:solidFill>
                  <a:srgbClr val="FF0000"/>
                </a:solidFill>
              </a:rPr>
              <a:t>terwujudnya</a:t>
            </a:r>
            <a:r>
              <a:rPr lang="en-US" sz="2000" b="1" dirty="0">
                <a:solidFill>
                  <a:srgbClr val="FF0000"/>
                </a:solidFill>
              </a:rPr>
              <a:t> </a:t>
            </a:r>
            <a:r>
              <a:rPr lang="en-US" sz="2000" b="1" dirty="0" err="1">
                <a:solidFill>
                  <a:srgbClr val="FF0000"/>
                </a:solidFill>
              </a:rPr>
              <a:t>kebebasan</a:t>
            </a:r>
            <a:endParaRPr lang="en-US" sz="2000" b="1" dirty="0">
              <a:solidFill>
                <a:srgbClr val="FF0000"/>
              </a:solidFill>
            </a:endParaRPr>
          </a:p>
          <a:p>
            <a:r>
              <a:rPr lang="en-US" sz="2000" b="1" dirty="0">
                <a:solidFill>
                  <a:srgbClr val="FF0000"/>
                </a:solidFill>
              </a:rPr>
              <a:t>      </a:t>
            </a:r>
            <a:r>
              <a:rPr lang="en-US" sz="2000" b="1" dirty="0" err="1">
                <a:solidFill>
                  <a:srgbClr val="FF0000"/>
                </a:solidFill>
              </a:rPr>
              <a:t>dalam</a:t>
            </a:r>
            <a:r>
              <a:rPr lang="en-US" sz="2000" dirty="0">
                <a:solidFill>
                  <a:srgbClr val="FF0000"/>
                </a:solidFill>
              </a:rPr>
              <a:t> </a:t>
            </a:r>
            <a:r>
              <a:rPr lang="en-US" sz="2000" b="1" dirty="0" err="1">
                <a:solidFill>
                  <a:srgbClr val="FF0000"/>
                </a:solidFill>
              </a:rPr>
              <a:t>konteks</a:t>
            </a:r>
            <a:r>
              <a:rPr lang="en-US" sz="2000" b="1" dirty="0">
                <a:solidFill>
                  <a:srgbClr val="FF0000"/>
                </a:solidFill>
              </a:rPr>
              <a:t> </a:t>
            </a:r>
            <a:r>
              <a:rPr lang="en-US" sz="2000" b="1" dirty="0" err="1">
                <a:solidFill>
                  <a:srgbClr val="FF0000"/>
                </a:solidFill>
              </a:rPr>
              <a:t>kesejahteraan</a:t>
            </a:r>
            <a:r>
              <a:rPr lang="en-US" sz="2000" b="1" dirty="0">
                <a:solidFill>
                  <a:srgbClr val="FF0000"/>
                </a:solidFill>
              </a:rPr>
              <a:t> </a:t>
            </a:r>
            <a:r>
              <a:rPr lang="en-US" sz="2000" b="1" dirty="0" err="1">
                <a:solidFill>
                  <a:srgbClr val="FF0000"/>
                </a:solidFill>
              </a:rPr>
              <a:t>sosial</a:t>
            </a:r>
            <a:r>
              <a:rPr lang="en-US" sz="2000" b="1" dirty="0"/>
              <a:t>, </a:t>
            </a:r>
            <a:r>
              <a:rPr lang="en-US" sz="2000" b="1" dirty="0" err="1"/>
              <a:t>melepaskan</a:t>
            </a:r>
            <a:endParaRPr lang="en-US" sz="2000" b="1" dirty="0"/>
          </a:p>
          <a:p>
            <a:r>
              <a:rPr lang="en-US" sz="2000" b="1" dirty="0"/>
              <a:t>      </a:t>
            </a:r>
            <a:r>
              <a:rPr lang="en-US" sz="2000" b="1" dirty="0" err="1"/>
              <a:t>manusia</a:t>
            </a:r>
            <a:r>
              <a:rPr lang="en-US" sz="2000" b="1" dirty="0"/>
              <a:t> </a:t>
            </a:r>
            <a:r>
              <a:rPr lang="en-US" sz="2000" b="1" dirty="0" err="1"/>
              <a:t>dari</a:t>
            </a:r>
            <a:r>
              <a:rPr lang="en-US" sz="2000" b="1" dirty="0"/>
              <a:t> </a:t>
            </a:r>
            <a:r>
              <a:rPr lang="en-US" sz="2000" b="1" dirty="0" err="1"/>
              <a:t>beban-beban</a:t>
            </a:r>
            <a:r>
              <a:rPr lang="en-US" sz="2000" b="1" dirty="0"/>
              <a:t> </a:t>
            </a:r>
            <a:r>
              <a:rPr lang="en-US" sz="2000" b="1" dirty="0" err="1"/>
              <a:t>dan</a:t>
            </a:r>
            <a:r>
              <a:rPr lang="en-US" sz="2000" b="1" dirty="0"/>
              <a:t> </a:t>
            </a:r>
            <a:r>
              <a:rPr lang="en-US" sz="2000" b="1" dirty="0" err="1"/>
              <a:t>belenggu</a:t>
            </a:r>
            <a:r>
              <a:rPr lang="en-US" sz="2000" b="1" dirty="0"/>
              <a:t> </a:t>
            </a:r>
            <a:r>
              <a:rPr lang="en-US" sz="2000" b="1" dirty="0" err="1"/>
              <a:t>pada</a:t>
            </a:r>
            <a:r>
              <a:rPr lang="en-US" sz="2000" b="1" dirty="0"/>
              <a:t> </a:t>
            </a:r>
            <a:r>
              <a:rPr lang="en-US" sz="2000" b="1" dirty="0" err="1"/>
              <a:t>mereka</a:t>
            </a:r>
            <a:endParaRPr lang="en-US" sz="2000" b="1" dirty="0"/>
          </a:p>
          <a:p>
            <a:r>
              <a:rPr lang="en-US" sz="2000" b="1" dirty="0"/>
              <a:t>      (QS Al-</a:t>
            </a:r>
            <a:r>
              <a:rPr lang="en-US" sz="2000" b="1" dirty="0" err="1"/>
              <a:t>Araf</a:t>
            </a:r>
            <a:r>
              <a:rPr lang="en-US" sz="2000" b="1" dirty="0"/>
              <a:t>: 157).</a:t>
            </a:r>
            <a:endParaRPr lang="en-US" sz="2000"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90800" y="685800"/>
            <a:ext cx="4557713" cy="461963"/>
          </a:xfrm>
          <a:prstGeom prst="rect">
            <a:avLst/>
          </a:prstGeom>
        </p:spPr>
        <p:txBody>
          <a:bodyPr wrap="none">
            <a:spAutoFit/>
          </a:bodyPr>
          <a:lstStyle/>
          <a:p>
            <a:pPr>
              <a:defRPr/>
            </a:pPr>
            <a:r>
              <a:rPr lang="en-US" sz="2400" b="1" dirty="0" err="1">
                <a:effectLst>
                  <a:outerShdw blurRad="38100" dist="38100" dir="2700000" algn="tl">
                    <a:srgbClr val="000000">
                      <a:alpha val="43137"/>
                    </a:srgbClr>
                  </a:outerShdw>
                </a:effectLst>
              </a:rPr>
              <a:t>Berbisnis</a:t>
            </a:r>
            <a:r>
              <a:rPr lang="en-US" sz="2400" b="1" dirty="0">
                <a:effectLst>
                  <a:outerShdw blurRad="38100" dist="38100" dir="2700000" algn="tl">
                    <a:srgbClr val="000000">
                      <a:alpha val="43137"/>
                    </a:srgbClr>
                  </a:outerShdw>
                </a:effectLst>
              </a:rPr>
              <a:t> yang </a:t>
            </a:r>
            <a:r>
              <a:rPr lang="en-US" sz="2400" b="1" dirty="0" err="1">
                <a:effectLst>
                  <a:outerShdw blurRad="38100" dist="38100" dir="2700000" algn="tl">
                    <a:srgbClr val="000000">
                      <a:alpha val="43137"/>
                    </a:srgbClr>
                  </a:outerShdw>
                </a:effectLst>
              </a:rPr>
              <a:t>halal</a:t>
            </a:r>
            <a:r>
              <a:rPr lang="en-US" sz="2400" b="1" dirty="0">
                <a:effectLst>
                  <a:outerShdw blurRad="38100" dist="38100" dir="2700000" algn="tl">
                    <a:srgbClr val="000000">
                      <a:alpha val="43137"/>
                    </a:srgbClr>
                  </a:outerShdw>
                </a:effectLst>
              </a:rPr>
              <a:t> </a:t>
            </a:r>
            <a:r>
              <a:rPr lang="en-US" sz="2400" b="1" dirty="0" err="1">
                <a:effectLst>
                  <a:outerShdw blurRad="38100" dist="38100" dir="2700000" algn="tl">
                    <a:srgbClr val="000000">
                      <a:alpha val="43137"/>
                    </a:srgbClr>
                  </a:outerShdw>
                </a:effectLst>
              </a:rPr>
              <a:t>dan</a:t>
            </a:r>
            <a:r>
              <a:rPr lang="en-US" sz="2400" b="1" dirty="0">
                <a:effectLst>
                  <a:outerShdw blurRad="38100" dist="38100" dir="2700000" algn="tl">
                    <a:srgbClr val="000000">
                      <a:alpha val="43137"/>
                    </a:srgbClr>
                  </a:outerShdw>
                </a:effectLst>
              </a:rPr>
              <a:t> </a:t>
            </a:r>
            <a:r>
              <a:rPr lang="en-US" sz="2400" b="1" dirty="0" err="1">
                <a:effectLst>
                  <a:outerShdw blurRad="38100" dist="38100" dir="2700000" algn="tl">
                    <a:srgbClr val="000000">
                      <a:alpha val="43137"/>
                    </a:srgbClr>
                  </a:outerShdw>
                </a:effectLst>
              </a:rPr>
              <a:t>jujur</a:t>
            </a:r>
            <a:endParaRPr lang="en-US" sz="2400" b="1" dirty="0">
              <a:effectLst>
                <a:outerShdw blurRad="38100" dist="38100" dir="2700000" algn="tl">
                  <a:srgbClr val="000000">
                    <a:alpha val="43137"/>
                  </a:srgbClr>
                </a:outerShdw>
              </a:effectLst>
            </a:endParaRPr>
          </a:p>
        </p:txBody>
      </p:sp>
      <p:sp>
        <p:nvSpPr>
          <p:cNvPr id="21507" name="Rectangle 2"/>
          <p:cNvSpPr>
            <a:spLocks noChangeArrowheads="1"/>
          </p:cNvSpPr>
          <p:nvPr/>
        </p:nvSpPr>
        <p:spPr bwMode="auto">
          <a:xfrm>
            <a:off x="1371600" y="1447800"/>
            <a:ext cx="7010400" cy="2678113"/>
          </a:xfrm>
          <a:prstGeom prst="rect">
            <a:avLst/>
          </a:prstGeom>
          <a:noFill/>
          <a:ln w="9525">
            <a:noFill/>
            <a:miter lim="800000"/>
            <a:headEnd/>
            <a:tailEnd/>
          </a:ln>
        </p:spPr>
        <p:txBody>
          <a:bodyPr>
            <a:spAutoFit/>
          </a:bodyPr>
          <a:lstStyle/>
          <a:p>
            <a:pPr>
              <a:defRPr/>
            </a:pPr>
            <a:r>
              <a:rPr lang="en-US" sz="2000" b="1" dirty="0"/>
              <a:t>QS. An-Nisa’:29 </a:t>
            </a:r>
          </a:p>
          <a:p>
            <a:pPr>
              <a:defRPr/>
            </a:pPr>
            <a:r>
              <a:rPr lang="en-US" sz="2000" b="1" i="1" dirty="0" err="1"/>
              <a:t>Hai</a:t>
            </a:r>
            <a:r>
              <a:rPr lang="en-US" sz="2000" b="1" i="1" dirty="0"/>
              <a:t> </a:t>
            </a:r>
            <a:r>
              <a:rPr lang="en-US" sz="2000" b="1" i="1" dirty="0" err="1"/>
              <a:t>orang-orang</a:t>
            </a:r>
            <a:r>
              <a:rPr lang="en-US" sz="2000" b="1" i="1" dirty="0"/>
              <a:t> yang </a:t>
            </a:r>
            <a:r>
              <a:rPr lang="en-US" sz="2000" b="1" i="1" dirty="0" err="1"/>
              <a:t>beriman</a:t>
            </a:r>
            <a:r>
              <a:rPr lang="en-US" sz="2000" b="1" i="1" dirty="0"/>
              <a:t>, </a:t>
            </a:r>
            <a:r>
              <a:rPr lang="en-US" sz="2000" b="1" i="1" dirty="0" err="1"/>
              <a:t>janganlah</a:t>
            </a:r>
            <a:r>
              <a:rPr lang="en-US" sz="2000" b="1" i="1" dirty="0"/>
              <a:t> </a:t>
            </a:r>
            <a:r>
              <a:rPr lang="en-US" sz="2000" b="1" i="1" dirty="0" err="1"/>
              <a:t>kamu</a:t>
            </a:r>
            <a:r>
              <a:rPr lang="en-US" sz="2000" b="1" i="1" dirty="0"/>
              <a:t> </a:t>
            </a:r>
            <a:r>
              <a:rPr lang="en-US" sz="2000" b="1" i="1" dirty="0" err="1"/>
              <a:t>saling</a:t>
            </a:r>
            <a:r>
              <a:rPr lang="en-US" sz="2000" b="1" i="1" dirty="0"/>
              <a:t> </a:t>
            </a:r>
            <a:r>
              <a:rPr lang="en-US" sz="2000" b="1" i="1" dirty="0" err="1"/>
              <a:t>memakan</a:t>
            </a:r>
            <a:r>
              <a:rPr lang="en-US" sz="2000" b="1" i="1" dirty="0"/>
              <a:t> </a:t>
            </a:r>
            <a:r>
              <a:rPr lang="en-US" sz="2000" b="1" i="1" dirty="0" err="1"/>
              <a:t>harta</a:t>
            </a:r>
            <a:r>
              <a:rPr lang="en-US" sz="2000" b="1" i="1" dirty="0"/>
              <a:t> </a:t>
            </a:r>
            <a:r>
              <a:rPr lang="en-US" sz="2000" b="1" i="1" dirty="0" err="1"/>
              <a:t>sesamamu</a:t>
            </a:r>
            <a:r>
              <a:rPr lang="en-US" sz="2000" b="1" i="1" dirty="0"/>
              <a:t> </a:t>
            </a:r>
            <a:r>
              <a:rPr lang="en-US" sz="2000" b="1" i="1" dirty="0" err="1"/>
              <a:t>dengan</a:t>
            </a:r>
            <a:r>
              <a:rPr lang="en-US" sz="2000" b="1" i="1" dirty="0"/>
              <a:t> </a:t>
            </a:r>
            <a:r>
              <a:rPr lang="en-US" sz="2000" b="1" i="1" dirty="0" err="1"/>
              <a:t>jalan</a:t>
            </a:r>
            <a:r>
              <a:rPr lang="en-US" sz="2000" b="1" i="1" dirty="0"/>
              <a:t> yang </a:t>
            </a:r>
            <a:r>
              <a:rPr lang="en-US" sz="2000" b="1" i="1" dirty="0" err="1"/>
              <a:t>batil</a:t>
            </a:r>
            <a:r>
              <a:rPr lang="en-US" sz="2000" b="1" i="1" dirty="0"/>
              <a:t>, </a:t>
            </a:r>
            <a:r>
              <a:rPr lang="en-US" sz="2000" b="1" i="1" dirty="0" err="1"/>
              <a:t>kecuali</a:t>
            </a:r>
            <a:r>
              <a:rPr lang="en-US" sz="2000" b="1" i="1" dirty="0"/>
              <a:t> </a:t>
            </a:r>
            <a:r>
              <a:rPr lang="en-US" sz="2000" b="1" i="1" dirty="0" err="1"/>
              <a:t>dengan</a:t>
            </a:r>
            <a:r>
              <a:rPr lang="en-US" sz="2000" b="1" i="1" dirty="0"/>
              <a:t> </a:t>
            </a:r>
            <a:r>
              <a:rPr lang="en-US" sz="2000" b="1" i="1" dirty="0" err="1"/>
              <a:t>jalan</a:t>
            </a:r>
            <a:r>
              <a:rPr lang="en-US" sz="2000" b="1" i="1" dirty="0"/>
              <a:t> </a:t>
            </a:r>
            <a:r>
              <a:rPr lang="en-US" sz="2000" b="1" i="1" dirty="0" err="1"/>
              <a:t>perniagaan</a:t>
            </a:r>
            <a:r>
              <a:rPr lang="en-US" sz="2000" b="1" i="1" dirty="0"/>
              <a:t> yang </a:t>
            </a:r>
            <a:r>
              <a:rPr lang="en-US" sz="2000" b="1" i="1" dirty="0" err="1"/>
              <a:t>berlaku</a:t>
            </a:r>
            <a:r>
              <a:rPr lang="en-US" sz="2000" b="1" i="1" dirty="0"/>
              <a:t> </a:t>
            </a:r>
            <a:r>
              <a:rPr lang="en-US" sz="2000" b="1" i="1" dirty="0" err="1"/>
              <a:t>dengan</a:t>
            </a:r>
            <a:r>
              <a:rPr lang="en-US" sz="2000" b="1" i="1" dirty="0"/>
              <a:t> </a:t>
            </a:r>
            <a:r>
              <a:rPr lang="en-US" sz="2000" b="1" i="1" dirty="0" err="1"/>
              <a:t>suka</a:t>
            </a:r>
            <a:r>
              <a:rPr lang="en-US" sz="2000" b="1" i="1" dirty="0"/>
              <a:t> </a:t>
            </a:r>
            <a:r>
              <a:rPr lang="en-US" sz="2000" b="1" i="1" dirty="0" err="1"/>
              <a:t>sama-suka</a:t>
            </a:r>
            <a:r>
              <a:rPr lang="en-US" sz="2000" b="1" i="1" dirty="0"/>
              <a:t> </a:t>
            </a:r>
            <a:r>
              <a:rPr lang="en-US" sz="2000" b="1" i="1" dirty="0" err="1"/>
              <a:t>di</a:t>
            </a:r>
            <a:r>
              <a:rPr lang="en-US" sz="2000" b="1" i="1" dirty="0"/>
              <a:t> </a:t>
            </a:r>
            <a:r>
              <a:rPr lang="en-US" sz="2000" b="1" i="1" dirty="0" err="1"/>
              <a:t>antara</a:t>
            </a:r>
            <a:r>
              <a:rPr lang="en-US" sz="2000" b="1" i="1" dirty="0"/>
              <a:t> </a:t>
            </a:r>
            <a:r>
              <a:rPr lang="en-US" sz="2000" b="1" i="1" dirty="0" err="1"/>
              <a:t>kamu</a:t>
            </a:r>
            <a:r>
              <a:rPr lang="en-US" sz="2000" b="1" i="1" dirty="0"/>
              <a:t>. </a:t>
            </a:r>
          </a:p>
          <a:p>
            <a:pPr>
              <a:defRPr/>
            </a:pPr>
            <a:endParaRPr lang="en-US" sz="800" i="1" dirty="0">
              <a:effectLst>
                <a:outerShdw blurRad="38100" dist="38100" dir="2700000" algn="tl">
                  <a:srgbClr val="000000">
                    <a:alpha val="43137"/>
                  </a:srgbClr>
                </a:outerShdw>
              </a:effectLst>
            </a:endParaRPr>
          </a:p>
          <a:p>
            <a:pPr>
              <a:defRPr/>
            </a:pPr>
            <a:r>
              <a:rPr lang="en-US" sz="2000" b="1" dirty="0"/>
              <a:t>QS. Al-</a:t>
            </a:r>
            <a:r>
              <a:rPr lang="en-US" sz="2000" b="1" dirty="0" err="1"/>
              <a:t>Baqarah</a:t>
            </a:r>
            <a:r>
              <a:rPr lang="en-US" sz="2000" b="1" dirty="0"/>
              <a:t>: 273</a:t>
            </a:r>
          </a:p>
          <a:p>
            <a:pPr>
              <a:defRPr/>
            </a:pPr>
            <a:r>
              <a:rPr lang="en-US" sz="2000" b="1" i="1" dirty="0"/>
              <a:t>…. Dan Allah </a:t>
            </a:r>
            <a:r>
              <a:rPr lang="en-US" sz="2000" b="1" i="1" dirty="0" err="1"/>
              <a:t>menghalalkan</a:t>
            </a:r>
            <a:r>
              <a:rPr lang="en-US" sz="2000" b="1" i="1" dirty="0"/>
              <a:t> </a:t>
            </a:r>
            <a:r>
              <a:rPr lang="en-US" sz="2000" b="1" i="1" dirty="0" err="1"/>
              <a:t>jual-beli</a:t>
            </a:r>
            <a:r>
              <a:rPr lang="en-US" sz="2000" b="1" i="1" dirty="0"/>
              <a:t> </a:t>
            </a:r>
            <a:r>
              <a:rPr lang="en-US" sz="2000" b="1" i="1" dirty="0" err="1"/>
              <a:t>dan</a:t>
            </a:r>
            <a:r>
              <a:rPr lang="en-US" sz="2000" b="1" i="1" dirty="0"/>
              <a:t>  </a:t>
            </a:r>
            <a:r>
              <a:rPr lang="en-US" sz="2000" b="1" i="1" dirty="0" err="1"/>
              <a:t>mengharamkan</a:t>
            </a:r>
            <a:r>
              <a:rPr lang="en-US" sz="2000" b="1" i="1" dirty="0"/>
              <a:t> </a:t>
            </a:r>
            <a:r>
              <a:rPr lang="en-US" sz="2000" b="1" i="1" dirty="0" err="1"/>
              <a:t>riba</a:t>
            </a:r>
            <a:r>
              <a:rPr lang="en-US" sz="2000" b="1" i="1" dirty="0"/>
              <a:t>. </a:t>
            </a:r>
          </a:p>
        </p:txBody>
      </p:sp>
      <p:sp>
        <p:nvSpPr>
          <p:cNvPr id="23556" name="Rectangle 3"/>
          <p:cNvSpPr>
            <a:spLocks noChangeArrowheads="1"/>
          </p:cNvSpPr>
          <p:nvPr/>
        </p:nvSpPr>
        <p:spPr bwMode="auto">
          <a:xfrm>
            <a:off x="1447800" y="3886200"/>
            <a:ext cx="6553200" cy="1938338"/>
          </a:xfrm>
          <a:prstGeom prst="rect">
            <a:avLst/>
          </a:prstGeom>
          <a:noFill/>
          <a:ln w="9525">
            <a:noFill/>
            <a:miter lim="800000"/>
            <a:headEnd/>
            <a:tailEnd/>
          </a:ln>
        </p:spPr>
        <p:txBody>
          <a:bodyPr>
            <a:spAutoFit/>
          </a:bodyPr>
          <a:lstStyle/>
          <a:p>
            <a:r>
              <a:rPr lang="en-US" sz="2000" b="1" dirty="0"/>
              <a:t>QS. Al-</a:t>
            </a:r>
            <a:r>
              <a:rPr lang="en-US" sz="2000" b="1" dirty="0" err="1"/>
              <a:t>Muthaffifin</a:t>
            </a:r>
            <a:r>
              <a:rPr lang="en-US" sz="2000" b="1" dirty="0"/>
              <a:t>: 1-3</a:t>
            </a:r>
          </a:p>
          <a:p>
            <a:r>
              <a:rPr lang="en-US" sz="2000" b="1" i="1" dirty="0" err="1"/>
              <a:t>Celakalah</a:t>
            </a:r>
            <a:r>
              <a:rPr lang="en-US" sz="2000" b="1" i="1" dirty="0"/>
              <a:t> </a:t>
            </a:r>
            <a:r>
              <a:rPr lang="en-US" sz="2000" b="1" i="1" dirty="0" err="1"/>
              <a:t>bagi</a:t>
            </a:r>
            <a:r>
              <a:rPr lang="en-US" sz="2000" b="1" i="1" dirty="0"/>
              <a:t> </a:t>
            </a:r>
            <a:r>
              <a:rPr lang="en-US" sz="2000" b="1" i="1" dirty="0" err="1"/>
              <a:t>orang-orang</a:t>
            </a:r>
            <a:r>
              <a:rPr lang="en-US" sz="2000" b="1" i="1" dirty="0"/>
              <a:t> yang </a:t>
            </a:r>
            <a:r>
              <a:rPr lang="en-US" sz="2000" b="1" i="1" dirty="0" err="1"/>
              <a:t>curang</a:t>
            </a:r>
            <a:r>
              <a:rPr lang="en-US" sz="2000" b="1" i="1" dirty="0"/>
              <a:t>, </a:t>
            </a:r>
            <a:r>
              <a:rPr lang="en-US" sz="2000" b="1" i="1" dirty="0" err="1"/>
              <a:t>yaitu</a:t>
            </a:r>
            <a:r>
              <a:rPr lang="en-US" sz="2000" b="1" i="1" dirty="0"/>
              <a:t> </a:t>
            </a:r>
            <a:r>
              <a:rPr lang="en-US" sz="2000" b="1" i="1" dirty="0" err="1"/>
              <a:t>orang-orang</a:t>
            </a:r>
            <a:r>
              <a:rPr lang="en-US" sz="2000" b="1" i="1" dirty="0"/>
              <a:t> yang </a:t>
            </a:r>
            <a:r>
              <a:rPr lang="en-US" sz="2000" b="1" i="1" dirty="0" err="1"/>
              <a:t>jika</a:t>
            </a:r>
            <a:r>
              <a:rPr lang="en-US" sz="2000" b="1" i="1" dirty="0"/>
              <a:t> </a:t>
            </a:r>
            <a:r>
              <a:rPr lang="en-US" sz="2000" b="1" i="1" dirty="0" err="1"/>
              <a:t>menerima</a:t>
            </a:r>
            <a:r>
              <a:rPr lang="en-US" sz="2000" b="1" i="1" dirty="0"/>
              <a:t> </a:t>
            </a:r>
            <a:r>
              <a:rPr lang="en-US" sz="2000" b="1" i="1" dirty="0" err="1"/>
              <a:t>timbangan</a:t>
            </a:r>
            <a:r>
              <a:rPr lang="en-US" sz="2000" b="1" i="1" dirty="0"/>
              <a:t> (</a:t>
            </a:r>
            <a:r>
              <a:rPr lang="en-US" sz="2000" b="1" i="1" dirty="0" err="1"/>
              <a:t>sukatan</a:t>
            </a:r>
            <a:r>
              <a:rPr lang="en-US" sz="2000" b="1" i="1" dirty="0"/>
              <a:t>) </a:t>
            </a:r>
            <a:r>
              <a:rPr lang="en-US" sz="2000" b="1" i="1" dirty="0" err="1"/>
              <a:t>dari</a:t>
            </a:r>
            <a:r>
              <a:rPr lang="en-US" sz="2000" b="1" i="1" dirty="0"/>
              <a:t> </a:t>
            </a:r>
            <a:r>
              <a:rPr lang="en-US" sz="2000" b="1" i="1" dirty="0" err="1"/>
              <a:t>orang</a:t>
            </a:r>
            <a:r>
              <a:rPr lang="en-US" sz="2000" b="1" i="1" dirty="0"/>
              <a:t> lain </a:t>
            </a:r>
            <a:r>
              <a:rPr lang="en-US" sz="2000" b="1" i="1" dirty="0" err="1"/>
              <a:t>minta</a:t>
            </a:r>
            <a:r>
              <a:rPr lang="en-US" sz="2000" b="1" i="1" dirty="0"/>
              <a:t> </a:t>
            </a:r>
            <a:r>
              <a:rPr lang="en-US" sz="2000" b="1" i="1" dirty="0" err="1"/>
              <a:t>dipenuhi</a:t>
            </a:r>
            <a:r>
              <a:rPr lang="en-US" sz="2000" b="1" i="1" dirty="0"/>
              <a:t>, (</a:t>
            </a:r>
            <a:r>
              <a:rPr lang="en-US" sz="2000" b="1" i="1" dirty="0" err="1"/>
              <a:t>tetapi</a:t>
            </a:r>
            <a:r>
              <a:rPr lang="en-US" sz="2000" b="1" i="1" dirty="0"/>
              <a:t>) </a:t>
            </a:r>
            <a:r>
              <a:rPr lang="en-US" sz="2000" b="1" i="1" dirty="0" err="1"/>
              <a:t>jika</a:t>
            </a:r>
            <a:r>
              <a:rPr lang="en-US" sz="2000" b="1" i="1" dirty="0"/>
              <a:t> </a:t>
            </a:r>
            <a:r>
              <a:rPr lang="en-US" sz="2000" b="1" i="1" dirty="0" err="1"/>
              <a:t>mereka</a:t>
            </a:r>
            <a:r>
              <a:rPr lang="en-US" sz="2000" b="1" i="1" dirty="0"/>
              <a:t> </a:t>
            </a:r>
            <a:r>
              <a:rPr lang="en-US" sz="2000" b="1" i="1" dirty="0" err="1"/>
              <a:t>menimbang</a:t>
            </a:r>
            <a:r>
              <a:rPr lang="en-US" sz="2000" b="1" i="1" dirty="0"/>
              <a:t> </a:t>
            </a:r>
            <a:r>
              <a:rPr lang="en-US" sz="2000" b="1" i="1" dirty="0" err="1"/>
              <a:t>untuk</a:t>
            </a:r>
            <a:r>
              <a:rPr lang="en-US" sz="2000" b="1" i="1" dirty="0"/>
              <a:t> </a:t>
            </a:r>
            <a:r>
              <a:rPr lang="en-US" sz="2000" b="1" i="1" dirty="0" err="1"/>
              <a:t>orang</a:t>
            </a:r>
            <a:r>
              <a:rPr lang="en-US" sz="2000" b="1" i="1" dirty="0"/>
              <a:t> lain </a:t>
            </a:r>
            <a:r>
              <a:rPr lang="en-US" sz="2000" b="1" i="1" dirty="0" err="1"/>
              <a:t>mereka</a:t>
            </a:r>
            <a:r>
              <a:rPr lang="en-US" sz="2000" b="1" i="1" dirty="0"/>
              <a:t> </a:t>
            </a:r>
            <a:r>
              <a:rPr lang="en-US" sz="2000" b="1" i="1" dirty="0" err="1"/>
              <a:t>mengurangi</a:t>
            </a:r>
            <a:r>
              <a:rPr lang="en-US" sz="2000" i="1" dirty="0"/>
              <a:t>. </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2200" y="304800"/>
            <a:ext cx="4419600" cy="762000"/>
          </a:xfrm>
          <a:prstGeom prst="rect">
            <a:avLst/>
          </a:prstGeom>
          <a:solidFill>
            <a:schemeClr val="accent3"/>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effectLst>
                  <a:outerShdw blurRad="38100" dist="38100" dir="2700000" algn="tl">
                    <a:srgbClr val="000000">
                      <a:alpha val="43137"/>
                    </a:srgbClr>
                  </a:outerShdw>
                </a:effectLst>
              </a:rPr>
              <a:t>PERBANDINGAN BISNIS/USAHA</a:t>
            </a:r>
          </a:p>
          <a:p>
            <a:pPr algn="ctr">
              <a:defRPr/>
            </a:pPr>
            <a:r>
              <a:rPr lang="en-US" sz="2400" b="1" dirty="0">
                <a:effectLst>
                  <a:outerShdw blurRad="38100" dist="38100" dir="2700000" algn="tl">
                    <a:srgbClr val="000000">
                      <a:alpha val="43137"/>
                    </a:srgbClr>
                  </a:outerShdw>
                </a:effectLst>
              </a:rPr>
              <a:t>ISLAM DAN NON-ISLAM</a:t>
            </a:r>
          </a:p>
        </p:txBody>
      </p:sp>
      <p:sp>
        <p:nvSpPr>
          <p:cNvPr id="3" name="TextBox 2"/>
          <p:cNvSpPr txBox="1"/>
          <p:nvPr/>
        </p:nvSpPr>
        <p:spPr>
          <a:xfrm>
            <a:off x="533400" y="1295400"/>
            <a:ext cx="8077200" cy="4924425"/>
          </a:xfrm>
          <a:prstGeom prst="rect">
            <a:avLst/>
          </a:prstGeom>
          <a:noFill/>
        </p:spPr>
        <p:txBody>
          <a:bodyPr>
            <a:spAutoFit/>
          </a:bodyPr>
          <a:lstStyle/>
          <a:p>
            <a:pPr>
              <a:defRPr/>
            </a:pPr>
            <a:r>
              <a:rPr lang="en-US" b="1" dirty="0">
                <a:solidFill>
                  <a:srgbClr val="0070C0"/>
                </a:solidFill>
              </a:rPr>
              <a:t> </a:t>
            </a:r>
          </a:p>
          <a:p>
            <a:pPr>
              <a:defRPr/>
            </a:pPr>
            <a:r>
              <a:rPr lang="en-US" b="1" dirty="0">
                <a:solidFill>
                  <a:srgbClr val="0070C0"/>
                </a:solidFill>
              </a:rPr>
              <a:t>     PERIHAL                   </a:t>
            </a:r>
            <a:r>
              <a:rPr lang="en-US" b="1" dirty="0" smtClean="0">
                <a:solidFill>
                  <a:srgbClr val="0070C0"/>
                </a:solidFill>
              </a:rPr>
              <a:t>                  </a:t>
            </a:r>
            <a:r>
              <a:rPr lang="en-US" b="1" dirty="0">
                <a:solidFill>
                  <a:srgbClr val="0070C0"/>
                </a:solidFill>
              </a:rPr>
              <a:t>ISLAM                         NON-ISLAM (SEKULER)</a:t>
            </a:r>
          </a:p>
          <a:p>
            <a:pPr>
              <a:defRPr/>
            </a:pPr>
            <a:endParaRPr lang="en-US" sz="800" b="1" dirty="0"/>
          </a:p>
          <a:p>
            <a:pPr marL="342900" indent="-342900">
              <a:defRPr/>
            </a:pPr>
            <a:r>
              <a:rPr lang="en-US" b="1" dirty="0"/>
              <a:t> 1. </a:t>
            </a:r>
            <a:r>
              <a:rPr lang="en-US" b="1" dirty="0" err="1">
                <a:solidFill>
                  <a:srgbClr val="FF0000"/>
                </a:solidFill>
              </a:rPr>
              <a:t>Asas</a:t>
            </a:r>
            <a:r>
              <a:rPr lang="en-US" b="1" dirty="0">
                <a:solidFill>
                  <a:srgbClr val="FF0000"/>
                </a:solidFill>
              </a:rPr>
              <a:t>           </a:t>
            </a:r>
            <a:r>
              <a:rPr lang="en-US" b="1" dirty="0" smtClean="0">
                <a:solidFill>
                  <a:srgbClr val="FF0000"/>
                </a:solidFill>
              </a:rPr>
              <a:t>                   </a:t>
            </a:r>
            <a:r>
              <a:rPr lang="en-US" b="1" dirty="0" err="1">
                <a:solidFill>
                  <a:srgbClr val="FF0000"/>
                </a:solidFill>
              </a:rPr>
              <a:t>Aqidah</a:t>
            </a:r>
            <a:r>
              <a:rPr lang="en-US" b="1" dirty="0">
                <a:solidFill>
                  <a:srgbClr val="FF0000"/>
                </a:solidFill>
              </a:rPr>
              <a:t> (</a:t>
            </a:r>
            <a:r>
              <a:rPr lang="en-US" b="1" dirty="0" err="1">
                <a:solidFill>
                  <a:srgbClr val="FF0000"/>
                </a:solidFill>
              </a:rPr>
              <a:t>nilai-nilai</a:t>
            </a:r>
            <a:r>
              <a:rPr lang="en-US" b="1" dirty="0">
                <a:solidFill>
                  <a:srgbClr val="FF0000"/>
                </a:solidFill>
              </a:rPr>
              <a:t>               </a:t>
            </a:r>
            <a:r>
              <a:rPr lang="en-US" b="1" dirty="0" err="1">
                <a:solidFill>
                  <a:srgbClr val="FF0000"/>
                </a:solidFill>
              </a:rPr>
              <a:t>Sekularisme</a:t>
            </a:r>
            <a:r>
              <a:rPr lang="en-US" b="1" dirty="0">
                <a:solidFill>
                  <a:srgbClr val="FF0000"/>
                </a:solidFill>
              </a:rPr>
              <a:t> (</a:t>
            </a:r>
            <a:r>
              <a:rPr lang="en-US" b="1" dirty="0" err="1">
                <a:solidFill>
                  <a:srgbClr val="FF0000"/>
                </a:solidFill>
              </a:rPr>
              <a:t>nilai-nilai</a:t>
            </a:r>
            <a:endParaRPr lang="en-US" b="1" dirty="0">
              <a:solidFill>
                <a:srgbClr val="FF0000"/>
              </a:solidFill>
            </a:endParaRPr>
          </a:p>
          <a:p>
            <a:pPr marL="342900" indent="-342900">
              <a:defRPr/>
            </a:pPr>
            <a:r>
              <a:rPr lang="en-US" b="1" dirty="0">
                <a:solidFill>
                  <a:srgbClr val="FF0000"/>
                </a:solidFill>
              </a:rPr>
              <a:t>                              </a:t>
            </a:r>
            <a:r>
              <a:rPr lang="en-US" b="1" dirty="0" smtClean="0">
                <a:solidFill>
                  <a:srgbClr val="FF0000"/>
                </a:solidFill>
              </a:rPr>
              <a:t>             </a:t>
            </a:r>
            <a:r>
              <a:rPr lang="en-US" b="1" dirty="0" err="1">
                <a:solidFill>
                  <a:srgbClr val="FF0000"/>
                </a:solidFill>
              </a:rPr>
              <a:t>transendental</a:t>
            </a:r>
            <a:r>
              <a:rPr lang="en-US" b="1" dirty="0">
                <a:solidFill>
                  <a:srgbClr val="FF0000"/>
                </a:solidFill>
              </a:rPr>
              <a:t>)                     material)</a:t>
            </a:r>
          </a:p>
          <a:p>
            <a:pPr>
              <a:defRPr/>
            </a:pPr>
            <a:r>
              <a:rPr lang="en-US" b="1" dirty="0"/>
              <a:t> 2</a:t>
            </a:r>
            <a:r>
              <a:rPr lang="en-US" b="1" dirty="0">
                <a:solidFill>
                  <a:srgbClr val="0070C0"/>
                </a:solidFill>
              </a:rPr>
              <a:t>. </a:t>
            </a:r>
            <a:r>
              <a:rPr lang="en-US" b="1" dirty="0" err="1">
                <a:solidFill>
                  <a:srgbClr val="0070C0"/>
                </a:solidFill>
              </a:rPr>
              <a:t>Motivasi</a:t>
            </a:r>
            <a:r>
              <a:rPr lang="en-US" b="1" dirty="0">
                <a:solidFill>
                  <a:srgbClr val="0070C0"/>
                </a:solidFill>
              </a:rPr>
              <a:t>     </a:t>
            </a:r>
            <a:r>
              <a:rPr lang="en-US" b="1" dirty="0" smtClean="0">
                <a:solidFill>
                  <a:srgbClr val="0070C0"/>
                </a:solidFill>
              </a:rPr>
              <a:t>                </a:t>
            </a:r>
            <a:r>
              <a:rPr lang="en-US" b="1" dirty="0" err="1">
                <a:solidFill>
                  <a:srgbClr val="0070C0"/>
                </a:solidFill>
              </a:rPr>
              <a:t>Dunia</a:t>
            </a:r>
            <a:r>
              <a:rPr lang="en-US" b="1" dirty="0">
                <a:solidFill>
                  <a:srgbClr val="0070C0"/>
                </a:solidFill>
              </a:rPr>
              <a:t> &amp; </a:t>
            </a:r>
            <a:r>
              <a:rPr lang="en-US" b="1" dirty="0" err="1">
                <a:solidFill>
                  <a:srgbClr val="0070C0"/>
                </a:solidFill>
              </a:rPr>
              <a:t>Akhirat</a:t>
            </a:r>
            <a:r>
              <a:rPr lang="en-US" b="1" dirty="0">
                <a:solidFill>
                  <a:srgbClr val="0070C0"/>
                </a:solidFill>
              </a:rPr>
              <a:t>                   </a:t>
            </a:r>
            <a:r>
              <a:rPr lang="en-US" b="1" dirty="0" err="1">
                <a:solidFill>
                  <a:srgbClr val="0070C0"/>
                </a:solidFill>
              </a:rPr>
              <a:t>Dunia</a:t>
            </a:r>
            <a:endParaRPr lang="en-US" b="1" dirty="0">
              <a:solidFill>
                <a:srgbClr val="0070C0"/>
              </a:solidFill>
            </a:endParaRPr>
          </a:p>
          <a:p>
            <a:pPr>
              <a:defRPr/>
            </a:pPr>
            <a:r>
              <a:rPr lang="en-US" b="1" dirty="0"/>
              <a:t> 3. </a:t>
            </a:r>
            <a:r>
              <a:rPr lang="en-US" b="1" dirty="0" err="1"/>
              <a:t>Orientasi</a:t>
            </a:r>
            <a:r>
              <a:rPr lang="en-US" b="1" dirty="0"/>
              <a:t>        </a:t>
            </a:r>
            <a:r>
              <a:rPr lang="en-US" b="1" dirty="0" smtClean="0"/>
              <a:t>            </a:t>
            </a:r>
            <a:r>
              <a:rPr lang="en-US" b="1" dirty="0"/>
              <a:t>Profit &amp; benefit (non-          Profit  (</a:t>
            </a:r>
            <a:r>
              <a:rPr lang="en-US" b="1" dirty="0" err="1"/>
              <a:t>materi</a:t>
            </a:r>
            <a:r>
              <a:rPr lang="en-US" b="1" dirty="0"/>
              <a:t>)        </a:t>
            </a:r>
          </a:p>
          <a:p>
            <a:pPr>
              <a:defRPr/>
            </a:pPr>
            <a:r>
              <a:rPr lang="en-US" b="1" dirty="0"/>
              <a:t>                           </a:t>
            </a:r>
            <a:r>
              <a:rPr lang="en-US" b="1" dirty="0" smtClean="0"/>
              <a:t>             </a:t>
            </a:r>
            <a:r>
              <a:rPr lang="en-US" b="1" dirty="0" err="1"/>
              <a:t>materi</a:t>
            </a:r>
            <a:r>
              <a:rPr lang="en-US" b="1" dirty="0"/>
              <a:t>) &amp; </a:t>
            </a:r>
            <a:r>
              <a:rPr lang="en-US" b="1" dirty="0" err="1"/>
              <a:t>keberkahan</a:t>
            </a:r>
            <a:endParaRPr lang="en-US" b="1" dirty="0"/>
          </a:p>
          <a:p>
            <a:pPr>
              <a:defRPr/>
            </a:pPr>
            <a:r>
              <a:rPr lang="en-US" b="1" dirty="0"/>
              <a:t> 4. </a:t>
            </a:r>
            <a:r>
              <a:rPr lang="en-US" b="1" dirty="0" err="1">
                <a:solidFill>
                  <a:srgbClr val="C00000"/>
                </a:solidFill>
              </a:rPr>
              <a:t>Strategi</a:t>
            </a:r>
            <a:r>
              <a:rPr lang="en-US" b="1" dirty="0">
                <a:solidFill>
                  <a:srgbClr val="C00000"/>
                </a:solidFill>
              </a:rPr>
              <a:t> </a:t>
            </a:r>
            <a:r>
              <a:rPr lang="en-US" b="1" dirty="0"/>
              <a:t>        </a:t>
            </a:r>
            <a:r>
              <a:rPr lang="en-US" b="1" dirty="0" smtClean="0"/>
              <a:t>           </a:t>
            </a:r>
            <a:r>
              <a:rPr lang="en-US" b="1" dirty="0" err="1">
                <a:solidFill>
                  <a:srgbClr val="C00000"/>
                </a:solidFill>
              </a:rPr>
              <a:t>Visi</a:t>
            </a:r>
            <a:r>
              <a:rPr lang="en-US" b="1" dirty="0">
                <a:solidFill>
                  <a:srgbClr val="C00000"/>
                </a:solidFill>
              </a:rPr>
              <a:t>/</a:t>
            </a:r>
            <a:r>
              <a:rPr lang="en-US" b="1" dirty="0" err="1">
                <a:solidFill>
                  <a:srgbClr val="C00000"/>
                </a:solidFill>
              </a:rPr>
              <a:t>Misi</a:t>
            </a:r>
            <a:r>
              <a:rPr lang="en-US" b="1" dirty="0">
                <a:solidFill>
                  <a:srgbClr val="C00000"/>
                </a:solidFill>
              </a:rPr>
              <a:t> </a:t>
            </a:r>
            <a:r>
              <a:rPr lang="en-US" b="1" dirty="0" err="1">
                <a:solidFill>
                  <a:srgbClr val="C00000"/>
                </a:solidFill>
              </a:rPr>
              <a:t>berdasar</a:t>
            </a:r>
            <a:r>
              <a:rPr lang="en-US" b="1" dirty="0">
                <a:solidFill>
                  <a:srgbClr val="C00000"/>
                </a:solidFill>
              </a:rPr>
              <a:t> </a:t>
            </a:r>
            <a:r>
              <a:rPr lang="en-US" b="1" dirty="0" err="1">
                <a:solidFill>
                  <a:srgbClr val="C00000"/>
                </a:solidFill>
              </a:rPr>
              <a:t>tuju</a:t>
            </a:r>
            <a:r>
              <a:rPr lang="en-US" b="1" dirty="0">
                <a:solidFill>
                  <a:srgbClr val="C00000"/>
                </a:solidFill>
              </a:rPr>
              <a:t>-  </a:t>
            </a:r>
            <a:r>
              <a:rPr lang="en-US" b="1" dirty="0" smtClean="0">
                <a:solidFill>
                  <a:srgbClr val="C00000"/>
                </a:solidFill>
              </a:rPr>
              <a:t>      </a:t>
            </a:r>
            <a:r>
              <a:rPr lang="en-US" b="1" dirty="0" err="1">
                <a:solidFill>
                  <a:srgbClr val="C00000"/>
                </a:solidFill>
              </a:rPr>
              <a:t>Visi</a:t>
            </a:r>
            <a:r>
              <a:rPr lang="en-US" b="1" dirty="0">
                <a:solidFill>
                  <a:srgbClr val="C00000"/>
                </a:solidFill>
              </a:rPr>
              <a:t>/</a:t>
            </a:r>
            <a:r>
              <a:rPr lang="en-US" b="1" dirty="0" err="1">
                <a:solidFill>
                  <a:srgbClr val="C00000"/>
                </a:solidFill>
              </a:rPr>
              <a:t>Misi</a:t>
            </a:r>
            <a:r>
              <a:rPr lang="en-US" b="1" dirty="0">
                <a:solidFill>
                  <a:srgbClr val="C00000"/>
                </a:solidFill>
              </a:rPr>
              <a:t> </a:t>
            </a:r>
            <a:r>
              <a:rPr lang="en-US" b="1" dirty="0" err="1">
                <a:solidFill>
                  <a:srgbClr val="C00000"/>
                </a:solidFill>
              </a:rPr>
              <a:t>berdasar</a:t>
            </a:r>
            <a:r>
              <a:rPr lang="en-US" b="1" dirty="0">
                <a:solidFill>
                  <a:srgbClr val="C00000"/>
                </a:solidFill>
              </a:rPr>
              <a:t> </a:t>
            </a:r>
            <a:r>
              <a:rPr lang="en-US" b="1" dirty="0" err="1">
                <a:solidFill>
                  <a:srgbClr val="C00000"/>
                </a:solidFill>
              </a:rPr>
              <a:t>kepen</a:t>
            </a:r>
            <a:r>
              <a:rPr lang="en-US" b="1" dirty="0">
                <a:solidFill>
                  <a:srgbClr val="C00000"/>
                </a:solidFill>
              </a:rPr>
              <a:t>-</a:t>
            </a:r>
          </a:p>
          <a:p>
            <a:pPr>
              <a:defRPr/>
            </a:pPr>
            <a:r>
              <a:rPr lang="en-US" b="1" dirty="0">
                <a:solidFill>
                  <a:srgbClr val="C00000"/>
                </a:solidFill>
              </a:rPr>
              <a:t>                          </a:t>
            </a:r>
            <a:r>
              <a:rPr lang="en-US" b="1" dirty="0" smtClean="0">
                <a:solidFill>
                  <a:srgbClr val="C00000"/>
                </a:solidFill>
              </a:rPr>
              <a:t>             </a:t>
            </a:r>
            <a:r>
              <a:rPr lang="en-US" b="1" dirty="0">
                <a:solidFill>
                  <a:srgbClr val="C00000"/>
                </a:solidFill>
              </a:rPr>
              <a:t>an </a:t>
            </a:r>
            <a:r>
              <a:rPr lang="en-US" b="1" dirty="0" err="1">
                <a:solidFill>
                  <a:srgbClr val="C00000"/>
                </a:solidFill>
              </a:rPr>
              <a:t>penciptaan</a:t>
            </a:r>
            <a:r>
              <a:rPr lang="en-US" b="1" dirty="0">
                <a:solidFill>
                  <a:srgbClr val="C00000"/>
                </a:solidFill>
              </a:rPr>
              <a:t> </a:t>
            </a:r>
            <a:r>
              <a:rPr lang="en-US" b="1" dirty="0" err="1">
                <a:solidFill>
                  <a:srgbClr val="C00000"/>
                </a:solidFill>
              </a:rPr>
              <a:t>manusia</a:t>
            </a:r>
            <a:r>
              <a:rPr lang="en-US" b="1" dirty="0">
                <a:solidFill>
                  <a:srgbClr val="C00000"/>
                </a:solidFill>
              </a:rPr>
              <a:t>    </a:t>
            </a:r>
            <a:r>
              <a:rPr lang="en-US" b="1" dirty="0" smtClean="0">
                <a:solidFill>
                  <a:srgbClr val="C00000"/>
                </a:solidFill>
              </a:rPr>
              <a:t>     </a:t>
            </a:r>
            <a:r>
              <a:rPr lang="en-US" b="1" dirty="0" err="1">
                <a:solidFill>
                  <a:srgbClr val="C00000"/>
                </a:solidFill>
              </a:rPr>
              <a:t>tingan</a:t>
            </a:r>
            <a:r>
              <a:rPr lang="en-US" b="1" dirty="0">
                <a:solidFill>
                  <a:srgbClr val="C00000"/>
                </a:solidFill>
              </a:rPr>
              <a:t> </a:t>
            </a:r>
            <a:r>
              <a:rPr lang="en-US" b="1" dirty="0" err="1">
                <a:solidFill>
                  <a:srgbClr val="C00000"/>
                </a:solidFill>
              </a:rPr>
              <a:t>materi</a:t>
            </a:r>
            <a:endParaRPr lang="en-US" b="1" dirty="0">
              <a:solidFill>
                <a:srgbClr val="C00000"/>
              </a:solidFill>
            </a:endParaRPr>
          </a:p>
          <a:p>
            <a:pPr>
              <a:defRPr/>
            </a:pPr>
            <a:r>
              <a:rPr lang="en-US" b="1" dirty="0"/>
              <a:t> 5. </a:t>
            </a:r>
            <a:r>
              <a:rPr lang="en-US" b="1" dirty="0" err="1">
                <a:solidFill>
                  <a:srgbClr val="0070C0"/>
                </a:solidFill>
              </a:rPr>
              <a:t>Proses</a:t>
            </a:r>
            <a:r>
              <a:rPr lang="en-US" b="1" dirty="0">
                <a:solidFill>
                  <a:srgbClr val="0070C0"/>
                </a:solidFill>
              </a:rPr>
              <a:t>        </a:t>
            </a:r>
            <a:r>
              <a:rPr lang="en-US" b="1" dirty="0" smtClean="0">
                <a:solidFill>
                  <a:srgbClr val="0070C0"/>
                </a:solidFill>
              </a:rPr>
              <a:t>              </a:t>
            </a:r>
            <a:r>
              <a:rPr lang="en-US" b="1" dirty="0" err="1">
                <a:solidFill>
                  <a:srgbClr val="0070C0"/>
                </a:solidFill>
              </a:rPr>
              <a:t>Jaminan</a:t>
            </a:r>
            <a:r>
              <a:rPr lang="en-US" b="1" dirty="0">
                <a:solidFill>
                  <a:srgbClr val="0070C0"/>
                </a:solidFill>
              </a:rPr>
              <a:t> </a:t>
            </a:r>
            <a:r>
              <a:rPr lang="en-US" b="1" dirty="0" err="1">
                <a:solidFill>
                  <a:srgbClr val="0070C0"/>
                </a:solidFill>
              </a:rPr>
              <a:t>halal</a:t>
            </a:r>
            <a:r>
              <a:rPr lang="en-US" b="1" dirty="0">
                <a:solidFill>
                  <a:srgbClr val="0070C0"/>
                </a:solidFill>
              </a:rPr>
              <a:t> </a:t>
            </a:r>
            <a:r>
              <a:rPr lang="en-US" b="1" dirty="0" err="1">
                <a:solidFill>
                  <a:srgbClr val="0070C0"/>
                </a:solidFill>
              </a:rPr>
              <a:t>dan</a:t>
            </a:r>
            <a:r>
              <a:rPr lang="en-US" b="1" dirty="0">
                <a:solidFill>
                  <a:srgbClr val="0070C0"/>
                </a:solidFill>
              </a:rPr>
              <a:t> </a:t>
            </a:r>
            <a:r>
              <a:rPr lang="en-US" b="1" dirty="0" err="1">
                <a:solidFill>
                  <a:srgbClr val="0070C0"/>
                </a:solidFill>
              </a:rPr>
              <a:t>da</a:t>
            </a:r>
            <a:r>
              <a:rPr lang="en-US" b="1" dirty="0">
                <a:solidFill>
                  <a:srgbClr val="0070C0"/>
                </a:solidFill>
              </a:rPr>
              <a:t>-    </a:t>
            </a:r>
            <a:r>
              <a:rPr lang="en-US" b="1" dirty="0" smtClean="0">
                <a:solidFill>
                  <a:srgbClr val="0070C0"/>
                </a:solidFill>
              </a:rPr>
              <a:t>       </a:t>
            </a:r>
            <a:r>
              <a:rPr lang="en-US" b="1" dirty="0" err="1">
                <a:solidFill>
                  <a:srgbClr val="0070C0"/>
                </a:solidFill>
              </a:rPr>
              <a:t>Tak</a:t>
            </a:r>
            <a:r>
              <a:rPr lang="en-US" b="1" dirty="0">
                <a:solidFill>
                  <a:srgbClr val="0070C0"/>
                </a:solidFill>
              </a:rPr>
              <a:t> </a:t>
            </a:r>
            <a:r>
              <a:rPr lang="en-US" b="1" dirty="0" err="1">
                <a:solidFill>
                  <a:srgbClr val="0070C0"/>
                </a:solidFill>
              </a:rPr>
              <a:t>ada</a:t>
            </a:r>
            <a:r>
              <a:rPr lang="en-US" b="1" dirty="0">
                <a:solidFill>
                  <a:srgbClr val="0070C0"/>
                </a:solidFill>
              </a:rPr>
              <a:t> </a:t>
            </a:r>
            <a:r>
              <a:rPr lang="en-US" b="1" dirty="0" err="1">
                <a:solidFill>
                  <a:srgbClr val="0070C0"/>
                </a:solidFill>
              </a:rPr>
              <a:t>jaminan</a:t>
            </a:r>
            <a:r>
              <a:rPr lang="en-US" b="1" dirty="0">
                <a:solidFill>
                  <a:srgbClr val="0070C0"/>
                </a:solidFill>
              </a:rPr>
              <a:t> </a:t>
            </a:r>
            <a:r>
              <a:rPr lang="en-US" b="1" dirty="0" err="1">
                <a:solidFill>
                  <a:srgbClr val="0070C0"/>
                </a:solidFill>
              </a:rPr>
              <a:t>halal</a:t>
            </a:r>
            <a:r>
              <a:rPr lang="en-US" b="1" dirty="0">
                <a:solidFill>
                  <a:srgbClr val="0070C0"/>
                </a:solidFill>
              </a:rPr>
              <a:t> </a:t>
            </a:r>
            <a:r>
              <a:rPr lang="en-US" b="1" dirty="0" err="1">
                <a:solidFill>
                  <a:srgbClr val="0070C0"/>
                </a:solidFill>
              </a:rPr>
              <a:t>dan</a:t>
            </a:r>
            <a:r>
              <a:rPr lang="en-US" b="1" dirty="0">
                <a:solidFill>
                  <a:srgbClr val="0070C0"/>
                </a:solidFill>
              </a:rPr>
              <a:t>  </a:t>
            </a:r>
          </a:p>
          <a:p>
            <a:pPr>
              <a:defRPr/>
            </a:pPr>
            <a:r>
              <a:rPr lang="en-US" b="1" dirty="0">
                <a:solidFill>
                  <a:srgbClr val="0070C0"/>
                </a:solidFill>
              </a:rPr>
              <a:t>                            </a:t>
            </a:r>
            <a:r>
              <a:rPr lang="en-US" b="1" dirty="0" smtClean="0">
                <a:solidFill>
                  <a:srgbClr val="0070C0"/>
                </a:solidFill>
              </a:rPr>
              <a:t>            </a:t>
            </a:r>
            <a:r>
              <a:rPr lang="en-US" b="1" dirty="0">
                <a:solidFill>
                  <a:srgbClr val="0070C0"/>
                </a:solidFill>
              </a:rPr>
              <a:t>lam </a:t>
            </a:r>
            <a:r>
              <a:rPr lang="en-US" b="1" dirty="0" err="1">
                <a:solidFill>
                  <a:srgbClr val="0070C0"/>
                </a:solidFill>
              </a:rPr>
              <a:t>koridor</a:t>
            </a:r>
            <a:r>
              <a:rPr lang="en-US" b="1" dirty="0">
                <a:solidFill>
                  <a:srgbClr val="0070C0"/>
                </a:solidFill>
              </a:rPr>
              <a:t> </a:t>
            </a:r>
            <a:r>
              <a:rPr lang="en-US" b="1" dirty="0" err="1">
                <a:solidFill>
                  <a:srgbClr val="0070C0"/>
                </a:solidFill>
              </a:rPr>
              <a:t>syariah</a:t>
            </a:r>
            <a:r>
              <a:rPr lang="en-US" b="1" dirty="0">
                <a:solidFill>
                  <a:srgbClr val="0070C0"/>
                </a:solidFill>
              </a:rPr>
              <a:t>          </a:t>
            </a:r>
            <a:r>
              <a:rPr lang="en-US" b="1" dirty="0" smtClean="0">
                <a:solidFill>
                  <a:srgbClr val="0070C0"/>
                </a:solidFill>
              </a:rPr>
              <a:t>     </a:t>
            </a:r>
            <a:r>
              <a:rPr lang="en-US" b="1" dirty="0" err="1">
                <a:solidFill>
                  <a:srgbClr val="0070C0"/>
                </a:solidFill>
              </a:rPr>
              <a:t>dalam</a:t>
            </a:r>
            <a:r>
              <a:rPr lang="en-US" b="1" dirty="0">
                <a:solidFill>
                  <a:srgbClr val="0070C0"/>
                </a:solidFill>
              </a:rPr>
              <a:t> </a:t>
            </a:r>
            <a:r>
              <a:rPr lang="en-US" b="1" dirty="0" err="1">
                <a:solidFill>
                  <a:srgbClr val="0070C0"/>
                </a:solidFill>
              </a:rPr>
              <a:t>koridor</a:t>
            </a:r>
            <a:r>
              <a:rPr lang="en-US" b="1" dirty="0">
                <a:solidFill>
                  <a:srgbClr val="0070C0"/>
                </a:solidFill>
              </a:rPr>
              <a:t> </a:t>
            </a:r>
            <a:r>
              <a:rPr lang="en-US" b="1" dirty="0" err="1">
                <a:solidFill>
                  <a:srgbClr val="0070C0"/>
                </a:solidFill>
              </a:rPr>
              <a:t>manfaat</a:t>
            </a:r>
            <a:r>
              <a:rPr lang="en-US" b="1" dirty="0">
                <a:solidFill>
                  <a:srgbClr val="0070C0"/>
                </a:solidFill>
              </a:rPr>
              <a:t> </a:t>
            </a:r>
          </a:p>
          <a:p>
            <a:pPr>
              <a:defRPr/>
            </a:pPr>
            <a:r>
              <a:rPr lang="en-US" b="1" dirty="0"/>
              <a:t> 6. </a:t>
            </a:r>
            <a:r>
              <a:rPr lang="en-US" b="1" dirty="0" err="1"/>
              <a:t>Produk</a:t>
            </a:r>
            <a:r>
              <a:rPr lang="en-US" b="1" dirty="0"/>
              <a:t>                 </a:t>
            </a:r>
            <a:r>
              <a:rPr lang="en-US" b="1" dirty="0" smtClean="0"/>
              <a:t>                 </a:t>
            </a:r>
            <a:r>
              <a:rPr lang="en-US" b="1" dirty="0" err="1"/>
              <a:t>sda</a:t>
            </a:r>
            <a:r>
              <a:rPr lang="en-US" b="1" dirty="0"/>
              <a:t>                           </a:t>
            </a:r>
            <a:r>
              <a:rPr lang="en-US" b="1" dirty="0" smtClean="0"/>
              <a:t>              </a:t>
            </a:r>
            <a:r>
              <a:rPr lang="en-US" b="1" dirty="0" err="1"/>
              <a:t>sda</a:t>
            </a:r>
            <a:endParaRPr lang="en-US" b="1" dirty="0"/>
          </a:p>
          <a:p>
            <a:pPr>
              <a:defRPr/>
            </a:pPr>
            <a:r>
              <a:rPr lang="en-US" b="1" dirty="0"/>
              <a:t> 7. </a:t>
            </a:r>
            <a:r>
              <a:rPr lang="en-US" b="1" dirty="0" err="1">
                <a:solidFill>
                  <a:srgbClr val="C00000"/>
                </a:solidFill>
              </a:rPr>
              <a:t>Pemasaran</a:t>
            </a:r>
            <a:r>
              <a:rPr lang="en-US" b="1" dirty="0">
                <a:solidFill>
                  <a:srgbClr val="C00000"/>
                </a:solidFill>
              </a:rPr>
              <a:t>           </a:t>
            </a:r>
            <a:r>
              <a:rPr lang="en-US" b="1" dirty="0" smtClean="0">
                <a:solidFill>
                  <a:srgbClr val="C00000"/>
                </a:solidFill>
              </a:rPr>
              <a:t>                </a:t>
            </a:r>
            <a:r>
              <a:rPr lang="en-US" b="1" dirty="0" err="1">
                <a:solidFill>
                  <a:srgbClr val="C00000"/>
                </a:solidFill>
              </a:rPr>
              <a:t>sda</a:t>
            </a:r>
            <a:r>
              <a:rPr lang="en-US" b="1" dirty="0">
                <a:solidFill>
                  <a:srgbClr val="C00000"/>
                </a:solidFill>
              </a:rPr>
              <a:t>                       </a:t>
            </a:r>
            <a:r>
              <a:rPr lang="en-US" b="1" dirty="0" smtClean="0">
                <a:solidFill>
                  <a:srgbClr val="C00000"/>
                </a:solidFill>
              </a:rPr>
              <a:t>        </a:t>
            </a:r>
            <a:r>
              <a:rPr lang="en-US" b="1" dirty="0" err="1">
                <a:solidFill>
                  <a:srgbClr val="C00000"/>
                </a:solidFill>
              </a:rPr>
              <a:t>Menghalalkan</a:t>
            </a:r>
            <a:r>
              <a:rPr lang="en-US" b="1" dirty="0">
                <a:solidFill>
                  <a:srgbClr val="C00000"/>
                </a:solidFill>
              </a:rPr>
              <a:t> </a:t>
            </a:r>
            <a:r>
              <a:rPr lang="en-US" b="1" dirty="0" err="1">
                <a:solidFill>
                  <a:srgbClr val="C00000"/>
                </a:solidFill>
              </a:rPr>
              <a:t>segala</a:t>
            </a:r>
            <a:r>
              <a:rPr lang="en-US" b="1" dirty="0">
                <a:solidFill>
                  <a:srgbClr val="C00000"/>
                </a:solidFill>
              </a:rPr>
              <a:t> </a:t>
            </a:r>
            <a:r>
              <a:rPr lang="en-US" b="1" dirty="0" err="1">
                <a:solidFill>
                  <a:srgbClr val="C00000"/>
                </a:solidFill>
              </a:rPr>
              <a:t>cara</a:t>
            </a:r>
            <a:r>
              <a:rPr lang="en-US" b="1" dirty="0">
                <a:solidFill>
                  <a:srgbClr val="C00000"/>
                </a:solidFill>
              </a:rPr>
              <a:t>          </a:t>
            </a:r>
            <a:r>
              <a:rPr lang="en-US" b="1" dirty="0">
                <a:solidFill>
                  <a:srgbClr val="0070C0"/>
                </a:solidFill>
              </a:rPr>
              <a:t>   </a:t>
            </a:r>
          </a:p>
          <a:p>
            <a:pPr>
              <a:defRPr/>
            </a:pPr>
            <a:r>
              <a:rPr lang="en-US" b="1" dirty="0"/>
              <a:t> 8. </a:t>
            </a:r>
            <a:r>
              <a:rPr lang="en-US" b="1" dirty="0">
                <a:solidFill>
                  <a:srgbClr val="0070C0"/>
                </a:solidFill>
              </a:rPr>
              <a:t>SDM               </a:t>
            </a:r>
            <a:r>
              <a:rPr lang="en-US" b="1" dirty="0" smtClean="0">
                <a:solidFill>
                  <a:srgbClr val="0070C0"/>
                </a:solidFill>
              </a:rPr>
              <a:t>          </a:t>
            </a:r>
            <a:r>
              <a:rPr lang="en-US" b="1" dirty="0" err="1">
                <a:solidFill>
                  <a:srgbClr val="0070C0"/>
                </a:solidFill>
              </a:rPr>
              <a:t>Profesional</a:t>
            </a:r>
            <a:r>
              <a:rPr lang="en-US" b="1" dirty="0">
                <a:solidFill>
                  <a:srgbClr val="0070C0"/>
                </a:solidFill>
              </a:rPr>
              <a:t> &amp; </a:t>
            </a:r>
            <a:r>
              <a:rPr lang="en-US" b="1" dirty="0" err="1">
                <a:solidFill>
                  <a:srgbClr val="0070C0"/>
                </a:solidFill>
              </a:rPr>
              <a:t>kepriba</a:t>
            </a:r>
            <a:r>
              <a:rPr lang="en-US" b="1" dirty="0">
                <a:solidFill>
                  <a:srgbClr val="0070C0"/>
                </a:solidFill>
              </a:rPr>
              <a:t>-     </a:t>
            </a:r>
            <a:r>
              <a:rPr lang="en-US" b="1" dirty="0" smtClean="0">
                <a:solidFill>
                  <a:srgbClr val="0070C0"/>
                </a:solidFill>
              </a:rPr>
              <a:t>     </a:t>
            </a:r>
            <a:r>
              <a:rPr lang="en-US" b="1" dirty="0" err="1">
                <a:solidFill>
                  <a:srgbClr val="0070C0"/>
                </a:solidFill>
              </a:rPr>
              <a:t>Profesional</a:t>
            </a:r>
            <a:r>
              <a:rPr lang="en-US" b="1" dirty="0">
                <a:solidFill>
                  <a:srgbClr val="0070C0"/>
                </a:solidFill>
              </a:rPr>
              <a:t>  </a:t>
            </a:r>
          </a:p>
          <a:p>
            <a:pPr>
              <a:defRPr/>
            </a:pPr>
            <a:r>
              <a:rPr lang="en-US" b="1" dirty="0">
                <a:solidFill>
                  <a:srgbClr val="0070C0"/>
                </a:solidFill>
              </a:rPr>
              <a:t>                            </a:t>
            </a:r>
            <a:r>
              <a:rPr lang="en-US" b="1" dirty="0" smtClean="0">
                <a:solidFill>
                  <a:srgbClr val="0070C0"/>
                </a:solidFill>
              </a:rPr>
              <a:t>          </a:t>
            </a:r>
            <a:r>
              <a:rPr lang="en-US" b="1" dirty="0" err="1" smtClean="0">
                <a:solidFill>
                  <a:srgbClr val="0070C0"/>
                </a:solidFill>
              </a:rPr>
              <a:t>dian</a:t>
            </a:r>
            <a:r>
              <a:rPr lang="en-US" b="1" dirty="0" smtClean="0">
                <a:solidFill>
                  <a:srgbClr val="0070C0"/>
                </a:solidFill>
              </a:rPr>
              <a:t> </a:t>
            </a:r>
            <a:r>
              <a:rPr lang="en-US" b="1" dirty="0" err="1">
                <a:solidFill>
                  <a:srgbClr val="0070C0"/>
                </a:solidFill>
              </a:rPr>
              <a:t>muslim</a:t>
            </a:r>
            <a:r>
              <a:rPr lang="en-US" b="1" dirty="0">
                <a:solidFill>
                  <a:srgbClr val="0070C0"/>
                </a:solidFill>
              </a:rPr>
              <a:t> </a:t>
            </a:r>
          </a:p>
          <a:p>
            <a:pPr>
              <a:defRPr/>
            </a:pPr>
            <a:r>
              <a:rPr lang="en-US" b="1" dirty="0"/>
              <a:t> 9. </a:t>
            </a:r>
            <a:r>
              <a:rPr lang="en-US" b="1" dirty="0" err="1"/>
              <a:t>Sumberdaya</a:t>
            </a:r>
            <a:r>
              <a:rPr lang="en-US" b="1" dirty="0"/>
              <a:t>   </a:t>
            </a:r>
            <a:r>
              <a:rPr lang="en-US" b="1" dirty="0" smtClean="0"/>
              <a:t>         </a:t>
            </a:r>
            <a:r>
              <a:rPr lang="en-US" b="1" dirty="0" err="1"/>
              <a:t>Jaminan</a:t>
            </a:r>
            <a:r>
              <a:rPr lang="en-US" b="1" dirty="0"/>
              <a:t> </a:t>
            </a:r>
            <a:r>
              <a:rPr lang="en-US" b="1" dirty="0" err="1"/>
              <a:t>halal</a:t>
            </a:r>
            <a:r>
              <a:rPr lang="en-US" b="1" dirty="0"/>
              <a:t>              </a:t>
            </a:r>
            <a:r>
              <a:rPr lang="en-US" b="1" dirty="0" smtClean="0"/>
              <a:t>           </a:t>
            </a:r>
            <a:r>
              <a:rPr lang="en-US" b="1" dirty="0" err="1"/>
              <a:t>Tidak</a:t>
            </a:r>
            <a:r>
              <a:rPr lang="en-US" b="1" dirty="0"/>
              <a:t> </a:t>
            </a:r>
            <a:r>
              <a:rPr lang="en-US" b="1" dirty="0" err="1"/>
              <a:t>ada</a:t>
            </a:r>
            <a:r>
              <a:rPr lang="en-US" b="1" dirty="0"/>
              <a:t> </a:t>
            </a:r>
            <a:r>
              <a:rPr lang="en-US" b="1" dirty="0" err="1"/>
              <a:t>jaminan</a:t>
            </a:r>
            <a:r>
              <a:rPr lang="en-US" b="1" dirty="0"/>
              <a:t> </a:t>
            </a:r>
            <a:r>
              <a:rPr lang="en-US" b="1" dirty="0" err="1"/>
              <a:t>halal</a:t>
            </a:r>
            <a:endParaRPr lang="en-US" b="1" dirty="0"/>
          </a:p>
          <a:p>
            <a:pPr>
              <a:defRPr/>
            </a:pPr>
            <a:endParaRPr lang="en-US" b="1" dirty="0"/>
          </a:p>
        </p:txBody>
      </p:sp>
      <p:cxnSp>
        <p:nvCxnSpPr>
          <p:cNvPr id="5" name="Straight Connector 4"/>
          <p:cNvCxnSpPr/>
          <p:nvPr/>
        </p:nvCxnSpPr>
        <p:spPr>
          <a:xfrm>
            <a:off x="533400" y="1447800"/>
            <a:ext cx="80772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1752600" y="3733800"/>
            <a:ext cx="4572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33400" y="6019800"/>
            <a:ext cx="80772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6324600" y="3733800"/>
            <a:ext cx="4572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33400" y="19050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76200" y="3733800"/>
            <a:ext cx="4572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895600" y="3733800"/>
            <a:ext cx="4572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28800" y="457200"/>
            <a:ext cx="5867400" cy="1219200"/>
          </a:xfrm>
          <a:prstGeom prst="rect">
            <a:avLst/>
          </a:prstGeom>
          <a:solidFill>
            <a:schemeClr val="accent6">
              <a:lumMod val="40000"/>
              <a:lumOff val="60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00B0F0"/>
                </a:solidFill>
                <a:effectLst>
                  <a:outerShdw blurRad="38100" dist="38100" dir="2700000" algn="tl">
                    <a:srgbClr val="000000">
                      <a:alpha val="43137"/>
                    </a:srgbClr>
                  </a:outerShdw>
                </a:effectLst>
                <a:latin typeface="Arial" pitchFamily="34" charset="0"/>
                <a:cs typeface="Arial" pitchFamily="34" charset="0"/>
              </a:rPr>
              <a:t>7. STRATEGI  USAHA</a:t>
            </a:r>
            <a:endParaRPr lang="en-US" sz="3200" b="1" dirty="0">
              <a:solidFill>
                <a:srgbClr val="00B0F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TextBox 2"/>
          <p:cNvSpPr txBox="1"/>
          <p:nvPr/>
        </p:nvSpPr>
        <p:spPr>
          <a:xfrm>
            <a:off x="1143000" y="1981200"/>
            <a:ext cx="7162800" cy="4401205"/>
          </a:xfrm>
          <a:prstGeom prst="rect">
            <a:avLst/>
          </a:prstGeom>
          <a:noFill/>
        </p:spPr>
        <p:txBody>
          <a:bodyPr wrap="square" rtlCol="0">
            <a:spAutoFit/>
          </a:bodyPr>
          <a:lstStyle/>
          <a:p>
            <a:r>
              <a:rPr lang="en-US" sz="2000" b="1" dirty="0" smtClean="0">
                <a:latin typeface="Arial" pitchFamily="34" charset="0"/>
                <a:cs typeface="Arial" pitchFamily="34" charset="0"/>
              </a:rPr>
              <a:t>     LANGKAH AWAL </a:t>
            </a:r>
            <a:r>
              <a:rPr lang="en-US" sz="2000" b="1" dirty="0" smtClean="0">
                <a:latin typeface="Arial" pitchFamily="34" charset="0"/>
                <a:cs typeface="Arial" pitchFamily="34" charset="0"/>
                <a:sym typeface="Wingdings" pitchFamily="2" charset="2"/>
              </a:rPr>
              <a:t> PENILAIAN TERHADAP</a:t>
            </a:r>
          </a:p>
          <a:p>
            <a:r>
              <a:rPr lang="en-US" sz="2000" b="1" dirty="0" smtClean="0">
                <a:latin typeface="Arial" pitchFamily="34" charset="0"/>
                <a:cs typeface="Arial" pitchFamily="34" charset="0"/>
                <a:sym typeface="Wingdings" pitchFamily="2" charset="2"/>
              </a:rPr>
              <a:t>                                        LINGKUNGAN BISNIS</a:t>
            </a:r>
          </a:p>
          <a:p>
            <a:r>
              <a:rPr lang="en-US" sz="2000" b="1" dirty="0" smtClean="0">
                <a:latin typeface="Arial" pitchFamily="34" charset="0"/>
                <a:cs typeface="Arial" pitchFamily="34" charset="0"/>
                <a:sym typeface="Wingdings" pitchFamily="2" charset="2"/>
              </a:rPr>
              <a:t>         </a:t>
            </a:r>
            <a:r>
              <a:rPr lang="en-US" sz="2000" b="1" u="sng" dirty="0" err="1" smtClean="0">
                <a:latin typeface="Arial" pitchFamily="34" charset="0"/>
                <a:cs typeface="Arial" pitchFamily="34" charset="0"/>
                <a:sym typeface="Wingdings" pitchFamily="2" charset="2"/>
              </a:rPr>
              <a:t>Lingkungan</a:t>
            </a:r>
            <a:r>
              <a:rPr lang="en-US" sz="2000" b="1" u="sng" dirty="0" smtClean="0">
                <a:latin typeface="Arial" pitchFamily="34" charset="0"/>
                <a:cs typeface="Arial" pitchFamily="34" charset="0"/>
                <a:sym typeface="Wingdings" pitchFamily="2" charset="2"/>
              </a:rPr>
              <a:t> </a:t>
            </a:r>
            <a:r>
              <a:rPr lang="en-US" sz="2000" b="1" u="sng" dirty="0" err="1" smtClean="0">
                <a:latin typeface="Arial" pitchFamily="34" charset="0"/>
                <a:cs typeface="Arial" pitchFamily="34" charset="0"/>
                <a:sym typeface="Wingdings" pitchFamily="2" charset="2"/>
              </a:rPr>
              <a:t>Eksternal</a:t>
            </a:r>
            <a:r>
              <a:rPr lang="en-US" sz="2000" b="1" u="sng" dirty="0" smtClean="0">
                <a:latin typeface="Arial" pitchFamily="34" charset="0"/>
                <a:cs typeface="Arial" pitchFamily="34" charset="0"/>
                <a:sym typeface="Wingdings" pitchFamily="2" charset="2"/>
              </a:rPr>
              <a:t>:</a:t>
            </a:r>
            <a:endParaRPr lang="en-US" sz="2000" b="1" dirty="0" smtClean="0">
              <a:latin typeface="Arial" pitchFamily="34" charset="0"/>
              <a:cs typeface="Arial" pitchFamily="34" charset="0"/>
              <a:sym typeface="Wingdings" pitchFamily="2" charset="2"/>
            </a:endParaRPr>
          </a:p>
          <a:p>
            <a:r>
              <a:rPr lang="en-US" sz="2000" b="1" dirty="0" smtClean="0">
                <a:latin typeface="Arial" pitchFamily="34" charset="0"/>
                <a:cs typeface="Arial" pitchFamily="34" charset="0"/>
                <a:sym typeface="Wingdings" pitchFamily="2" charset="2"/>
              </a:rPr>
              <a:t>            (1) </a:t>
            </a:r>
            <a:r>
              <a:rPr lang="en-US" sz="2000" b="1" dirty="0" err="1" smtClean="0">
                <a:latin typeface="Arial" pitchFamily="34" charset="0"/>
                <a:cs typeface="Arial" pitchFamily="34" charset="0"/>
                <a:sym typeface="Wingdings" pitchFamily="2" charset="2"/>
              </a:rPr>
              <a:t>Lingkungan</a:t>
            </a:r>
            <a:r>
              <a:rPr lang="en-US" sz="2000" b="1" dirty="0" smtClean="0">
                <a:latin typeface="Arial" pitchFamily="34" charset="0"/>
                <a:cs typeface="Arial" pitchFamily="34" charset="0"/>
                <a:sym typeface="Wingdings" pitchFamily="2" charset="2"/>
              </a:rPr>
              <a:t> </a:t>
            </a:r>
            <a:r>
              <a:rPr lang="en-US" sz="2000" b="1" dirty="0" err="1" smtClean="0">
                <a:latin typeface="Arial" pitchFamily="34" charset="0"/>
                <a:cs typeface="Arial" pitchFamily="34" charset="0"/>
                <a:sym typeface="Wingdings" pitchFamily="2" charset="2"/>
              </a:rPr>
              <a:t>Sosial</a:t>
            </a:r>
            <a:endParaRPr lang="en-US" sz="2000" b="1" dirty="0" smtClean="0">
              <a:latin typeface="Arial" pitchFamily="34" charset="0"/>
              <a:cs typeface="Arial" pitchFamily="34" charset="0"/>
              <a:sym typeface="Wingdings" pitchFamily="2" charset="2"/>
            </a:endParaRPr>
          </a:p>
          <a:p>
            <a:r>
              <a:rPr lang="en-US" sz="2000" b="1" dirty="0" smtClean="0">
                <a:latin typeface="Arial" pitchFamily="34" charset="0"/>
                <a:cs typeface="Arial" pitchFamily="34" charset="0"/>
                <a:sym typeface="Wingdings" pitchFamily="2" charset="2"/>
              </a:rPr>
              <a:t>            (2) </a:t>
            </a:r>
            <a:r>
              <a:rPr lang="en-US" sz="2000" b="1" dirty="0" err="1" smtClean="0">
                <a:latin typeface="Arial" pitchFamily="34" charset="0"/>
                <a:cs typeface="Arial" pitchFamily="34" charset="0"/>
                <a:sym typeface="Wingdings" pitchFamily="2" charset="2"/>
              </a:rPr>
              <a:t>Lingkungan</a:t>
            </a:r>
            <a:r>
              <a:rPr lang="en-US" sz="2000" b="1" dirty="0" smtClean="0">
                <a:latin typeface="Arial" pitchFamily="34" charset="0"/>
                <a:cs typeface="Arial" pitchFamily="34" charset="0"/>
                <a:sym typeface="Wingdings" pitchFamily="2" charset="2"/>
              </a:rPr>
              <a:t> </a:t>
            </a:r>
            <a:r>
              <a:rPr lang="en-US" sz="2000" b="1" dirty="0" err="1" smtClean="0">
                <a:latin typeface="Arial" pitchFamily="34" charset="0"/>
                <a:cs typeface="Arial" pitchFamily="34" charset="0"/>
                <a:sym typeface="Wingdings" pitchFamily="2" charset="2"/>
              </a:rPr>
              <a:t>Ekonomi</a:t>
            </a:r>
            <a:endParaRPr lang="en-US" sz="2000" b="1" dirty="0" smtClean="0">
              <a:latin typeface="Arial" pitchFamily="34" charset="0"/>
              <a:cs typeface="Arial" pitchFamily="34" charset="0"/>
              <a:sym typeface="Wingdings" pitchFamily="2" charset="2"/>
            </a:endParaRPr>
          </a:p>
          <a:p>
            <a:r>
              <a:rPr lang="en-US" sz="2000" b="1" dirty="0" smtClean="0">
                <a:latin typeface="Arial" pitchFamily="34" charset="0"/>
                <a:cs typeface="Arial" pitchFamily="34" charset="0"/>
                <a:sym typeface="Wingdings" pitchFamily="2" charset="2"/>
              </a:rPr>
              <a:t>            (3) </a:t>
            </a:r>
            <a:r>
              <a:rPr lang="en-US" sz="2000" b="1" dirty="0" err="1" smtClean="0">
                <a:latin typeface="Arial" pitchFamily="34" charset="0"/>
                <a:cs typeface="Arial" pitchFamily="34" charset="0"/>
                <a:sym typeface="Wingdings" pitchFamily="2" charset="2"/>
              </a:rPr>
              <a:t>Lingkungan</a:t>
            </a:r>
            <a:r>
              <a:rPr lang="en-US" sz="2000" b="1" dirty="0" smtClean="0">
                <a:latin typeface="Arial" pitchFamily="34" charset="0"/>
                <a:cs typeface="Arial" pitchFamily="34" charset="0"/>
                <a:sym typeface="Wingdings" pitchFamily="2" charset="2"/>
              </a:rPr>
              <a:t> </a:t>
            </a:r>
            <a:r>
              <a:rPr lang="en-US" sz="2000" b="1" dirty="0" err="1" smtClean="0">
                <a:latin typeface="Arial" pitchFamily="34" charset="0"/>
                <a:cs typeface="Arial" pitchFamily="34" charset="0"/>
                <a:sym typeface="Wingdings" pitchFamily="2" charset="2"/>
              </a:rPr>
              <a:t>Teknologi</a:t>
            </a:r>
            <a:endParaRPr lang="en-US" sz="2000" b="1" dirty="0" smtClean="0">
              <a:latin typeface="Arial" pitchFamily="34" charset="0"/>
              <a:cs typeface="Arial" pitchFamily="34" charset="0"/>
              <a:sym typeface="Wingdings" pitchFamily="2" charset="2"/>
            </a:endParaRPr>
          </a:p>
          <a:p>
            <a:r>
              <a:rPr lang="en-US" sz="2000" b="1" dirty="0" smtClean="0">
                <a:latin typeface="Arial" pitchFamily="34" charset="0"/>
                <a:cs typeface="Arial" pitchFamily="34" charset="0"/>
                <a:sym typeface="Wingdings" pitchFamily="2" charset="2"/>
              </a:rPr>
              <a:t>            (4) </a:t>
            </a:r>
            <a:r>
              <a:rPr lang="en-US" sz="2000" b="1" dirty="0" err="1" smtClean="0">
                <a:latin typeface="Arial" pitchFamily="34" charset="0"/>
                <a:cs typeface="Arial" pitchFamily="34" charset="0"/>
                <a:sym typeface="Wingdings" pitchFamily="2" charset="2"/>
              </a:rPr>
              <a:t>Lingkungan</a:t>
            </a:r>
            <a:r>
              <a:rPr lang="en-US" sz="2000" b="1" dirty="0" smtClean="0">
                <a:latin typeface="Arial" pitchFamily="34" charset="0"/>
                <a:cs typeface="Arial" pitchFamily="34" charset="0"/>
                <a:sym typeface="Wingdings" pitchFamily="2" charset="2"/>
              </a:rPr>
              <a:t> </a:t>
            </a:r>
            <a:r>
              <a:rPr lang="en-US" sz="2000" b="1" dirty="0" err="1" smtClean="0">
                <a:latin typeface="Arial" pitchFamily="34" charset="0"/>
                <a:cs typeface="Arial" pitchFamily="34" charset="0"/>
                <a:sym typeface="Wingdings" pitchFamily="2" charset="2"/>
              </a:rPr>
              <a:t>Politik</a:t>
            </a:r>
            <a:r>
              <a:rPr lang="en-US" sz="2000" b="1" dirty="0" smtClean="0">
                <a:latin typeface="Arial" pitchFamily="34" charset="0"/>
                <a:cs typeface="Arial" pitchFamily="34" charset="0"/>
                <a:sym typeface="Wingdings" pitchFamily="2" charset="2"/>
              </a:rPr>
              <a:t> </a:t>
            </a:r>
          </a:p>
          <a:p>
            <a:r>
              <a:rPr lang="en-US" sz="2000" b="1" dirty="0" smtClean="0">
                <a:latin typeface="Arial" pitchFamily="34" charset="0"/>
                <a:cs typeface="Arial" pitchFamily="34" charset="0"/>
                <a:sym typeface="Wingdings" pitchFamily="2" charset="2"/>
              </a:rPr>
              <a:t>         </a:t>
            </a:r>
            <a:r>
              <a:rPr lang="en-US" sz="2000" b="1" u="sng" dirty="0" err="1" smtClean="0">
                <a:latin typeface="Arial" pitchFamily="34" charset="0"/>
                <a:cs typeface="Arial" pitchFamily="34" charset="0"/>
                <a:sym typeface="Wingdings" pitchFamily="2" charset="2"/>
              </a:rPr>
              <a:t>Lingkungan</a:t>
            </a:r>
            <a:r>
              <a:rPr lang="en-US" sz="2000" b="1" u="sng" dirty="0" smtClean="0">
                <a:latin typeface="Arial" pitchFamily="34" charset="0"/>
                <a:cs typeface="Arial" pitchFamily="34" charset="0"/>
                <a:sym typeface="Wingdings" pitchFamily="2" charset="2"/>
              </a:rPr>
              <a:t> Internal:</a:t>
            </a:r>
            <a:endParaRPr lang="en-US" sz="2000" b="1" dirty="0" smtClean="0">
              <a:latin typeface="Arial" pitchFamily="34" charset="0"/>
              <a:cs typeface="Arial" pitchFamily="34" charset="0"/>
              <a:sym typeface="Wingdings" pitchFamily="2" charset="2"/>
            </a:endParaRPr>
          </a:p>
          <a:p>
            <a:r>
              <a:rPr lang="en-US" sz="2000" b="1" dirty="0" smtClean="0">
                <a:latin typeface="Arial" pitchFamily="34" charset="0"/>
                <a:cs typeface="Arial" pitchFamily="34" charset="0"/>
                <a:sym typeface="Wingdings" pitchFamily="2" charset="2"/>
              </a:rPr>
              <a:t>             - </a:t>
            </a:r>
            <a:r>
              <a:rPr lang="en-US" sz="2000" b="1" dirty="0" err="1" smtClean="0">
                <a:latin typeface="Arial" pitchFamily="34" charset="0"/>
                <a:cs typeface="Arial" pitchFamily="34" charset="0"/>
                <a:sym typeface="Wingdings" pitchFamily="2" charset="2"/>
              </a:rPr>
              <a:t>manajemen</a:t>
            </a:r>
            <a:endParaRPr lang="en-US" sz="2000" b="1" dirty="0" smtClean="0">
              <a:latin typeface="Arial" pitchFamily="34" charset="0"/>
              <a:cs typeface="Arial" pitchFamily="34" charset="0"/>
              <a:sym typeface="Wingdings" pitchFamily="2" charset="2"/>
            </a:endParaRPr>
          </a:p>
          <a:p>
            <a:r>
              <a:rPr lang="en-US" sz="2000" b="1" dirty="0" smtClean="0">
                <a:latin typeface="Arial" pitchFamily="34" charset="0"/>
                <a:cs typeface="Arial" pitchFamily="34" charset="0"/>
                <a:sym typeface="Wingdings" pitchFamily="2" charset="2"/>
              </a:rPr>
              <a:t>             - </a:t>
            </a:r>
            <a:r>
              <a:rPr lang="en-US" sz="2000" b="1" dirty="0" err="1" smtClean="0">
                <a:latin typeface="Arial" pitchFamily="34" charset="0"/>
                <a:cs typeface="Arial" pitchFamily="34" charset="0"/>
                <a:sym typeface="Wingdings" pitchFamily="2" charset="2"/>
              </a:rPr>
              <a:t>keuangan</a:t>
            </a:r>
            <a:endParaRPr lang="en-US" sz="2000" b="1" dirty="0" smtClean="0">
              <a:latin typeface="Arial" pitchFamily="34" charset="0"/>
              <a:cs typeface="Arial" pitchFamily="34" charset="0"/>
              <a:sym typeface="Wingdings" pitchFamily="2" charset="2"/>
            </a:endParaRPr>
          </a:p>
          <a:p>
            <a:r>
              <a:rPr lang="en-US" sz="2000" b="1" dirty="0" smtClean="0">
                <a:latin typeface="Arial" pitchFamily="34" charset="0"/>
                <a:cs typeface="Arial" pitchFamily="34" charset="0"/>
                <a:sym typeface="Wingdings" pitchFamily="2" charset="2"/>
              </a:rPr>
              <a:t>             - SDM</a:t>
            </a:r>
          </a:p>
          <a:p>
            <a:r>
              <a:rPr lang="en-US" sz="2000" b="1" dirty="0" smtClean="0">
                <a:latin typeface="Arial" pitchFamily="34" charset="0"/>
                <a:cs typeface="Arial" pitchFamily="34" charset="0"/>
                <a:sym typeface="Wingdings" pitchFamily="2" charset="2"/>
              </a:rPr>
              <a:t>             - </a:t>
            </a:r>
            <a:r>
              <a:rPr lang="en-US" sz="2000" b="1" dirty="0" err="1" smtClean="0">
                <a:latin typeface="Arial" pitchFamily="34" charset="0"/>
                <a:cs typeface="Arial" pitchFamily="34" charset="0"/>
                <a:sym typeface="Wingdings" pitchFamily="2" charset="2"/>
              </a:rPr>
              <a:t>operasi</a:t>
            </a:r>
            <a:endParaRPr lang="en-US" sz="2000" b="1" dirty="0" smtClean="0">
              <a:latin typeface="Arial" pitchFamily="34" charset="0"/>
              <a:cs typeface="Arial" pitchFamily="34" charset="0"/>
              <a:sym typeface="Wingdings" pitchFamily="2" charset="2"/>
            </a:endParaRPr>
          </a:p>
          <a:p>
            <a:r>
              <a:rPr lang="en-US" sz="2000" b="1" dirty="0" smtClean="0">
                <a:latin typeface="Arial" pitchFamily="34" charset="0"/>
                <a:cs typeface="Arial" pitchFamily="34" charset="0"/>
                <a:sym typeface="Wingdings" pitchFamily="2" charset="2"/>
              </a:rPr>
              <a:t>             - </a:t>
            </a:r>
            <a:r>
              <a:rPr lang="en-US" sz="2000" b="1" dirty="0" err="1" smtClean="0">
                <a:latin typeface="Arial" pitchFamily="34" charset="0"/>
                <a:cs typeface="Arial" pitchFamily="34" charset="0"/>
                <a:sym typeface="Wingdings" pitchFamily="2" charset="2"/>
              </a:rPr>
              <a:t>pemasaran</a:t>
            </a:r>
            <a:endParaRPr lang="en-US" sz="2000" b="1" dirty="0" smtClean="0">
              <a:latin typeface="Arial" pitchFamily="34" charset="0"/>
              <a:cs typeface="Arial" pitchFamily="34" charset="0"/>
              <a:sym typeface="Wingdings" pitchFamily="2" charset="2"/>
            </a:endParaRPr>
          </a:p>
          <a:p>
            <a:r>
              <a:rPr lang="en-US" sz="2000" b="1" dirty="0" smtClean="0">
                <a:latin typeface="Arial" pitchFamily="34" charset="0"/>
                <a:cs typeface="Arial" pitchFamily="34" charset="0"/>
                <a:sym typeface="Wingdings" pitchFamily="2" charset="2"/>
              </a:rPr>
              <a:t>             - </a:t>
            </a:r>
            <a:r>
              <a:rPr lang="en-US" sz="2000" b="1" dirty="0" err="1" smtClean="0">
                <a:latin typeface="Arial" pitchFamily="34" charset="0"/>
                <a:cs typeface="Arial" pitchFamily="34" charset="0"/>
                <a:sym typeface="Wingdings" pitchFamily="2" charset="2"/>
              </a:rPr>
              <a:t>karakteristik</a:t>
            </a:r>
            <a:r>
              <a:rPr lang="en-US" sz="2000" b="1" dirty="0" smtClean="0">
                <a:latin typeface="Arial" pitchFamily="34" charset="0"/>
                <a:cs typeface="Arial" pitchFamily="34" charset="0"/>
                <a:sym typeface="Wingdings" pitchFamily="2" charset="2"/>
              </a:rPr>
              <a:t> </a:t>
            </a:r>
            <a:r>
              <a:rPr lang="en-US" sz="2000" b="1" dirty="0" err="1" smtClean="0">
                <a:latin typeface="Arial" pitchFamily="34" charset="0"/>
                <a:cs typeface="Arial" pitchFamily="34" charset="0"/>
                <a:sym typeface="Wingdings" pitchFamily="2" charset="2"/>
              </a:rPr>
              <a:t>perusahaan</a:t>
            </a:r>
            <a:endParaRPr lang="en-US" sz="2000" b="1" dirty="0">
              <a:latin typeface="Arial" pitchFamily="34" charset="0"/>
              <a:cs typeface="Arial" pitchFamily="34"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1219200"/>
            <a:ext cx="7924800" cy="3600986"/>
          </a:xfrm>
          <a:prstGeom prst="rect">
            <a:avLst/>
          </a:prstGeom>
          <a:noFill/>
        </p:spPr>
        <p:txBody>
          <a:bodyPr wrap="square" rtlCol="0">
            <a:spAutoFit/>
          </a:bodyPr>
          <a:lstStyle/>
          <a:p>
            <a:r>
              <a:rPr lang="en-US" sz="2400" b="1" dirty="0" err="1" smtClean="0">
                <a:latin typeface="Arial" pitchFamily="34" charset="0"/>
                <a:cs typeface="Arial" pitchFamily="34" charset="0"/>
              </a:rPr>
              <a:t>Manajemen</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Strategis</a:t>
            </a:r>
            <a:r>
              <a:rPr lang="en-US" sz="2400" b="1" dirty="0" smtClean="0">
                <a:latin typeface="Arial" pitchFamily="34" charset="0"/>
                <a:cs typeface="Arial" pitchFamily="34" charset="0"/>
              </a:rPr>
              <a:t>:</a:t>
            </a:r>
          </a:p>
          <a:p>
            <a:endParaRPr lang="en-US" sz="2400" b="1" dirty="0" smtClean="0">
              <a:latin typeface="Arial" pitchFamily="34" charset="0"/>
              <a:cs typeface="Arial" pitchFamily="34" charset="0"/>
            </a:endParaRPr>
          </a:p>
          <a:p>
            <a:r>
              <a:rPr lang="en-US" sz="2000" b="1" dirty="0" err="1" smtClean="0">
                <a:solidFill>
                  <a:srgbClr val="0070C0"/>
                </a:solidFill>
                <a:latin typeface="Arial" pitchFamily="34" charset="0"/>
                <a:cs typeface="Arial" pitchFamily="34" charset="0"/>
              </a:rPr>
              <a:t>Analisis</a:t>
            </a:r>
            <a:r>
              <a:rPr lang="en-US" sz="2000" b="1" dirty="0" smtClean="0">
                <a:solidFill>
                  <a:srgbClr val="0070C0"/>
                </a:solidFill>
                <a:latin typeface="Arial" pitchFamily="34" charset="0"/>
                <a:cs typeface="Arial" pitchFamily="34" charset="0"/>
              </a:rPr>
              <a:t> SWOT </a:t>
            </a:r>
            <a:r>
              <a:rPr lang="en-US" sz="2000" i="1" dirty="0" smtClean="0">
                <a:latin typeface="Arial" pitchFamily="34" charset="0"/>
                <a:cs typeface="Arial" pitchFamily="34" charset="0"/>
              </a:rPr>
              <a:t>(Strengths, Weaknesses, Opportunities, Threats)</a:t>
            </a:r>
          </a:p>
          <a:p>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Dasar</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penetapan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strategi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untujk</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penyusunan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tahap-tahap</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dalam</a:t>
            </a:r>
            <a:endParaRPr lang="en-US" sz="2000" dirty="0" smtClean="0">
              <a:latin typeface="Arial" pitchFamily="34" charset="0"/>
              <a:cs typeface="Arial" pitchFamily="34" charset="0"/>
            </a:endParaRPr>
          </a:p>
          <a:p>
            <a:r>
              <a:rPr lang="en-US" sz="2000" dirty="0" smtClean="0">
                <a:latin typeface="Arial" pitchFamily="34" charset="0"/>
                <a:cs typeface="Arial" pitchFamily="34" charset="0"/>
              </a:rPr>
              <a:t>   </a:t>
            </a:r>
            <a:r>
              <a:rPr lang="en-US" sz="2000" dirty="0" err="1" smtClean="0">
                <a:latin typeface="Arial" pitchFamily="34" charset="0"/>
                <a:cs typeface="Arial" pitchFamily="34" charset="0"/>
              </a:rPr>
              <a:t>mencapai</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tujuan</a:t>
            </a:r>
            <a:endParaRPr lang="en-US" sz="2000" dirty="0" smtClean="0">
              <a:latin typeface="Arial" pitchFamily="34" charset="0"/>
              <a:cs typeface="Arial" pitchFamily="34" charset="0"/>
            </a:endParaRPr>
          </a:p>
          <a:p>
            <a:pPr>
              <a:buFontTx/>
              <a:buChar char="-"/>
            </a:pP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Prosedur</a:t>
            </a:r>
            <a:r>
              <a:rPr lang="en-US" sz="2000" dirty="0" smtClean="0">
                <a:latin typeface="Arial" pitchFamily="34" charset="0"/>
                <a:cs typeface="Arial" pitchFamily="34" charset="0"/>
              </a:rPr>
              <a:t>:</a:t>
            </a:r>
          </a:p>
          <a:p>
            <a:r>
              <a:rPr lang="en-US" sz="2000" dirty="0" smtClean="0">
                <a:latin typeface="Arial" pitchFamily="34" charset="0"/>
                <a:cs typeface="Arial" pitchFamily="34" charset="0"/>
              </a:rPr>
              <a:t>  a. </a:t>
            </a:r>
            <a:r>
              <a:rPr lang="en-US" sz="2000" dirty="0" err="1" smtClean="0">
                <a:latin typeface="Arial" pitchFamily="34" charset="0"/>
                <a:cs typeface="Arial" pitchFamily="34" charset="0"/>
              </a:rPr>
              <a:t>Kajian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Lingkungan</a:t>
            </a:r>
            <a:r>
              <a:rPr lang="en-US" sz="2000" dirty="0" smtClean="0">
                <a:latin typeface="Arial" pitchFamily="34" charset="0"/>
                <a:cs typeface="Arial" pitchFamily="34" charset="0"/>
              </a:rPr>
              <a:t> </a:t>
            </a:r>
          </a:p>
          <a:p>
            <a:r>
              <a:rPr lang="en-US" sz="2000" dirty="0" smtClean="0">
                <a:latin typeface="Arial" pitchFamily="34" charset="0"/>
                <a:cs typeface="Arial" pitchFamily="34" charset="0"/>
              </a:rPr>
              <a:t>      </a:t>
            </a:r>
            <a:r>
              <a:rPr lang="en-US" sz="2000" dirty="0" err="1" smtClean="0">
                <a:latin typeface="Arial" pitchFamily="34" charset="0"/>
                <a:cs typeface="Arial" pitchFamily="34" charset="0"/>
              </a:rPr>
              <a:t>Kondisi</a:t>
            </a:r>
            <a:r>
              <a:rPr lang="en-US" sz="2000" dirty="0" smtClean="0">
                <a:latin typeface="Arial" pitchFamily="34" charset="0"/>
                <a:cs typeface="Arial" pitchFamily="34" charset="0"/>
              </a:rPr>
              <a:t> intern: S </a:t>
            </a:r>
            <a:r>
              <a:rPr lang="en-US" sz="2000" dirty="0" err="1" smtClean="0">
                <a:latin typeface="Arial" pitchFamily="34" charset="0"/>
                <a:cs typeface="Arial" pitchFamily="34" charset="0"/>
              </a:rPr>
              <a:t>dan</a:t>
            </a:r>
            <a:r>
              <a:rPr lang="en-US" sz="2000" dirty="0" smtClean="0">
                <a:latin typeface="Arial" pitchFamily="34" charset="0"/>
                <a:cs typeface="Arial" pitchFamily="34" charset="0"/>
              </a:rPr>
              <a:t> W, </a:t>
            </a:r>
            <a:r>
              <a:rPr lang="en-US" sz="2000" dirty="0" err="1" smtClean="0">
                <a:latin typeface="Arial" pitchFamily="34" charset="0"/>
                <a:cs typeface="Arial" pitchFamily="34" charset="0"/>
              </a:rPr>
              <a:t>serta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ekstern</a:t>
            </a:r>
            <a:r>
              <a:rPr lang="en-US" sz="2000" dirty="0" smtClean="0">
                <a:latin typeface="Arial" pitchFamily="34" charset="0"/>
                <a:cs typeface="Arial" pitchFamily="34" charset="0"/>
              </a:rPr>
              <a:t>: O </a:t>
            </a:r>
            <a:r>
              <a:rPr lang="en-US" sz="2000" dirty="0" err="1" smtClean="0">
                <a:latin typeface="Arial" pitchFamily="34" charset="0"/>
                <a:cs typeface="Arial" pitchFamily="34" charset="0"/>
              </a:rPr>
              <a:t>dan</a:t>
            </a:r>
            <a:r>
              <a:rPr lang="en-US" sz="2000" dirty="0" smtClean="0">
                <a:latin typeface="Arial" pitchFamily="34" charset="0"/>
                <a:cs typeface="Arial" pitchFamily="34" charset="0"/>
              </a:rPr>
              <a:t> T</a:t>
            </a:r>
          </a:p>
          <a:p>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Dilanjutkan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pengkajian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masalah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isu</a:t>
            </a:r>
            <a:r>
              <a:rPr lang="en-US" sz="2000" dirty="0" smtClean="0">
                <a:latin typeface="Arial" pitchFamily="34" charset="0"/>
                <a:cs typeface="Arial" pitchFamily="34" charset="0"/>
              </a:rPr>
              <a:t> yang </a:t>
            </a:r>
            <a:r>
              <a:rPr lang="en-US" sz="2000" dirty="0" err="1" smtClean="0">
                <a:latin typeface="Arial" pitchFamily="34" charset="0"/>
                <a:cs typeface="Arial" pitchFamily="34" charset="0"/>
              </a:rPr>
              <a:t>menonjol</a:t>
            </a:r>
            <a:endParaRPr lang="en-US" sz="2000" dirty="0" smtClean="0">
              <a:latin typeface="Arial" pitchFamily="34" charset="0"/>
              <a:cs typeface="Arial" pitchFamily="34" charset="0"/>
            </a:endParaRPr>
          </a:p>
          <a:p>
            <a:r>
              <a:rPr lang="en-US" sz="2000" dirty="0" smtClean="0">
                <a:latin typeface="Arial" pitchFamily="34" charset="0"/>
                <a:cs typeface="Arial" pitchFamily="34" charset="0"/>
              </a:rPr>
              <a:t>  b. </a:t>
            </a:r>
            <a:r>
              <a:rPr lang="en-US" sz="2000" dirty="0" err="1" smtClean="0">
                <a:latin typeface="Arial" pitchFamily="34" charset="0"/>
                <a:cs typeface="Arial" pitchFamily="34" charset="0"/>
              </a:rPr>
              <a:t>Penetapan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tujuan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sasaran</a:t>
            </a:r>
            <a:r>
              <a:rPr lang="en-US" sz="2000" dirty="0" smtClean="0">
                <a:latin typeface="Arial" pitchFamily="34" charset="0"/>
                <a:cs typeface="Arial" pitchFamily="34" charset="0"/>
              </a:rPr>
              <a:t> yang </a:t>
            </a:r>
            <a:r>
              <a:rPr lang="en-US" sz="2000" dirty="0" err="1" smtClean="0">
                <a:latin typeface="Arial" pitchFamily="34" charset="0"/>
                <a:cs typeface="Arial" pitchFamily="34" charset="0"/>
              </a:rPr>
              <a:t>akan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dicapai</a:t>
            </a:r>
            <a:endParaRPr lang="en-US" sz="2000" dirty="0" smtClean="0">
              <a:latin typeface="Arial" pitchFamily="34" charset="0"/>
              <a:cs typeface="Arial" pitchFamily="34" charset="0"/>
            </a:endParaRPr>
          </a:p>
          <a:p>
            <a:r>
              <a:rPr lang="en-US" sz="2000" dirty="0" smtClean="0">
                <a:latin typeface="Arial" pitchFamily="34" charset="0"/>
                <a:cs typeface="Arial" pitchFamily="34" charset="0"/>
              </a:rPr>
              <a:t>  c. </a:t>
            </a:r>
            <a:r>
              <a:rPr lang="en-US" sz="2000" dirty="0" err="1" smtClean="0">
                <a:latin typeface="Arial" pitchFamily="34" charset="0"/>
                <a:cs typeface="Arial" pitchFamily="34" charset="0"/>
              </a:rPr>
              <a:t>Penyusunan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rencana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kerja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operasi</a:t>
            </a:r>
            <a:r>
              <a:rPr lang="en-US" sz="2000" dirty="0" smtClean="0">
                <a:latin typeface="Arial" pitchFamily="34" charset="0"/>
                <a:cs typeface="Arial" pitchFamily="34" charset="0"/>
              </a:rPr>
              <a:t>)</a:t>
            </a:r>
            <a:endParaRPr lang="en-US" sz="2000" dirty="0">
              <a:latin typeface="Arial" pitchFamily="34" charset="0"/>
              <a:cs typeface="Arial"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4|3.8"/>
</p:tagLst>
</file>

<file path=ppt/tags/tag2.xml><?xml version="1.0" encoding="utf-8"?>
<p:tagLst xmlns:a="http://schemas.openxmlformats.org/drawingml/2006/main" xmlns:r="http://schemas.openxmlformats.org/officeDocument/2006/relationships" xmlns:p="http://schemas.openxmlformats.org/presentationml/2006/main">
  <p:tag name="TIMING" val="|2.3|3.1"/>
</p:tagLst>
</file>

<file path=ppt/tags/tag3.xml><?xml version="1.0" encoding="utf-8"?>
<p:tagLst xmlns:a="http://schemas.openxmlformats.org/drawingml/2006/main" xmlns:r="http://schemas.openxmlformats.org/officeDocument/2006/relationships" xmlns:p="http://schemas.openxmlformats.org/presentationml/2006/main">
  <p:tag name="TIMING" val="|0.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3949</TotalTime>
  <Words>7244</Words>
  <Application>Microsoft Office PowerPoint</Application>
  <PresentationFormat>On-screen Show (4:3)</PresentationFormat>
  <Paragraphs>1202</Paragraphs>
  <Slides>120</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120</vt:i4>
      </vt:variant>
    </vt:vector>
  </HeadingPairs>
  <TitlesOfParts>
    <vt:vector size="122" baseType="lpstr">
      <vt:lpstr>Office Theme</vt:lpstr>
      <vt:lpstr>Chart</vt:lpstr>
      <vt:lpstr>Slide 1</vt:lpstr>
      <vt:lpstr>Slide 2</vt:lpstr>
      <vt:lpstr>Slide 3</vt:lpstr>
      <vt:lpstr>Slide 4</vt:lpstr>
      <vt:lpstr>Slide 5</vt:lpstr>
      <vt:lpstr>Slide 6</vt:lpstr>
      <vt:lpstr>Slide 7</vt:lpstr>
      <vt:lpstr>Yang Bekerja &amp; Menganggur</vt:lpstr>
      <vt:lpstr>Lulusan Diploma &amp; Universitas Yang Menganggur</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Pilihan Entrepreneurship </vt:lpstr>
      <vt:lpstr>INOVASI  (John Adair, 1996)</vt:lpstr>
      <vt:lpstr>KREATIF (John Adair, 1996) </vt:lpstr>
      <vt:lpstr>KREATIVITAS </vt:lpstr>
      <vt:lpstr>Slide 28</vt:lpstr>
      <vt:lpstr>KREATIVITAS  vs  INOVASI (George JM &amp; Zhou J., 2001)</vt:lpstr>
      <vt:lpstr>3. HAKIKAT KEWIRAUSAHAAN</vt:lpstr>
      <vt:lpstr>Slide 31</vt:lpstr>
      <vt:lpstr>Slide 32</vt:lpstr>
      <vt:lpstr>Slide 33</vt:lpstr>
      <vt:lpstr>Slide 34</vt:lpstr>
      <vt:lpstr>Slide 35</vt:lpstr>
      <vt:lpstr>Slide 36</vt:lpstr>
      <vt:lpstr>Slide 37</vt:lpstr>
      <vt:lpstr>Karakteristik Kewirausahaan</vt:lpstr>
      <vt:lpstr>KETERAMPILAN WIRAUSAHA :</vt:lpstr>
      <vt:lpstr>Slide 40</vt:lpstr>
      <vt:lpstr>Slide 41</vt:lpstr>
      <vt:lpstr>Slide 42</vt:lpstr>
      <vt:lpstr>Slide 43</vt:lpstr>
      <vt:lpstr>Slide 44</vt:lpstr>
      <vt:lpstr>Slide 45</vt:lpstr>
      <vt:lpstr>Slide 46</vt:lpstr>
      <vt:lpstr>Slide 47</vt:lpstr>
      <vt:lpstr>Merintis Usaha Baru </vt:lpstr>
      <vt:lpstr>Akuisisi (Membeli Persahaan)</vt:lpstr>
      <vt:lpstr>Franchising</vt:lpstr>
      <vt:lpstr>LAUNCHING A NEW BUSINESS </vt:lpstr>
      <vt:lpstr>Slide 52</vt:lpstr>
      <vt:lpstr>Slide 53</vt:lpstr>
      <vt:lpstr>Slide 54</vt:lpstr>
      <vt:lpstr>Slide 55</vt:lpstr>
      <vt:lpstr>Slide 56</vt:lpstr>
      <vt:lpstr>Slide 57</vt:lpstr>
      <vt:lpstr>Slide 58</vt:lpstr>
      <vt:lpstr>Slide 59</vt:lpstr>
      <vt:lpstr>Slide 60</vt:lpstr>
      <vt:lpstr>2. PERSEROAN KOMANDITER (CV)      (CV =Comanditaire Venoofschaap)</vt:lpstr>
      <vt:lpstr>Slide 62</vt:lpstr>
      <vt:lpstr>Slide 63</vt:lpstr>
      <vt:lpstr>Slide 64</vt:lpstr>
      <vt:lpstr>Slide 65</vt:lpstr>
      <vt:lpstr>Slide 66</vt:lpstr>
      <vt:lpstr>Slide 67</vt:lpstr>
      <vt:lpstr>3. PERSEROAN TERBATAS (PT/NV)        (PT atau NV = Naamlose Venootschaap)</vt:lpstr>
      <vt:lpstr>Perseroan Terbatas  (PT)  Berdasarkan UU No.40 Tahun 2007</vt:lpstr>
      <vt:lpstr>Slide 70</vt:lpstr>
      <vt:lpstr>Pembubaran PT</vt:lpstr>
      <vt:lpstr>Slide 72</vt:lpstr>
      <vt:lpstr>Slide 73</vt:lpstr>
      <vt:lpstr>Slide 74</vt:lpstr>
      <vt:lpstr>Slide 75</vt:lpstr>
      <vt:lpstr>Slide 76</vt:lpstr>
      <vt:lpstr>PERSEROAN TERBATAS NEGARA  ( PERSERO )</vt:lpstr>
      <vt:lpstr>Slide 78</vt:lpstr>
      <vt:lpstr>Slide 79</vt:lpstr>
      <vt:lpstr>PERUSAHAAN UMUM ( PERUM )</vt:lpstr>
      <vt:lpstr>PERUSAHAAN DAERAH ( PD )</vt:lpstr>
      <vt:lpstr>Slide 82</vt:lpstr>
      <vt:lpstr>Slide 83</vt:lpstr>
      <vt:lpstr>4. Perusahaan Perseorangan</vt:lpstr>
      <vt:lpstr>5.Koperasi</vt:lpstr>
      <vt:lpstr>Ciri tersendiri koperasi dibanding bentuk usaha yang lain:</vt:lpstr>
      <vt:lpstr>KOPERASI</vt:lpstr>
      <vt:lpstr>PRINSIP KOPERASI</vt:lpstr>
      <vt:lpstr>PERANGKAT ORGANISASI KOPERASI</vt:lpstr>
      <vt:lpstr>MODAL KOPERASI</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BREAK EVENT POINT Analisis Titik Impas </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 2140</dc:creator>
  <cp:lastModifiedBy>HP 2140</cp:lastModifiedBy>
  <cp:revision>279</cp:revision>
  <dcterms:created xsi:type="dcterms:W3CDTF">2012-12-20T03:43:42Z</dcterms:created>
  <dcterms:modified xsi:type="dcterms:W3CDTF">2014-04-17T04:31:38Z</dcterms:modified>
</cp:coreProperties>
</file>