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3"/>
  </p:notesMasterIdLst>
  <p:sldIdLst>
    <p:sldId id="279" r:id="rId2"/>
    <p:sldId id="365" r:id="rId3"/>
    <p:sldId id="261" r:id="rId4"/>
    <p:sldId id="276" r:id="rId5"/>
    <p:sldId id="277" r:id="rId6"/>
    <p:sldId id="281" r:id="rId7"/>
    <p:sldId id="368" r:id="rId8"/>
    <p:sldId id="369" r:id="rId9"/>
    <p:sldId id="370" r:id="rId10"/>
    <p:sldId id="371" r:id="rId11"/>
    <p:sldId id="366" r:id="rId12"/>
    <p:sldId id="367" r:id="rId13"/>
    <p:sldId id="329" r:id="rId14"/>
    <p:sldId id="330" r:id="rId15"/>
    <p:sldId id="378" r:id="rId16"/>
    <p:sldId id="331" r:id="rId17"/>
    <p:sldId id="332" r:id="rId18"/>
    <p:sldId id="374" r:id="rId19"/>
    <p:sldId id="387" r:id="rId20"/>
    <p:sldId id="388" r:id="rId21"/>
    <p:sldId id="372" r:id="rId22"/>
    <p:sldId id="373" r:id="rId23"/>
    <p:sldId id="333" r:id="rId24"/>
    <p:sldId id="375" r:id="rId25"/>
    <p:sldId id="262" r:id="rId26"/>
    <p:sldId id="287" r:id="rId27"/>
    <p:sldId id="292" r:id="rId28"/>
    <p:sldId id="272" r:id="rId29"/>
    <p:sldId id="336" r:id="rId30"/>
    <p:sldId id="376" r:id="rId31"/>
    <p:sldId id="377" r:id="rId32"/>
    <p:sldId id="273" r:id="rId33"/>
    <p:sldId id="379" r:id="rId34"/>
    <p:sldId id="278" r:id="rId35"/>
    <p:sldId id="291" r:id="rId36"/>
    <p:sldId id="380" r:id="rId37"/>
    <p:sldId id="381" r:id="rId38"/>
    <p:sldId id="382" r:id="rId39"/>
    <p:sldId id="383" r:id="rId40"/>
    <p:sldId id="391" r:id="rId41"/>
    <p:sldId id="394" r:id="rId42"/>
    <p:sldId id="393" r:id="rId43"/>
    <p:sldId id="392" r:id="rId44"/>
    <p:sldId id="338" r:id="rId45"/>
    <p:sldId id="337" r:id="rId46"/>
    <p:sldId id="339" r:id="rId47"/>
    <p:sldId id="335" r:id="rId48"/>
    <p:sldId id="290" r:id="rId49"/>
    <p:sldId id="275" r:id="rId50"/>
    <p:sldId id="289" r:id="rId51"/>
    <p:sldId id="395" r:id="rId52"/>
    <p:sldId id="341" r:id="rId53"/>
    <p:sldId id="399" r:id="rId54"/>
    <p:sldId id="340" r:id="rId55"/>
    <p:sldId id="397" r:id="rId56"/>
    <p:sldId id="266" r:id="rId57"/>
    <p:sldId id="398" r:id="rId58"/>
    <p:sldId id="396" r:id="rId59"/>
    <p:sldId id="389" r:id="rId60"/>
    <p:sldId id="390" r:id="rId61"/>
    <p:sldId id="400" r:id="rId62"/>
    <p:sldId id="345" r:id="rId63"/>
    <p:sldId id="401" r:id="rId64"/>
    <p:sldId id="349" r:id="rId65"/>
    <p:sldId id="402" r:id="rId66"/>
    <p:sldId id="350" r:id="rId67"/>
    <p:sldId id="346" r:id="rId68"/>
    <p:sldId id="406" r:id="rId69"/>
    <p:sldId id="347" r:id="rId70"/>
    <p:sldId id="342" r:id="rId71"/>
    <p:sldId id="343" r:id="rId72"/>
    <p:sldId id="344" r:id="rId73"/>
    <p:sldId id="403" r:id="rId74"/>
    <p:sldId id="404" r:id="rId75"/>
    <p:sldId id="405" r:id="rId76"/>
    <p:sldId id="435" r:id="rId77"/>
    <p:sldId id="415" r:id="rId78"/>
    <p:sldId id="416" r:id="rId79"/>
    <p:sldId id="417" r:id="rId80"/>
    <p:sldId id="418" r:id="rId81"/>
    <p:sldId id="419" r:id="rId82"/>
    <p:sldId id="420" r:id="rId83"/>
    <p:sldId id="442" r:id="rId84"/>
    <p:sldId id="422" r:id="rId85"/>
    <p:sldId id="423" r:id="rId86"/>
    <p:sldId id="424" r:id="rId87"/>
    <p:sldId id="426" r:id="rId88"/>
    <p:sldId id="428" r:id="rId89"/>
    <p:sldId id="450" r:id="rId90"/>
    <p:sldId id="430" r:id="rId91"/>
    <p:sldId id="431" r:id="rId92"/>
    <p:sldId id="433" r:id="rId93"/>
    <p:sldId id="434" r:id="rId94"/>
    <p:sldId id="436" r:id="rId95"/>
    <p:sldId id="437" r:id="rId96"/>
    <p:sldId id="438" r:id="rId97"/>
    <p:sldId id="439" r:id="rId98"/>
    <p:sldId id="451" r:id="rId99"/>
    <p:sldId id="440" r:id="rId100"/>
    <p:sldId id="441" r:id="rId101"/>
    <p:sldId id="444" r:id="rId102"/>
    <p:sldId id="445" r:id="rId103"/>
    <p:sldId id="446" r:id="rId104"/>
    <p:sldId id="447" r:id="rId105"/>
    <p:sldId id="448" r:id="rId106"/>
    <p:sldId id="449" r:id="rId107"/>
    <p:sldId id="264" r:id="rId108"/>
    <p:sldId id="294" r:id="rId109"/>
    <p:sldId id="293" r:id="rId110"/>
    <p:sldId id="295" r:id="rId111"/>
    <p:sldId id="296" r:id="rId112"/>
    <p:sldId id="297" r:id="rId113"/>
    <p:sldId id="298" r:id="rId114"/>
    <p:sldId id="299" r:id="rId115"/>
    <p:sldId id="300" r:id="rId116"/>
    <p:sldId id="357" r:id="rId117"/>
    <p:sldId id="358" r:id="rId118"/>
    <p:sldId id="359" r:id="rId119"/>
    <p:sldId id="360" r:id="rId120"/>
    <p:sldId id="361" r:id="rId121"/>
    <p:sldId id="362" r:id="rId122"/>
  </p:sldIdLst>
  <p:sldSz cx="9144000" cy="6858000" type="screen4x3"/>
  <p:notesSz cx="6858000" cy="9312275"/>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133" autoAdjust="0"/>
    <p:restoredTop sz="94660"/>
  </p:normalViewPr>
  <p:slideViewPr>
    <p:cSldViewPr>
      <p:cViewPr>
        <p:scale>
          <a:sx n="69" d="100"/>
          <a:sy n="69" d="100"/>
        </p:scale>
        <p:origin x="-53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6561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65614"/>
          </a:xfrm>
          <a:prstGeom prst="rect">
            <a:avLst/>
          </a:prstGeom>
        </p:spPr>
        <p:txBody>
          <a:bodyPr vert="horz" lIns="91440" tIns="45720" rIns="91440" bIns="45720" rtlCol="0"/>
          <a:lstStyle>
            <a:lvl1pPr algn="r">
              <a:defRPr sz="1200"/>
            </a:lvl1pPr>
          </a:lstStyle>
          <a:p>
            <a:fld id="{B79DD99A-B85D-4855-A15F-E77734EC86B7}" type="datetimeFigureOut">
              <a:rPr lang="fr-FR" smtClean="0"/>
              <a:pPr/>
              <a:t>25/01/2011</a:t>
            </a:fld>
            <a:endParaRPr lang="fr-FR"/>
          </a:p>
        </p:txBody>
      </p:sp>
      <p:sp>
        <p:nvSpPr>
          <p:cNvPr id="4" name="Espace réservé de l'image des diapositives 3"/>
          <p:cNvSpPr>
            <a:spLocks noGrp="1" noRot="1" noChangeAspect="1"/>
          </p:cNvSpPr>
          <p:nvPr>
            <p:ph type="sldImg" idx="2"/>
          </p:nvPr>
        </p:nvSpPr>
        <p:spPr>
          <a:xfrm>
            <a:off x="1101725" y="698500"/>
            <a:ext cx="4654550" cy="34925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23331"/>
            <a:ext cx="5486400" cy="4190524"/>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845045"/>
            <a:ext cx="2971800" cy="465614"/>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845045"/>
            <a:ext cx="2971800" cy="465614"/>
          </a:xfrm>
          <a:prstGeom prst="rect">
            <a:avLst/>
          </a:prstGeom>
        </p:spPr>
        <p:txBody>
          <a:bodyPr vert="horz" lIns="91440" tIns="45720" rIns="91440" bIns="45720" rtlCol="0" anchor="b"/>
          <a:lstStyle>
            <a:lvl1pPr algn="r">
              <a:defRPr sz="1200"/>
            </a:lvl1pPr>
          </a:lstStyle>
          <a:p>
            <a:fld id="{A9A680E9-9A84-4F3D-98F4-92CF925A0EC6}"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A9A680E9-9A84-4F3D-98F4-92CF925A0EC6}" type="slidenum">
              <a:rPr lang="fr-FR" smtClean="0"/>
              <a:pPr/>
              <a:t>2</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fr-FR"/>
          </a:p>
        </p:txBody>
      </p:sp>
      <p:sp>
        <p:nvSpPr>
          <p:cNvPr id="6" name="Espace réservé du numéro de diapositive 5"/>
          <p:cNvSpPr>
            <a:spLocks noGrp="1"/>
          </p:cNvSpPr>
          <p:nvPr>
            <p:ph type="sldNum" sz="quarter" idx="12"/>
          </p:nvPr>
        </p:nvSpPr>
        <p:spPr/>
        <p:txBody>
          <a:bodyPr/>
          <a:lstStyle>
            <a:lvl1pPr>
              <a:defRPr/>
            </a:lvl1pPr>
          </a:lstStyle>
          <a:p>
            <a:fld id="{C6EC571D-0CC9-4B0C-9AD1-5D5E8DABE354}" type="slidenum">
              <a:rPr lang="fr-F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fr-FR"/>
          </a:p>
        </p:txBody>
      </p:sp>
      <p:sp>
        <p:nvSpPr>
          <p:cNvPr id="6" name="Espace réservé du numéro de diapositive 5"/>
          <p:cNvSpPr>
            <a:spLocks noGrp="1"/>
          </p:cNvSpPr>
          <p:nvPr>
            <p:ph type="sldNum" sz="quarter" idx="12"/>
          </p:nvPr>
        </p:nvSpPr>
        <p:spPr/>
        <p:txBody>
          <a:bodyPr/>
          <a:lstStyle>
            <a:lvl1pPr>
              <a:defRPr/>
            </a:lvl1pPr>
          </a:lstStyle>
          <a:p>
            <a:fld id="{2DD1C740-12B4-4F39-8A2F-B6BCB2D962F8}" type="slidenum">
              <a:rPr lang="fr-F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fr-FR"/>
          </a:p>
        </p:txBody>
      </p:sp>
      <p:sp>
        <p:nvSpPr>
          <p:cNvPr id="6" name="Espace réservé du numéro de diapositive 5"/>
          <p:cNvSpPr>
            <a:spLocks noGrp="1"/>
          </p:cNvSpPr>
          <p:nvPr>
            <p:ph type="sldNum" sz="quarter" idx="12"/>
          </p:nvPr>
        </p:nvSpPr>
        <p:spPr/>
        <p:txBody>
          <a:bodyPr/>
          <a:lstStyle>
            <a:lvl1pPr>
              <a:defRPr/>
            </a:lvl1pPr>
          </a:lstStyle>
          <a:p>
            <a:fld id="{ADCCAE36-055C-49AE-8655-555B3851D252}" type="slidenum">
              <a:rPr lang="fr-F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152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Espace réservé de la date 2"/>
          <p:cNvSpPr>
            <a:spLocks noGrp="1"/>
          </p:cNvSpPr>
          <p:nvPr>
            <p:ph type="dt" sz="half" idx="10"/>
          </p:nvPr>
        </p:nvSpPr>
        <p:spPr>
          <a:xfrm>
            <a:off x="457200" y="6245225"/>
            <a:ext cx="2133600" cy="476250"/>
          </a:xfrm>
        </p:spPr>
        <p:txBody>
          <a:bodyPr/>
          <a:lstStyle>
            <a:lvl1pPr>
              <a:defRPr/>
            </a:lvl1pPr>
          </a:lstStyle>
          <a:p>
            <a:endParaRPr lang="fr-FR"/>
          </a:p>
        </p:txBody>
      </p:sp>
      <p:sp>
        <p:nvSpPr>
          <p:cNvPr id="4" name="Espace réservé du pied de page 3"/>
          <p:cNvSpPr>
            <a:spLocks noGrp="1"/>
          </p:cNvSpPr>
          <p:nvPr>
            <p:ph type="ftr" sz="quarter" idx="11"/>
          </p:nvPr>
        </p:nvSpPr>
        <p:spPr>
          <a:xfrm>
            <a:off x="3124200" y="6245225"/>
            <a:ext cx="2895600" cy="476250"/>
          </a:xfrm>
        </p:spPr>
        <p:txBody>
          <a:bodyPr/>
          <a:lstStyle>
            <a:lvl1pPr>
              <a:defRPr/>
            </a:lvl1pPr>
          </a:lstStyle>
          <a:p>
            <a:endParaRPr lang="fr-FR"/>
          </a:p>
        </p:txBody>
      </p:sp>
      <p:sp>
        <p:nvSpPr>
          <p:cNvPr id="5" name="Espace réservé du numéro de diapositive 4"/>
          <p:cNvSpPr>
            <a:spLocks noGrp="1"/>
          </p:cNvSpPr>
          <p:nvPr>
            <p:ph type="sldNum" sz="quarter" idx="12"/>
          </p:nvPr>
        </p:nvSpPr>
        <p:spPr>
          <a:xfrm>
            <a:off x="6553200" y="6245225"/>
            <a:ext cx="2133600" cy="476250"/>
          </a:xfrm>
        </p:spPr>
        <p:txBody>
          <a:bodyPr/>
          <a:lstStyle>
            <a:lvl1pPr>
              <a:defRPr/>
            </a:lvl1pPr>
          </a:lstStyle>
          <a:p>
            <a:fld id="{984CD33E-A33E-4DFA-AFE8-684E7C16F281}" type="slidenum">
              <a:rPr lang="fr-FR"/>
              <a:pPr/>
              <a:t>‹N°›</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457200" y="1600200"/>
            <a:ext cx="8229600" cy="4525963"/>
          </a:xfrm>
        </p:spPr>
        <p:txBody>
          <a:bodyPr/>
          <a:lstStyle/>
          <a:p>
            <a:endParaRPr lang="fr-FR"/>
          </a:p>
        </p:txBody>
      </p:sp>
      <p:sp>
        <p:nvSpPr>
          <p:cNvPr id="4" name="Espace réservé de la date 3"/>
          <p:cNvSpPr>
            <a:spLocks noGrp="1"/>
          </p:cNvSpPr>
          <p:nvPr>
            <p:ph type="dt" sz="half" idx="10"/>
          </p:nvPr>
        </p:nvSpPr>
        <p:spPr>
          <a:xfrm>
            <a:off x="457200" y="6245225"/>
            <a:ext cx="2133600" cy="476250"/>
          </a:xfrm>
        </p:spPr>
        <p:txBody>
          <a:bodyPr/>
          <a:lstStyle>
            <a:lvl1pPr>
              <a:defRPr/>
            </a:lvl1pPr>
          </a:lstStyle>
          <a:p>
            <a:endParaRPr lang="fr-FR"/>
          </a:p>
        </p:txBody>
      </p:sp>
      <p:sp>
        <p:nvSpPr>
          <p:cNvPr id="5" name="Espace réservé du pied de page 4"/>
          <p:cNvSpPr>
            <a:spLocks noGrp="1"/>
          </p:cNvSpPr>
          <p:nvPr>
            <p:ph type="ftr" sz="quarter" idx="11"/>
          </p:nvPr>
        </p:nvSpPr>
        <p:spPr>
          <a:xfrm>
            <a:off x="3124200" y="6245225"/>
            <a:ext cx="2895600" cy="476250"/>
          </a:xfrm>
        </p:spPr>
        <p:txBody>
          <a:bodyPr/>
          <a:lstStyle>
            <a:lvl1pPr>
              <a:defRPr/>
            </a:lvl1pPr>
          </a:lstStyle>
          <a:p>
            <a:endParaRPr lang="fr-FR"/>
          </a:p>
        </p:txBody>
      </p:sp>
      <p:sp>
        <p:nvSpPr>
          <p:cNvPr id="6" name="Espace réservé du numéro de diapositive 5"/>
          <p:cNvSpPr>
            <a:spLocks noGrp="1"/>
          </p:cNvSpPr>
          <p:nvPr>
            <p:ph type="sldNum" sz="quarter" idx="12"/>
          </p:nvPr>
        </p:nvSpPr>
        <p:spPr>
          <a:xfrm>
            <a:off x="6553200" y="6245225"/>
            <a:ext cx="2133600" cy="476250"/>
          </a:xfrm>
        </p:spPr>
        <p:txBody>
          <a:bodyPr/>
          <a:lstStyle>
            <a:lvl1pPr>
              <a:defRPr/>
            </a:lvl1pPr>
          </a:lstStyle>
          <a:p>
            <a:fld id="{29EDC9B4-CD1C-4783-94EC-DFB0B85A9A9F}" type="slidenum">
              <a:rPr lang="fr-F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fr-FR"/>
          </a:p>
        </p:txBody>
      </p:sp>
      <p:sp>
        <p:nvSpPr>
          <p:cNvPr id="6" name="Espace réservé du numéro de diapositive 5"/>
          <p:cNvSpPr>
            <a:spLocks noGrp="1"/>
          </p:cNvSpPr>
          <p:nvPr>
            <p:ph type="sldNum" sz="quarter" idx="12"/>
          </p:nvPr>
        </p:nvSpPr>
        <p:spPr/>
        <p:txBody>
          <a:bodyPr/>
          <a:lstStyle>
            <a:lvl1pPr>
              <a:defRPr/>
            </a:lvl1pPr>
          </a:lstStyle>
          <a:p>
            <a:fld id="{8B493CAE-9273-4B6B-A670-102C1E4D855B}" type="slidenum">
              <a:rPr lang="fr-F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endParaRPr lang="fr-FR"/>
          </a:p>
        </p:txBody>
      </p:sp>
      <p:sp>
        <p:nvSpPr>
          <p:cNvPr id="5" name="Espace réservé du pied de page 4"/>
          <p:cNvSpPr>
            <a:spLocks noGrp="1"/>
          </p:cNvSpPr>
          <p:nvPr>
            <p:ph type="ftr" sz="quarter" idx="11"/>
          </p:nvPr>
        </p:nvSpPr>
        <p:spPr/>
        <p:txBody>
          <a:bodyPr/>
          <a:lstStyle>
            <a:lvl1pPr>
              <a:defRPr/>
            </a:lvl1pPr>
          </a:lstStyle>
          <a:p>
            <a:endParaRPr lang="fr-FR"/>
          </a:p>
        </p:txBody>
      </p:sp>
      <p:sp>
        <p:nvSpPr>
          <p:cNvPr id="6" name="Espace réservé du numéro de diapositive 5"/>
          <p:cNvSpPr>
            <a:spLocks noGrp="1"/>
          </p:cNvSpPr>
          <p:nvPr>
            <p:ph type="sldNum" sz="quarter" idx="12"/>
          </p:nvPr>
        </p:nvSpPr>
        <p:spPr/>
        <p:txBody>
          <a:bodyPr/>
          <a:lstStyle>
            <a:lvl1pPr>
              <a:defRPr/>
            </a:lvl1pPr>
          </a:lstStyle>
          <a:p>
            <a:fld id="{116B6FF4-4B96-40D5-897C-B89F1C90E17E}" type="slidenum">
              <a:rPr lang="fr-F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endParaRPr lang="fr-FR"/>
          </a:p>
        </p:txBody>
      </p:sp>
      <p:sp>
        <p:nvSpPr>
          <p:cNvPr id="6" name="Espace réservé du pied de page 5"/>
          <p:cNvSpPr>
            <a:spLocks noGrp="1"/>
          </p:cNvSpPr>
          <p:nvPr>
            <p:ph type="ftr" sz="quarter" idx="11"/>
          </p:nvPr>
        </p:nvSpPr>
        <p:spPr/>
        <p:txBody>
          <a:bodyPr/>
          <a:lstStyle>
            <a:lvl1pPr>
              <a:defRPr/>
            </a:lvl1pPr>
          </a:lstStyle>
          <a:p>
            <a:endParaRPr lang="fr-FR"/>
          </a:p>
        </p:txBody>
      </p:sp>
      <p:sp>
        <p:nvSpPr>
          <p:cNvPr id="7" name="Espace réservé du numéro de diapositive 6"/>
          <p:cNvSpPr>
            <a:spLocks noGrp="1"/>
          </p:cNvSpPr>
          <p:nvPr>
            <p:ph type="sldNum" sz="quarter" idx="12"/>
          </p:nvPr>
        </p:nvSpPr>
        <p:spPr/>
        <p:txBody>
          <a:bodyPr/>
          <a:lstStyle>
            <a:lvl1pPr>
              <a:defRPr/>
            </a:lvl1pPr>
          </a:lstStyle>
          <a:p>
            <a:fld id="{4D2ECA77-2F4A-4A81-B808-22C526960F2B}" type="slidenum">
              <a:rPr lang="fr-F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endParaRPr lang="fr-FR"/>
          </a:p>
        </p:txBody>
      </p:sp>
      <p:sp>
        <p:nvSpPr>
          <p:cNvPr id="8" name="Espace réservé du pied de page 7"/>
          <p:cNvSpPr>
            <a:spLocks noGrp="1"/>
          </p:cNvSpPr>
          <p:nvPr>
            <p:ph type="ftr" sz="quarter" idx="11"/>
          </p:nvPr>
        </p:nvSpPr>
        <p:spPr/>
        <p:txBody>
          <a:bodyPr/>
          <a:lstStyle>
            <a:lvl1pPr>
              <a:defRPr/>
            </a:lvl1pPr>
          </a:lstStyle>
          <a:p>
            <a:endParaRPr lang="fr-FR"/>
          </a:p>
        </p:txBody>
      </p:sp>
      <p:sp>
        <p:nvSpPr>
          <p:cNvPr id="9" name="Espace réservé du numéro de diapositive 8"/>
          <p:cNvSpPr>
            <a:spLocks noGrp="1"/>
          </p:cNvSpPr>
          <p:nvPr>
            <p:ph type="sldNum" sz="quarter" idx="12"/>
          </p:nvPr>
        </p:nvSpPr>
        <p:spPr/>
        <p:txBody>
          <a:bodyPr/>
          <a:lstStyle>
            <a:lvl1pPr>
              <a:defRPr/>
            </a:lvl1pPr>
          </a:lstStyle>
          <a:p>
            <a:fld id="{D62292A9-3A24-421A-B357-F8DFF6AD7F3C}" type="slidenum">
              <a:rPr lang="fr-F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lvl1pPr>
              <a:defRPr/>
            </a:lvl1pPr>
          </a:lstStyle>
          <a:p>
            <a:endParaRPr lang="fr-FR"/>
          </a:p>
        </p:txBody>
      </p:sp>
      <p:sp>
        <p:nvSpPr>
          <p:cNvPr id="4" name="Espace réservé du pied de page 3"/>
          <p:cNvSpPr>
            <a:spLocks noGrp="1"/>
          </p:cNvSpPr>
          <p:nvPr>
            <p:ph type="ftr" sz="quarter" idx="11"/>
          </p:nvPr>
        </p:nvSpPr>
        <p:spPr/>
        <p:txBody>
          <a:bodyPr/>
          <a:lstStyle>
            <a:lvl1pPr>
              <a:defRPr/>
            </a:lvl1pPr>
          </a:lstStyle>
          <a:p>
            <a:endParaRPr lang="fr-FR"/>
          </a:p>
        </p:txBody>
      </p:sp>
      <p:sp>
        <p:nvSpPr>
          <p:cNvPr id="5" name="Espace réservé du numéro de diapositive 4"/>
          <p:cNvSpPr>
            <a:spLocks noGrp="1"/>
          </p:cNvSpPr>
          <p:nvPr>
            <p:ph type="sldNum" sz="quarter" idx="12"/>
          </p:nvPr>
        </p:nvSpPr>
        <p:spPr/>
        <p:txBody>
          <a:bodyPr/>
          <a:lstStyle>
            <a:lvl1pPr>
              <a:defRPr/>
            </a:lvl1pPr>
          </a:lstStyle>
          <a:p>
            <a:fld id="{EE60505C-3441-46C2-AFC4-F38A555FF73F}" type="slidenum">
              <a:rPr lang="fr-F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endParaRPr lang="fr-FR"/>
          </a:p>
        </p:txBody>
      </p:sp>
      <p:sp>
        <p:nvSpPr>
          <p:cNvPr id="3" name="Espace réservé du pied de page 2"/>
          <p:cNvSpPr>
            <a:spLocks noGrp="1"/>
          </p:cNvSpPr>
          <p:nvPr>
            <p:ph type="ftr" sz="quarter" idx="11"/>
          </p:nvPr>
        </p:nvSpPr>
        <p:spPr/>
        <p:txBody>
          <a:bodyPr/>
          <a:lstStyle>
            <a:lvl1pPr>
              <a:defRPr/>
            </a:lvl1pPr>
          </a:lstStyle>
          <a:p>
            <a:endParaRPr lang="fr-FR"/>
          </a:p>
        </p:txBody>
      </p:sp>
      <p:sp>
        <p:nvSpPr>
          <p:cNvPr id="4" name="Espace réservé du numéro de diapositive 3"/>
          <p:cNvSpPr>
            <a:spLocks noGrp="1"/>
          </p:cNvSpPr>
          <p:nvPr>
            <p:ph type="sldNum" sz="quarter" idx="12"/>
          </p:nvPr>
        </p:nvSpPr>
        <p:spPr/>
        <p:txBody>
          <a:bodyPr/>
          <a:lstStyle>
            <a:lvl1pPr>
              <a:defRPr/>
            </a:lvl1pPr>
          </a:lstStyle>
          <a:p>
            <a:fld id="{3911E1C7-AF65-4A8E-835B-E9B1DB8067AB}" type="slidenum">
              <a:rPr lang="fr-F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endParaRPr lang="fr-FR"/>
          </a:p>
        </p:txBody>
      </p:sp>
      <p:sp>
        <p:nvSpPr>
          <p:cNvPr id="6" name="Espace réservé du pied de page 5"/>
          <p:cNvSpPr>
            <a:spLocks noGrp="1"/>
          </p:cNvSpPr>
          <p:nvPr>
            <p:ph type="ftr" sz="quarter" idx="11"/>
          </p:nvPr>
        </p:nvSpPr>
        <p:spPr/>
        <p:txBody>
          <a:bodyPr/>
          <a:lstStyle>
            <a:lvl1pPr>
              <a:defRPr/>
            </a:lvl1pPr>
          </a:lstStyle>
          <a:p>
            <a:endParaRPr lang="fr-FR"/>
          </a:p>
        </p:txBody>
      </p:sp>
      <p:sp>
        <p:nvSpPr>
          <p:cNvPr id="7" name="Espace réservé du numéro de diapositive 6"/>
          <p:cNvSpPr>
            <a:spLocks noGrp="1"/>
          </p:cNvSpPr>
          <p:nvPr>
            <p:ph type="sldNum" sz="quarter" idx="12"/>
          </p:nvPr>
        </p:nvSpPr>
        <p:spPr/>
        <p:txBody>
          <a:bodyPr/>
          <a:lstStyle>
            <a:lvl1pPr>
              <a:defRPr/>
            </a:lvl1pPr>
          </a:lstStyle>
          <a:p>
            <a:fld id="{052FD1DB-D1AA-4A51-84B2-BF8B96A3B48C}" type="slidenum">
              <a:rPr lang="fr-F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endParaRPr lang="fr-FR"/>
          </a:p>
        </p:txBody>
      </p:sp>
      <p:sp>
        <p:nvSpPr>
          <p:cNvPr id="6" name="Espace réservé du pied de page 5"/>
          <p:cNvSpPr>
            <a:spLocks noGrp="1"/>
          </p:cNvSpPr>
          <p:nvPr>
            <p:ph type="ftr" sz="quarter" idx="11"/>
          </p:nvPr>
        </p:nvSpPr>
        <p:spPr/>
        <p:txBody>
          <a:bodyPr/>
          <a:lstStyle>
            <a:lvl1pPr>
              <a:defRPr/>
            </a:lvl1pPr>
          </a:lstStyle>
          <a:p>
            <a:endParaRPr lang="fr-FR"/>
          </a:p>
        </p:txBody>
      </p:sp>
      <p:sp>
        <p:nvSpPr>
          <p:cNvPr id="7" name="Espace réservé du numéro de diapositive 6"/>
          <p:cNvSpPr>
            <a:spLocks noGrp="1"/>
          </p:cNvSpPr>
          <p:nvPr>
            <p:ph type="sldNum" sz="quarter" idx="12"/>
          </p:nvPr>
        </p:nvSpPr>
        <p:spPr/>
        <p:txBody>
          <a:bodyPr/>
          <a:lstStyle>
            <a:lvl1pPr>
              <a:defRPr/>
            </a:lvl1pPr>
          </a:lstStyle>
          <a:p>
            <a:fld id="{52CA706C-3762-4646-B360-1D22A1FC95F4}" type="slidenum">
              <a:rPr lang="fr-F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fr-F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fr-F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1500746-B538-494D-9E48-4606226A04F6}"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2.xml"/><Relationship Id="rId5" Type="http://schemas.openxmlformats.org/officeDocument/2006/relationships/image" Target="../media/image122.jpeg"/><Relationship Id="rId4" Type="http://schemas.openxmlformats.org/officeDocument/2006/relationships/image" Target="../media/image121.jpeg"/></Relationships>
</file>

<file path=ppt/slides/_rels/slide108.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linternaute.com/actualite/grands-chantiers/projet-tours-folles/dans-le-ciel.shtml?f_id_newsletter=3800" TargetMode="Externa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linternaute.com/actualite/grands-chantiers/projet-tours-folles/mille-feuilles.shtml?f_id_newsletter=3800" TargetMode="Externa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hyperlink" Target="http://fr.wikipedia.org/wiki/Karnak" TargetMode="External"/><Relationship Id="rId4" Type="http://schemas.openxmlformats.org/officeDocument/2006/relationships/hyperlink" Target="http://fr.wikipedia.org/wiki/Louxor"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0.gi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hyperlink" Target="http://fr.wikipedia.org/wiki/Sept_merveilles_du_monde" TargetMode="External"/><Relationship Id="rId2" Type="http://schemas.openxmlformats.org/officeDocument/2006/relationships/hyperlink" Target="http://fr.wikipedia.org/wiki/Image:Hanging_Gardens_of_Babylon.jpg" TargetMode="External"/><Relationship Id="rId1" Type="http://schemas.openxmlformats.org/officeDocument/2006/relationships/slideLayout" Target="../slideLayouts/slideLayout2.xml"/><Relationship Id="rId6" Type="http://schemas.openxmlformats.org/officeDocument/2006/relationships/hyperlink" Target="http://fr.wikipedia.org/wiki/Irak" TargetMode="External"/><Relationship Id="rId5" Type="http://schemas.openxmlformats.org/officeDocument/2006/relationships/hyperlink" Target="http://fr.wikipedia.org/wiki/Babylone" TargetMode="External"/><Relationship Id="rId4" Type="http://schemas.openxmlformats.org/officeDocument/2006/relationships/hyperlink" Target="http://fr.wikipedia.org/wiki/S%C3%A9miramis"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52.gi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fr.wikipedia.org/wiki/Palais_Nasrides" TargetMode="External"/><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fr.wikipedia.org/wiki/G%C3%A9n%C3%A9ralife"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fr.wikipedia.org/wiki/Image:Ogrody_semiramidy.jpg" TargetMode="Externa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5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fr.wikipedia.org/wiki/Sh%C3%A2h_Jah%C3%A2n" TargetMode="External"/><Relationship Id="rId3" Type="http://schemas.openxmlformats.org/officeDocument/2006/relationships/hyperlink" Target="http://fr.wikipedia.org/wiki/Yamun%C3%A2" TargetMode="External"/><Relationship Id="rId7" Type="http://schemas.openxmlformats.org/officeDocument/2006/relationships/hyperlink" Target="http://fr.wikipedia.org/wiki/Empire_moghol" TargetMode="External"/><Relationship Id="rId2" Type="http://schemas.openxmlformats.org/officeDocument/2006/relationships/hyperlink" Target="http://fr.wikipedia.org/wiki/%C3%82gr%C3%A2" TargetMode="External"/><Relationship Id="rId1" Type="http://schemas.openxmlformats.org/officeDocument/2006/relationships/slideLayout" Target="../slideLayouts/slideLayout7.xml"/><Relationship Id="rId6" Type="http://schemas.openxmlformats.org/officeDocument/2006/relationships/hyperlink" Target="http://fr.wikipedia.org/wiki/Mausol%C3%A9e" TargetMode="External"/><Relationship Id="rId11" Type="http://schemas.openxmlformats.org/officeDocument/2006/relationships/image" Target="../media/image63.gif"/><Relationship Id="rId5" Type="http://schemas.openxmlformats.org/officeDocument/2006/relationships/hyperlink" Target="http://fr.wikipedia.org/wiki/Inde" TargetMode="External"/><Relationship Id="rId10" Type="http://schemas.openxmlformats.org/officeDocument/2006/relationships/hyperlink" Target="http://fr.wikipedia.org/wiki/Persan" TargetMode="External"/><Relationship Id="rId4" Type="http://schemas.openxmlformats.org/officeDocument/2006/relationships/hyperlink" Target="http://fr.wikipedia.org/wiki/Uttar_Pradesh" TargetMode="External"/><Relationship Id="rId9" Type="http://schemas.openxmlformats.org/officeDocument/2006/relationships/hyperlink" Target="http://fr.wikipedia.org/wiki/Arjumand_B%C3%A2nu_Begam"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hyperlink" Target="http://www.annuaire-mairie.fr/province-rome.html" TargetMode="External"/><Relationship Id="rId2" Type="http://schemas.openxmlformats.org/officeDocument/2006/relationships/hyperlink" Target="http://www.annuaire-mairie.fr/ville-tivoli.html" TargetMode="External"/><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6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fr.wikipedia.org/wiki/Andr%C3%A9_Le_N%C3%B4tre" TargetMode="External"/><Relationship Id="rId2" Type="http://schemas.openxmlformats.org/officeDocument/2006/relationships/hyperlink" Target="http://fr.wikipedia.org/wiki/Jardin_%C3%A0_la_fran%C3%A7aise" TargetMode="External"/><Relationship Id="rId1" Type="http://schemas.openxmlformats.org/officeDocument/2006/relationships/slideLayout" Target="../slideLayouts/slideLayout2.xml"/><Relationship Id="rId5" Type="http://schemas.openxmlformats.org/officeDocument/2006/relationships/hyperlink" Target="http://fr.wikipedia.org/wiki/Ch%C3%A2teau_de_Versailles" TargetMode="External"/><Relationship Id="rId4" Type="http://schemas.openxmlformats.org/officeDocument/2006/relationships/hyperlink" Target="http://fr.wikipedia.org/wiki/Louis_XIV"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hyperlink" Target="http://fr.wikipedia.org/wiki/Image:Colonnade1.jpg" TargetMode="External"/><Relationship Id="rId1" Type="http://schemas.openxmlformats.org/officeDocument/2006/relationships/slideLayout" Target="../slideLayouts/slideLayout2.xml"/><Relationship Id="rId4" Type="http://schemas.openxmlformats.org/officeDocument/2006/relationships/image" Target="http://upload.wikimedia.org/wikipedia/fr/thumb/5/5e/Colonnade1.jpg/200px-Colonnade1.jpg" TargetMode="External"/></Relationships>
</file>

<file path=ppt/slides/_rels/slide8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8" Type="http://schemas.openxmlformats.org/officeDocument/2006/relationships/hyperlink" Target="button9" TargetMode="External"/><Relationship Id="rId3" Type="http://schemas.openxmlformats.org/officeDocument/2006/relationships/hyperlink" Target="../Images/NavAR2.jpg" TargetMode="External"/><Relationship Id="rId7" Type="http://schemas.openxmlformats.org/officeDocument/2006/relationships/hyperlink" Target="http://720plan.ovh.net/~jardinsd/Trianon/Pages/PlanT.htm" TargetMode="External"/><Relationship Id="rId2" Type="http://schemas.openxmlformats.org/officeDocument/2006/relationships/hyperlink" Target="http://720plan.ovh.net/~jardinsd/Trianon/Pages/Parterre/Pages/Parterre-1-01.htm" TargetMode="External"/><Relationship Id="rId1" Type="http://schemas.openxmlformats.org/officeDocument/2006/relationships/slideLayout" Target="../slideLayouts/slideLayout2.xml"/><Relationship Id="rId6" Type="http://schemas.openxmlformats.org/officeDocument/2006/relationships/hyperlink" Target="../Images/NavpageAV-2.jpg" TargetMode="External"/><Relationship Id="rId11" Type="http://schemas.openxmlformats.org/officeDocument/2006/relationships/image" Target="../media/image95.png"/><Relationship Id="rId5" Type="http://schemas.openxmlformats.org/officeDocument/2006/relationships/hyperlink" Target="http://720plan.ovh.net/~jardinsd/Trianon/Pages/Parterre/Pages/Parterre-1-02.htm" TargetMode="External"/><Relationship Id="rId10" Type="http://schemas.openxmlformats.org/officeDocument/2006/relationships/hyperlink" Target="button8" TargetMode="External"/><Relationship Id="rId4" Type="http://schemas.openxmlformats.org/officeDocument/2006/relationships/hyperlink" Target="../Images/Select-2.jpg" TargetMode="External"/><Relationship Id="rId9" Type="http://schemas.openxmlformats.org/officeDocument/2006/relationships/hyperlink" Target="http://720plan.ovh.net/~jardinsd/index.html" TargetMode="External"/></Relationships>
</file>

<file path=ppt/slides/_rels/slide8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hyperlink" Target="http://fr.wikipedia.org/wiki/Ch%C3%A2teau_de_Villandry" TargetMode="External"/><Relationship Id="rId2" Type="http://schemas.openxmlformats.org/officeDocument/2006/relationships/image" Target="../media/image111.png"/><Relationship Id="rId1" Type="http://schemas.openxmlformats.org/officeDocument/2006/relationships/slideLayout" Target="../slideLayouts/slideLayout2.xml"/><Relationship Id="rId4" Type="http://schemas.openxmlformats.org/officeDocument/2006/relationships/hyperlink" Target="http://fr.wikipedia.org/wiki/Indre-et-Loir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subTitle" idx="1"/>
          </p:nvPr>
        </p:nvSpPr>
        <p:spPr/>
        <p:txBody>
          <a:bodyPr/>
          <a:lstStyle/>
          <a:p>
            <a:endParaRPr lang="en-US"/>
          </a:p>
        </p:txBody>
      </p:sp>
      <p:pic>
        <p:nvPicPr>
          <p:cNvPr id="30724" name="Picture 4" descr="0"/>
          <p:cNvPicPr>
            <a:picLocks noGrp="1" noChangeAspect="1" noChangeArrowheads="1"/>
          </p:cNvPicPr>
          <p:nvPr>
            <p:ph type="ctrTitle"/>
          </p:nvPr>
        </p:nvPicPr>
        <p:blipFill>
          <a:blip r:embed="rId2" cstate="print"/>
          <a:srcRect/>
          <a:stretch>
            <a:fillRect/>
          </a:stretch>
        </p:blipFill>
        <p:spPr>
          <a:xfrm>
            <a:off x="-180528" y="548680"/>
            <a:ext cx="4818425" cy="6021288"/>
          </a:xfrm>
          <a:noFill/>
          <a:ln/>
        </p:spPr>
      </p:pic>
      <p:pic>
        <p:nvPicPr>
          <p:cNvPr id="6" name="Picture 4"/>
          <p:cNvPicPr>
            <a:picLocks noChangeAspect="1" noChangeArrowheads="1"/>
          </p:cNvPicPr>
          <p:nvPr/>
        </p:nvPicPr>
        <p:blipFill>
          <a:blip r:embed="rId3" cstate="print"/>
          <a:srcRect/>
          <a:stretch>
            <a:fillRect/>
          </a:stretch>
        </p:blipFill>
        <p:spPr bwMode="auto">
          <a:xfrm>
            <a:off x="4611574" y="836712"/>
            <a:ext cx="4532426" cy="5849896"/>
          </a:xfrm>
          <a:prstGeom prst="rect">
            <a:avLst/>
          </a:prstGeom>
          <a:noFill/>
          <a:ln w="9525">
            <a:noFill/>
            <a:miter lim="800000"/>
            <a:headEnd/>
            <a:tailEnd/>
          </a:ln>
          <a:effectLst/>
        </p:spPr>
      </p:pic>
      <p:sp>
        <p:nvSpPr>
          <p:cNvPr id="7" name="ZoneTexte 6"/>
          <p:cNvSpPr txBox="1"/>
          <p:nvPr/>
        </p:nvSpPr>
        <p:spPr>
          <a:xfrm>
            <a:off x="2699792" y="0"/>
            <a:ext cx="4320480" cy="646331"/>
          </a:xfrm>
          <a:prstGeom prst="rect">
            <a:avLst/>
          </a:prstGeom>
          <a:noFill/>
        </p:spPr>
        <p:txBody>
          <a:bodyPr wrap="square" rtlCol="0">
            <a:spAutoFit/>
          </a:bodyPr>
          <a:lstStyle/>
          <a:p>
            <a:r>
              <a:rPr lang="fr-FR" dirty="0" smtClean="0"/>
              <a:t>La Mésopotamie: région située entre le tigre et l’Euphrate; région de l’Irak actuel </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http://upload.wikimedia.org/wikipedia/commons/thumb/d/de/20080708_Chicago_City_Hall_Green_Roof.JPG/250px-20080708_Chicago_City_Hall_Green_Roof.JPG"/>
          <p:cNvPicPr>
            <a:picLocks noChangeAspect="1" noChangeArrowheads="1"/>
          </p:cNvPicPr>
          <p:nvPr/>
        </p:nvPicPr>
        <p:blipFill>
          <a:blip r:embed="rId2" cstate="print"/>
          <a:srcRect/>
          <a:stretch>
            <a:fillRect/>
          </a:stretch>
        </p:blipFill>
        <p:spPr bwMode="auto">
          <a:xfrm>
            <a:off x="0" y="2708920"/>
            <a:ext cx="5517391" cy="4149080"/>
          </a:xfrm>
          <a:prstGeom prst="rect">
            <a:avLst/>
          </a:prstGeom>
          <a:noFill/>
        </p:spPr>
      </p:pic>
      <p:pic>
        <p:nvPicPr>
          <p:cNvPr id="142340" name="Picture 4" descr="http://upload.wikimedia.org/wikipedia/commons/thumb/d/d9/Grassodenh%C3%A4user.jpg/250px-Grassodenh%C3%A4user.jpg"/>
          <p:cNvPicPr>
            <a:picLocks noChangeAspect="1" noChangeArrowheads="1"/>
          </p:cNvPicPr>
          <p:nvPr/>
        </p:nvPicPr>
        <p:blipFill>
          <a:blip r:embed="rId3" cstate="print"/>
          <a:srcRect/>
          <a:stretch>
            <a:fillRect/>
          </a:stretch>
        </p:blipFill>
        <p:spPr bwMode="auto">
          <a:xfrm>
            <a:off x="3512137" y="0"/>
            <a:ext cx="5631863" cy="3717032"/>
          </a:xfrm>
          <a:prstGeom prst="rect">
            <a:avLst/>
          </a:prstGeom>
          <a:noFill/>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endParaRPr lang="en-US"/>
          </a:p>
        </p:txBody>
      </p:sp>
      <p:pic>
        <p:nvPicPr>
          <p:cNvPr id="75779" name="Picture 3"/>
          <p:cNvPicPr>
            <a:picLocks noGrp="1" noChangeAspect="1" noChangeArrowheads="1"/>
          </p:cNvPicPr>
          <p:nvPr>
            <p:ph type="body" idx="1"/>
          </p:nvPr>
        </p:nvPicPr>
        <p:blipFill>
          <a:blip r:embed="rId2" cstate="print"/>
          <a:srcRect/>
          <a:stretch>
            <a:fillRect/>
          </a:stretch>
        </p:blipFill>
        <p:spPr>
          <a:xfrm>
            <a:off x="0" y="649288"/>
            <a:ext cx="8963025" cy="4929187"/>
          </a:xfrm>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endParaRPr lang="en-US"/>
          </a:p>
        </p:txBody>
      </p:sp>
      <p:pic>
        <p:nvPicPr>
          <p:cNvPr id="106499" name="Picture 3"/>
          <p:cNvPicPr>
            <a:picLocks noGrp="1" noChangeAspect="1" noChangeArrowheads="1"/>
          </p:cNvPicPr>
          <p:nvPr>
            <p:ph type="body" idx="1"/>
          </p:nvPr>
        </p:nvPicPr>
        <p:blipFill>
          <a:blip r:embed="rId2" cstate="print"/>
          <a:srcRect/>
          <a:stretch>
            <a:fillRect/>
          </a:stretch>
        </p:blipFill>
        <p:spPr>
          <a:xfrm>
            <a:off x="0" y="0"/>
            <a:ext cx="9144000" cy="5607050"/>
          </a:xfr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endParaRPr lang="en-US"/>
          </a:p>
        </p:txBody>
      </p:sp>
      <p:pic>
        <p:nvPicPr>
          <p:cNvPr id="107523" name="Picture 3"/>
          <p:cNvPicPr>
            <a:picLocks noGrp="1" noChangeAspect="1" noChangeArrowheads="1"/>
          </p:cNvPicPr>
          <p:nvPr>
            <p:ph type="body" idx="1"/>
          </p:nvPr>
        </p:nvPicPr>
        <p:blipFill>
          <a:blip r:embed="rId2" cstate="print"/>
          <a:srcRect/>
          <a:stretch>
            <a:fillRect/>
          </a:stretch>
        </p:blipFill>
        <p:spPr>
          <a:xfrm>
            <a:off x="0" y="0"/>
            <a:ext cx="9144000" cy="6800850"/>
          </a:xfr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endParaRPr lang="en-US"/>
          </a:p>
        </p:txBody>
      </p:sp>
      <p:pic>
        <p:nvPicPr>
          <p:cNvPr id="108547" name="Picture 3"/>
          <p:cNvPicPr>
            <a:picLocks noGrp="1" noChangeAspect="1" noChangeArrowheads="1"/>
          </p:cNvPicPr>
          <p:nvPr>
            <p:ph type="body" idx="1"/>
          </p:nvPr>
        </p:nvPicPr>
        <p:blipFill>
          <a:blip r:embed="rId2" cstate="print"/>
          <a:srcRect/>
          <a:stretch>
            <a:fillRect/>
          </a:stretch>
        </p:blipFill>
        <p:spPr>
          <a:xfrm>
            <a:off x="0" y="0"/>
            <a:ext cx="8820150" cy="6831013"/>
          </a:xfrm>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endParaRPr lang="en-US"/>
          </a:p>
        </p:txBody>
      </p:sp>
      <p:pic>
        <p:nvPicPr>
          <p:cNvPr id="109571" name="Picture 3"/>
          <p:cNvPicPr>
            <a:picLocks noGrp="1" noChangeAspect="1" noChangeArrowheads="1"/>
          </p:cNvPicPr>
          <p:nvPr>
            <p:ph type="body" idx="1"/>
          </p:nvPr>
        </p:nvPicPr>
        <p:blipFill>
          <a:blip r:embed="rId2" cstate="print"/>
          <a:srcRect/>
          <a:stretch>
            <a:fillRect/>
          </a:stretch>
        </p:blipFill>
        <p:spPr>
          <a:xfrm>
            <a:off x="0" y="0"/>
            <a:ext cx="9144000" cy="5553075"/>
          </a:xfrm>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endParaRPr lang="en-US"/>
          </a:p>
        </p:txBody>
      </p:sp>
      <p:pic>
        <p:nvPicPr>
          <p:cNvPr id="118787" name="Picture 3"/>
          <p:cNvPicPr>
            <a:picLocks noGrp="1" noChangeAspect="1" noChangeArrowheads="1"/>
          </p:cNvPicPr>
          <p:nvPr>
            <p:ph type="body" idx="4294967295"/>
          </p:nvPr>
        </p:nvPicPr>
        <p:blipFill>
          <a:blip r:embed="rId2" cstate="print"/>
          <a:srcRect/>
          <a:stretch>
            <a:fillRect/>
          </a:stretch>
        </p:blipFill>
        <p:spPr>
          <a:xfrm>
            <a:off x="827088" y="0"/>
            <a:ext cx="6732587" cy="6596063"/>
          </a:xfrm>
        </p:spPr>
      </p:pic>
      <p:graphicFrame>
        <p:nvGraphicFramePr>
          <p:cNvPr id="118788" name="Group 4"/>
          <p:cNvGraphicFramePr>
            <a:graphicFrameLocks noGrp="1"/>
          </p:cNvGraphicFramePr>
          <p:nvPr>
            <p:ph idx="1"/>
          </p:nvPr>
        </p:nvGraphicFramePr>
        <p:xfrm>
          <a:off x="5173663" y="5445125"/>
          <a:ext cx="3970337" cy="1184276"/>
        </p:xfrm>
        <a:graphic>
          <a:graphicData uri="http://schemas.openxmlformats.org/drawingml/2006/table">
            <a:tbl>
              <a:tblPr/>
              <a:tblGrid>
                <a:gridCol w="3970337"/>
              </a:tblGrid>
              <a:tr h="5095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fr-FR" sz="600" b="0" i="1" u="none" strike="noStrike" cap="none" normalizeH="0" baseline="0" dirty="0" smtClean="0">
                          <a:ln>
                            <a:noFill/>
                          </a:ln>
                          <a:solidFill>
                            <a:schemeClr val="tx1"/>
                          </a:solidFill>
                          <a:effectLst/>
                          <a:latin typeface="Verdana" pitchFamily="34" charset="0"/>
                          <a:cs typeface="Arial" charset="0"/>
                        </a:rPr>
                        <a:t>Le guide des Jardins de Belgique (Christine de Groote)</a:t>
                      </a:r>
                      <a:endParaRPr kumimoji="0" lang="fr-FR" sz="18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cap="flat">
                      <a:noFill/>
                    </a:lnT>
                    <a:lnB>
                      <a:noFill/>
                    </a:lnB>
                    <a:lnTlToBr>
                      <a:noFill/>
                    </a:lnTlToBr>
                    <a:lnBlToTr>
                      <a:noFill/>
                    </a:lnBlToTr>
                    <a:noFill/>
                  </a:tcPr>
                </a:tc>
              </a:tr>
              <a:tr h="6746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chemeClr val="tx1"/>
                          </a:solidFill>
                          <a:effectLst/>
                          <a:latin typeface="Verdana" pitchFamily="34" charset="0"/>
                          <a:cs typeface="Arial" charset="0"/>
                        </a:rPr>
                        <a:t>Style de jardin à l'anglaise : Parc de </a:t>
                      </a:r>
                      <a:r>
                        <a:rPr kumimoji="0" lang="fr-FR" sz="1400" b="1" i="0" u="none" strike="noStrike" cap="none" normalizeH="0" baseline="0" dirty="0" err="1" smtClean="0">
                          <a:ln>
                            <a:noFill/>
                          </a:ln>
                          <a:solidFill>
                            <a:schemeClr val="tx1"/>
                          </a:solidFill>
                          <a:effectLst/>
                          <a:latin typeface="Verdana" pitchFamily="34" charset="0"/>
                          <a:cs typeface="Arial" charset="0"/>
                        </a:rPr>
                        <a:t>Beervelde</a:t>
                      </a:r>
                      <a:endParaRPr kumimoji="0" lang="fr-FR" sz="1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parcdebeervelde.be/Repository/Cached/1jpgPlanvlak20100118Fr_500.jpg"/>
          <p:cNvPicPr>
            <a:picLocks noChangeAspect="1" noChangeArrowheads="1"/>
          </p:cNvPicPr>
          <p:nvPr/>
        </p:nvPicPr>
        <p:blipFill>
          <a:blip r:embed="rId2" cstate="print"/>
          <a:srcRect/>
          <a:stretch>
            <a:fillRect/>
          </a:stretch>
        </p:blipFill>
        <p:spPr bwMode="auto">
          <a:xfrm>
            <a:off x="1907704" y="0"/>
            <a:ext cx="4762500" cy="6924676"/>
          </a:xfrm>
          <a:prstGeom prst="rect">
            <a:avLst/>
          </a:prstGeom>
          <a:noFill/>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6" name="Group 4"/>
          <p:cNvGrpSpPr>
            <a:grpSpLocks/>
          </p:cNvGrpSpPr>
          <p:nvPr/>
        </p:nvGrpSpPr>
        <p:grpSpPr bwMode="auto">
          <a:xfrm>
            <a:off x="0" y="0"/>
            <a:ext cx="9144000" cy="5805488"/>
            <a:chOff x="1957" y="7897"/>
            <a:chExt cx="7984" cy="6315"/>
          </a:xfrm>
        </p:grpSpPr>
        <p:pic>
          <p:nvPicPr>
            <p:cNvPr id="13317" name="Picture 5" descr="Jardin du temple Ryogen Kyoto Japan"/>
            <p:cNvPicPr>
              <a:picLocks noChangeAspect="1" noChangeArrowheads="1"/>
            </p:cNvPicPr>
            <p:nvPr/>
          </p:nvPicPr>
          <p:blipFill>
            <a:blip r:embed="rId2" cstate="print"/>
            <a:srcRect/>
            <a:stretch>
              <a:fillRect/>
            </a:stretch>
          </p:blipFill>
          <p:spPr bwMode="auto">
            <a:xfrm>
              <a:off x="1957" y="11137"/>
              <a:ext cx="3780" cy="3060"/>
            </a:xfrm>
            <a:prstGeom prst="rect">
              <a:avLst/>
            </a:prstGeom>
            <a:noFill/>
            <a:ln w="12700">
              <a:solidFill>
                <a:srgbClr val="000000"/>
              </a:solidFill>
              <a:miter lim="800000"/>
              <a:headEnd/>
              <a:tailEnd/>
            </a:ln>
          </p:spPr>
        </p:pic>
        <p:pic>
          <p:nvPicPr>
            <p:cNvPr id="13318" name="Picture 6" descr="Jardin du A UN Ryogenin Kyoto Japan"/>
            <p:cNvPicPr>
              <a:picLocks noChangeAspect="1" noChangeArrowheads="1"/>
            </p:cNvPicPr>
            <p:nvPr/>
          </p:nvPicPr>
          <p:blipFill>
            <a:blip r:embed="rId3" cstate="print"/>
            <a:srcRect/>
            <a:stretch>
              <a:fillRect/>
            </a:stretch>
          </p:blipFill>
          <p:spPr bwMode="auto">
            <a:xfrm>
              <a:off x="1957" y="7897"/>
              <a:ext cx="3780" cy="2880"/>
            </a:xfrm>
            <a:prstGeom prst="rect">
              <a:avLst/>
            </a:prstGeom>
            <a:noFill/>
            <a:ln w="12700">
              <a:solidFill>
                <a:srgbClr val="000000"/>
              </a:solidFill>
              <a:miter lim="800000"/>
              <a:headEnd/>
              <a:tailEnd/>
            </a:ln>
          </p:spPr>
        </p:pic>
        <p:pic>
          <p:nvPicPr>
            <p:cNvPr id="13319" name="Picture 7" descr="Jardin du Ginkahuji Kyoto Japan"/>
            <p:cNvPicPr>
              <a:picLocks noChangeAspect="1" noChangeArrowheads="1"/>
            </p:cNvPicPr>
            <p:nvPr/>
          </p:nvPicPr>
          <p:blipFill>
            <a:blip r:embed="rId4" cstate="print"/>
            <a:srcRect/>
            <a:stretch>
              <a:fillRect/>
            </a:stretch>
          </p:blipFill>
          <p:spPr bwMode="auto">
            <a:xfrm>
              <a:off x="6097" y="7897"/>
              <a:ext cx="3844" cy="2880"/>
            </a:xfrm>
            <a:prstGeom prst="rect">
              <a:avLst/>
            </a:prstGeom>
            <a:noFill/>
            <a:ln w="12700">
              <a:solidFill>
                <a:srgbClr val="000000"/>
              </a:solidFill>
              <a:miter lim="800000"/>
              <a:headEnd/>
              <a:tailEnd/>
            </a:ln>
          </p:spPr>
        </p:pic>
        <p:pic>
          <p:nvPicPr>
            <p:cNvPr id="13320" name="Picture 8" descr="Une partie du jardin du Daisen Kyoto Japan"/>
            <p:cNvPicPr>
              <a:picLocks noChangeAspect="1" noChangeArrowheads="1"/>
            </p:cNvPicPr>
            <p:nvPr/>
          </p:nvPicPr>
          <p:blipFill>
            <a:blip r:embed="rId5" cstate="print"/>
            <a:srcRect/>
            <a:stretch>
              <a:fillRect/>
            </a:stretch>
          </p:blipFill>
          <p:spPr bwMode="auto">
            <a:xfrm>
              <a:off x="6097" y="11137"/>
              <a:ext cx="3844" cy="3075"/>
            </a:xfrm>
            <a:prstGeom prst="rect">
              <a:avLst/>
            </a:prstGeom>
            <a:noFill/>
            <a:ln w="12700">
              <a:solidFill>
                <a:srgbClr val="000000"/>
              </a:solidFill>
              <a:miter lim="800000"/>
              <a:headEnd/>
              <a:tailEnd/>
            </a:ln>
          </p:spPr>
        </p:pic>
      </p:grpSp>
      <p:sp>
        <p:nvSpPr>
          <p:cNvPr id="13321" name="Text Box 9"/>
          <p:cNvSpPr txBox="1">
            <a:spLocks noChangeArrowheads="1"/>
          </p:cNvSpPr>
          <p:nvPr/>
        </p:nvSpPr>
        <p:spPr bwMode="auto">
          <a:xfrm>
            <a:off x="755650" y="6092825"/>
            <a:ext cx="6840538" cy="457200"/>
          </a:xfrm>
          <a:prstGeom prst="rect">
            <a:avLst/>
          </a:prstGeom>
          <a:noFill/>
          <a:ln w="9525">
            <a:noFill/>
            <a:miter lim="800000"/>
            <a:headEnd/>
            <a:tailEnd/>
          </a:ln>
          <a:effectLst/>
        </p:spPr>
        <p:txBody>
          <a:bodyPr>
            <a:spAutoFit/>
          </a:bodyPr>
          <a:lstStyle/>
          <a:p>
            <a:pPr algn="ctr">
              <a:spcBef>
                <a:spcPct val="50000"/>
              </a:spcBef>
            </a:pPr>
            <a:r>
              <a:rPr lang="fr-FR" sz="2400" b="1"/>
              <a:t>Les jardins Zen - Japon</a:t>
            </a:r>
            <a:endParaRPr lang="en-US" sz="2400" b="1"/>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3"/>
          <p:cNvPicPr>
            <a:picLocks noGrp="1" noChangeAspect="1" noChangeArrowheads="1"/>
          </p:cNvPicPr>
          <p:nvPr>
            <p:ph type="body" idx="1"/>
          </p:nvPr>
        </p:nvPicPr>
        <p:blipFill>
          <a:blip r:embed="rId2" cstate="print"/>
          <a:srcRect/>
          <a:stretch>
            <a:fillRect/>
          </a:stretch>
        </p:blipFill>
        <p:spPr>
          <a:xfrm>
            <a:off x="0" y="836613"/>
            <a:ext cx="9144000" cy="5029200"/>
          </a:xfrm>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endParaRPr lang="en-US"/>
          </a:p>
        </p:txBody>
      </p:sp>
      <p:pic>
        <p:nvPicPr>
          <p:cNvPr id="45059" name="Picture 3"/>
          <p:cNvPicPr>
            <a:picLocks noGrp="1" noChangeAspect="1" noChangeArrowheads="1"/>
          </p:cNvPicPr>
          <p:nvPr>
            <p:ph type="body" idx="1"/>
          </p:nvPr>
        </p:nvPicPr>
        <p:blipFill>
          <a:blip r:embed="rId2" cstate="print"/>
          <a:srcRect/>
          <a:stretch>
            <a:fillRect/>
          </a:stretch>
        </p:blipFill>
        <p:spPr>
          <a:xfrm>
            <a:off x="0" y="0"/>
            <a:ext cx="9144000" cy="6021388"/>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668496" descr="mille-feuilles">
            <a:hlinkClick r:id="rId2"/>
          </p:cNvPr>
          <p:cNvPicPr/>
          <p:nvPr/>
        </p:nvPicPr>
        <p:blipFill>
          <a:blip r:embed="rId3" cstate="print"/>
          <a:srcRect l="8750" r="9217"/>
          <a:stretch>
            <a:fillRect/>
          </a:stretch>
        </p:blipFill>
        <p:spPr bwMode="auto">
          <a:xfrm>
            <a:off x="0" y="0"/>
            <a:ext cx="6300192" cy="6858000"/>
          </a:xfrm>
          <a:prstGeom prst="rect">
            <a:avLst/>
          </a:prstGeom>
          <a:noFill/>
          <a:ln w="9525">
            <a:noFill/>
            <a:miter lim="800000"/>
            <a:headEnd/>
            <a:tailEnd/>
          </a:ln>
        </p:spPr>
      </p:pic>
      <p:sp>
        <p:nvSpPr>
          <p:cNvPr id="5" name="ZoneTexte 4"/>
          <p:cNvSpPr txBox="1"/>
          <p:nvPr/>
        </p:nvSpPr>
        <p:spPr>
          <a:xfrm>
            <a:off x="6335688" y="764704"/>
            <a:ext cx="2808312" cy="4524315"/>
          </a:xfrm>
          <a:prstGeom prst="rect">
            <a:avLst/>
          </a:prstGeom>
          <a:noFill/>
        </p:spPr>
        <p:txBody>
          <a:bodyPr wrap="square" rtlCol="0">
            <a:spAutoFit/>
          </a:bodyPr>
          <a:lstStyle/>
          <a:p>
            <a:pPr algn="just"/>
            <a:r>
              <a:rPr lang="fr-FR" b="1" dirty="0" smtClean="0"/>
              <a:t>Projet mille feuilles: Le </a:t>
            </a:r>
            <a:r>
              <a:rPr lang="fr-FR" b="1" dirty="0"/>
              <a:t>bâtiment, haut de 385 m, a été baptisé forêt urbaine car il se compose de dizaines couches empilées les unes sur les autres qui laissent apparaître de la verdure. Ce design audacieux a été proposé en 2009 à la ville nouvelle de </a:t>
            </a:r>
            <a:r>
              <a:rPr lang="fr-FR" b="1" dirty="0" smtClean="0"/>
              <a:t>Chongqing (Chine) </a:t>
            </a:r>
            <a:r>
              <a:rPr lang="fr-FR" b="1" dirty="0"/>
              <a:t>qui ambitionne de devenir une ville moderne et agréable</a:t>
            </a:r>
            <a:endParaRPr lang="fr-FR"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endParaRPr lang="en-US"/>
          </a:p>
        </p:txBody>
      </p:sp>
      <p:sp>
        <p:nvSpPr>
          <p:cNvPr id="47107" name="Rectangle 3"/>
          <p:cNvSpPr>
            <a:spLocks noGrp="1" noChangeArrowheads="1"/>
          </p:cNvSpPr>
          <p:nvPr>
            <p:ph type="body" idx="1"/>
          </p:nvPr>
        </p:nvSpPr>
        <p:spPr/>
        <p:txBody>
          <a:bodyPr/>
          <a:lstStyle/>
          <a:p>
            <a:endParaRPr lang="en-US"/>
          </a:p>
        </p:txBody>
      </p:sp>
      <p:pic>
        <p:nvPicPr>
          <p:cNvPr id="47108" name="Picture 4"/>
          <p:cNvPicPr>
            <a:picLocks noChangeAspect="1" noChangeArrowheads="1"/>
          </p:cNvPicPr>
          <p:nvPr/>
        </p:nvPicPr>
        <p:blipFill>
          <a:blip r:embed="rId2" cstate="print"/>
          <a:srcRect/>
          <a:stretch>
            <a:fillRect/>
          </a:stretch>
        </p:blipFill>
        <p:spPr bwMode="auto">
          <a:xfrm>
            <a:off x="0" y="333375"/>
            <a:ext cx="9144000" cy="60626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endParaRPr lang="en-US"/>
          </a:p>
        </p:txBody>
      </p:sp>
      <p:sp>
        <p:nvSpPr>
          <p:cNvPr id="48131" name="Rectangle 3"/>
          <p:cNvSpPr>
            <a:spLocks noGrp="1" noChangeArrowheads="1"/>
          </p:cNvSpPr>
          <p:nvPr>
            <p:ph type="body" idx="1"/>
          </p:nvPr>
        </p:nvSpPr>
        <p:spPr/>
        <p:txBody>
          <a:bodyPr/>
          <a:lstStyle/>
          <a:p>
            <a:endParaRPr lang="en-US"/>
          </a:p>
        </p:txBody>
      </p:sp>
      <p:pic>
        <p:nvPicPr>
          <p:cNvPr id="48132" name="Picture 4"/>
          <p:cNvPicPr>
            <a:picLocks noChangeAspect="1" noChangeArrowheads="1"/>
          </p:cNvPicPr>
          <p:nvPr/>
        </p:nvPicPr>
        <p:blipFill>
          <a:blip r:embed="rId2" cstate="print"/>
          <a:srcRect/>
          <a:stretch>
            <a:fillRect/>
          </a:stretch>
        </p:blipFill>
        <p:spPr bwMode="auto">
          <a:xfrm>
            <a:off x="0" y="0"/>
            <a:ext cx="9144000" cy="68357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3"/>
          <p:cNvPicPr>
            <a:picLocks noGrp="1" noChangeAspect="1" noChangeArrowheads="1"/>
          </p:cNvPicPr>
          <p:nvPr>
            <p:ph type="body" idx="1"/>
          </p:nvPr>
        </p:nvPicPr>
        <p:blipFill>
          <a:blip r:embed="rId2" cstate="print"/>
          <a:srcRect/>
          <a:stretch>
            <a:fillRect/>
          </a:stretch>
        </p:blipFill>
        <p:spPr>
          <a:xfrm>
            <a:off x="-323850" y="1052513"/>
            <a:ext cx="9467850" cy="5207000"/>
          </a:xfrm>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endParaRPr lang="en-US"/>
          </a:p>
        </p:txBody>
      </p:sp>
      <p:sp>
        <p:nvSpPr>
          <p:cNvPr id="50179" name="Rectangle 3"/>
          <p:cNvSpPr>
            <a:spLocks noGrp="1" noChangeArrowheads="1"/>
          </p:cNvSpPr>
          <p:nvPr>
            <p:ph type="body" idx="1"/>
          </p:nvPr>
        </p:nvSpPr>
        <p:spPr/>
        <p:txBody>
          <a:bodyPr/>
          <a:lstStyle/>
          <a:p>
            <a:endParaRPr lang="en-US"/>
          </a:p>
        </p:txBody>
      </p:sp>
      <p:pic>
        <p:nvPicPr>
          <p:cNvPr id="50180" name="Picture 4"/>
          <p:cNvPicPr>
            <a:picLocks noChangeAspect="1" noChangeArrowheads="1"/>
          </p:cNvPicPr>
          <p:nvPr/>
        </p:nvPicPr>
        <p:blipFill>
          <a:blip r:embed="rId2" cstate="print"/>
          <a:srcRect/>
          <a:stretch>
            <a:fillRect/>
          </a:stretch>
        </p:blipFill>
        <p:spPr bwMode="auto">
          <a:xfrm>
            <a:off x="1714480" y="0"/>
            <a:ext cx="5665807" cy="6143644"/>
          </a:xfrm>
          <a:prstGeom prst="rect">
            <a:avLst/>
          </a:prstGeom>
          <a:noFill/>
          <a:ln w="9525">
            <a:noFill/>
            <a:miter lim="800000"/>
            <a:headEnd/>
            <a:tailEnd/>
          </a:ln>
          <a:effectLst/>
        </p:spPr>
      </p:pic>
      <p:sp>
        <p:nvSpPr>
          <p:cNvPr id="50181" name="Rectangle 5"/>
          <p:cNvSpPr>
            <a:spLocks noChangeArrowheads="1"/>
          </p:cNvSpPr>
          <p:nvPr/>
        </p:nvSpPr>
        <p:spPr bwMode="auto">
          <a:xfrm>
            <a:off x="900113" y="6216650"/>
            <a:ext cx="6408737" cy="641350"/>
          </a:xfrm>
          <a:prstGeom prst="rect">
            <a:avLst/>
          </a:prstGeom>
          <a:solidFill>
            <a:srgbClr val="FFFFFF"/>
          </a:solidFill>
          <a:ln w="9525">
            <a:noFill/>
            <a:miter lim="800000"/>
            <a:headEnd/>
            <a:tailEnd/>
          </a:ln>
          <a:effectLst/>
        </p:spPr>
        <p:txBody>
          <a:bodyPr anchor="ctr">
            <a:spAutoFit/>
          </a:bodyPr>
          <a:lstStyle/>
          <a:p>
            <a:r>
              <a:rPr lang="fr-FR" b="1"/>
              <a:t>Dans le Temple de Kun Lam trône ce bonzaï sacré vieux de plusieurs centaines d'années.</a:t>
            </a:r>
            <a:r>
              <a:rPr lang="fr-FR"/>
              <a:t> </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endParaRPr lang="en-US"/>
          </a:p>
        </p:txBody>
      </p:sp>
      <p:pic>
        <p:nvPicPr>
          <p:cNvPr id="51203" name="Picture 3"/>
          <p:cNvPicPr>
            <a:picLocks noGrp="1" noChangeAspect="1" noChangeArrowheads="1"/>
          </p:cNvPicPr>
          <p:nvPr>
            <p:ph type="body" idx="1"/>
          </p:nvPr>
        </p:nvPicPr>
        <p:blipFill>
          <a:blip r:embed="rId2" cstate="print"/>
          <a:srcRect/>
          <a:stretch>
            <a:fillRect/>
          </a:stretch>
        </p:blipFill>
        <p:spPr>
          <a:xfrm>
            <a:off x="0" y="0"/>
            <a:ext cx="8748713" cy="6831013"/>
          </a:xfrm>
        </p:spPr>
      </p:pic>
      <p:sp>
        <p:nvSpPr>
          <p:cNvPr id="51204" name="Rectangle 4"/>
          <p:cNvSpPr>
            <a:spLocks noChangeArrowheads="1"/>
          </p:cNvSpPr>
          <p:nvPr/>
        </p:nvSpPr>
        <p:spPr bwMode="auto">
          <a:xfrm>
            <a:off x="1331913" y="5942013"/>
            <a:ext cx="6003925" cy="915987"/>
          </a:xfrm>
          <a:prstGeom prst="rect">
            <a:avLst/>
          </a:prstGeom>
          <a:noFill/>
          <a:ln w="9525">
            <a:noFill/>
            <a:miter lim="800000"/>
            <a:headEnd/>
            <a:tailEnd/>
          </a:ln>
          <a:effectLst/>
        </p:spPr>
        <p:txBody>
          <a:bodyPr wrap="none" anchor="ctr">
            <a:spAutoFit/>
          </a:bodyPr>
          <a:lstStyle/>
          <a:p>
            <a:pPr algn="ctr"/>
            <a:r>
              <a:rPr lang="fr-FR" b="1">
                <a:solidFill>
                  <a:schemeClr val="bg1"/>
                </a:solidFill>
              </a:rPr>
              <a:t>Les abords des temples sont jalonnés d'inscriptions.</a:t>
            </a:r>
            <a:r>
              <a:rPr lang="fr-FR">
                <a:solidFill>
                  <a:schemeClr val="bg1"/>
                </a:solidFill>
              </a:rPr>
              <a:t> </a:t>
            </a:r>
          </a:p>
          <a:p>
            <a:pPr algn="ctr"/>
            <a:r>
              <a:rPr lang="fr-FR" b="1">
                <a:solidFill>
                  <a:schemeClr val="bg1"/>
                </a:solidFill>
              </a:rPr>
              <a:t>Celle-ci aurait plus de 600 ans.</a:t>
            </a:r>
            <a:endParaRPr lang="fr-FR">
              <a:solidFill>
                <a:schemeClr val="bg1"/>
              </a:solidFill>
            </a:endParaRPr>
          </a:p>
          <a:p>
            <a:pPr algn="ctr" eaLnBrk="0" hangingPunct="0"/>
            <a:endParaRPr lang="fr-FR">
              <a:solidFill>
                <a:schemeClr val="bg1"/>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endParaRPr lang="en-US"/>
          </a:p>
        </p:txBody>
      </p:sp>
      <p:pic>
        <p:nvPicPr>
          <p:cNvPr id="52227" name="Picture 3"/>
          <p:cNvPicPr>
            <a:picLocks noGrp="1" noChangeAspect="1" noChangeArrowheads="1"/>
          </p:cNvPicPr>
          <p:nvPr>
            <p:ph type="body" idx="1"/>
          </p:nvPr>
        </p:nvPicPr>
        <p:blipFill>
          <a:blip r:embed="rId2" cstate="print"/>
          <a:srcRect/>
          <a:stretch>
            <a:fillRect/>
          </a:stretch>
        </p:blipFill>
        <p:spPr>
          <a:xfrm>
            <a:off x="0" y="404813"/>
            <a:ext cx="9144000" cy="5029200"/>
          </a:xfrm>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type="body" idx="1"/>
          </p:nvPr>
        </p:nvSpPr>
        <p:spPr/>
        <p:txBody>
          <a:bodyPr/>
          <a:lstStyle/>
          <a:p>
            <a:endParaRPr lang="en-US"/>
          </a:p>
        </p:txBody>
      </p:sp>
      <p:pic>
        <p:nvPicPr>
          <p:cNvPr id="111620" name="Picture 4" descr="Floréal"/>
          <p:cNvPicPr>
            <a:picLocks noGrp="1" noChangeAspect="1" noChangeArrowheads="1"/>
          </p:cNvPicPr>
          <p:nvPr>
            <p:ph type="title"/>
          </p:nvPr>
        </p:nvPicPr>
        <p:blipFill>
          <a:blip r:embed="rId2" cstate="print"/>
          <a:srcRect/>
          <a:stretch>
            <a:fillRect/>
          </a:stretch>
        </p:blipFill>
        <p:spPr>
          <a:xfrm>
            <a:off x="539750" y="96838"/>
            <a:ext cx="8101013" cy="6761162"/>
          </a:xfrm>
          <a:noFill/>
          <a:ln/>
        </p:spPr>
      </p:pic>
      <p:sp>
        <p:nvSpPr>
          <p:cNvPr id="111621" name="Text Box 5"/>
          <p:cNvSpPr txBox="1">
            <a:spLocks noChangeArrowheads="1"/>
          </p:cNvSpPr>
          <p:nvPr/>
        </p:nvSpPr>
        <p:spPr bwMode="auto">
          <a:xfrm>
            <a:off x="3276600" y="6491288"/>
            <a:ext cx="3743325" cy="366712"/>
          </a:xfrm>
          <a:prstGeom prst="rect">
            <a:avLst/>
          </a:prstGeom>
          <a:noFill/>
          <a:ln w="9525">
            <a:noFill/>
            <a:miter lim="800000"/>
            <a:headEnd/>
            <a:tailEnd/>
          </a:ln>
          <a:effectLst/>
        </p:spPr>
        <p:txBody>
          <a:bodyPr>
            <a:spAutoFit/>
          </a:bodyPr>
          <a:lstStyle/>
          <a:p>
            <a:pPr>
              <a:spcBef>
                <a:spcPct val="50000"/>
              </a:spcBef>
            </a:pPr>
            <a:r>
              <a:rPr lang="fr-FR" b="1"/>
              <a:t>Les cités-jardins Bruxelles</a:t>
            </a:r>
            <a:r>
              <a:rPr lang="fr-FR"/>
              <a:t> </a:t>
            </a:r>
            <a:endParaRPr 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4" name="Picture 4"/>
          <p:cNvPicPr>
            <a:picLocks noChangeAspect="1" noChangeArrowheads="1"/>
          </p:cNvPicPr>
          <p:nvPr/>
        </p:nvPicPr>
        <p:blipFill>
          <a:blip r:embed="rId2" cstate="print"/>
          <a:srcRect/>
          <a:stretch>
            <a:fillRect/>
          </a:stretch>
        </p:blipFill>
        <p:spPr bwMode="auto">
          <a:xfrm>
            <a:off x="0" y="0"/>
            <a:ext cx="9144000" cy="6057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endParaRPr lang="en-US"/>
          </a:p>
        </p:txBody>
      </p:sp>
      <p:pic>
        <p:nvPicPr>
          <p:cNvPr id="113667" name="Picture 3"/>
          <p:cNvPicPr>
            <a:picLocks noGrp="1" noChangeAspect="1" noChangeArrowheads="1"/>
          </p:cNvPicPr>
          <p:nvPr>
            <p:ph type="body" idx="1"/>
          </p:nvPr>
        </p:nvPicPr>
        <p:blipFill>
          <a:blip r:embed="rId2" cstate="print"/>
          <a:srcRect/>
          <a:stretch>
            <a:fillRect/>
          </a:stretch>
        </p:blipFill>
        <p:spPr>
          <a:xfrm>
            <a:off x="0" y="188913"/>
            <a:ext cx="9144000" cy="6350000"/>
          </a:xfrm>
        </p:spPr>
      </p:pic>
      <p:sp>
        <p:nvSpPr>
          <p:cNvPr id="113668" name="Rectangle 4"/>
          <p:cNvSpPr>
            <a:spLocks noChangeArrowheads="1"/>
          </p:cNvSpPr>
          <p:nvPr/>
        </p:nvSpPr>
        <p:spPr bwMode="auto">
          <a:xfrm>
            <a:off x="2916238" y="6491288"/>
            <a:ext cx="2254250" cy="366712"/>
          </a:xfrm>
          <a:prstGeom prst="rect">
            <a:avLst/>
          </a:prstGeom>
          <a:noFill/>
          <a:ln w="9525">
            <a:noFill/>
            <a:miter lim="800000"/>
            <a:headEnd/>
            <a:tailEnd/>
          </a:ln>
          <a:effectLst/>
        </p:spPr>
        <p:txBody>
          <a:bodyPr wrap="none">
            <a:spAutoFit/>
          </a:bodyPr>
          <a:lstStyle/>
          <a:p>
            <a:r>
              <a:rPr lang="fr-FR"/>
              <a:t>Parc d’André citrôen</a:t>
            </a:r>
            <a:endParaRPr 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1" name="Picture 3"/>
          <p:cNvPicPr>
            <a:picLocks noGrp="1" noChangeAspect="1" noChangeArrowheads="1"/>
          </p:cNvPicPr>
          <p:nvPr>
            <p:ph type="body" idx="1"/>
          </p:nvPr>
        </p:nvPicPr>
        <p:blipFill>
          <a:blip r:embed="rId2" cstate="print"/>
          <a:srcRect/>
          <a:stretch>
            <a:fillRect/>
          </a:stretch>
        </p:blipFill>
        <p:spPr>
          <a:xfrm>
            <a:off x="0" y="981075"/>
            <a:ext cx="9144000" cy="5029200"/>
          </a:xfrm>
        </p:spPr>
      </p:pic>
      <p:sp>
        <p:nvSpPr>
          <p:cNvPr id="114693" name="Text Box 5"/>
          <p:cNvSpPr txBox="1">
            <a:spLocks noChangeArrowheads="1"/>
          </p:cNvSpPr>
          <p:nvPr/>
        </p:nvSpPr>
        <p:spPr bwMode="auto">
          <a:xfrm>
            <a:off x="2627313" y="6237288"/>
            <a:ext cx="2881312" cy="366712"/>
          </a:xfrm>
          <a:prstGeom prst="rect">
            <a:avLst/>
          </a:prstGeom>
          <a:noFill/>
          <a:ln w="9525">
            <a:noFill/>
            <a:miter lim="800000"/>
            <a:headEnd/>
            <a:tailEnd/>
          </a:ln>
          <a:effectLst/>
        </p:spPr>
        <p:txBody>
          <a:bodyPr>
            <a:spAutoFit/>
          </a:bodyPr>
          <a:lstStyle/>
          <a:p>
            <a:pPr>
              <a:spcBef>
                <a:spcPct val="50000"/>
              </a:spcBef>
            </a:pPr>
            <a:r>
              <a:rPr lang="fr-FR"/>
              <a:t>Parc d’André citrôen </a:t>
            </a: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668116" descr="projet tours folles">
            <a:hlinkClick r:id="rId2"/>
          </p:cNvPr>
          <p:cNvPicPr/>
          <p:nvPr/>
        </p:nvPicPr>
        <p:blipFill>
          <a:blip r:embed="rId3" cstate="print"/>
          <a:srcRect l="19536"/>
          <a:stretch>
            <a:fillRect/>
          </a:stretch>
        </p:blipFill>
        <p:spPr bwMode="auto">
          <a:xfrm>
            <a:off x="2915816" y="188640"/>
            <a:ext cx="6228184" cy="6669360"/>
          </a:xfrm>
          <a:prstGeom prst="rect">
            <a:avLst/>
          </a:prstGeom>
          <a:noFill/>
          <a:ln w="9525">
            <a:noFill/>
            <a:miter lim="800000"/>
            <a:headEnd/>
            <a:tailEnd/>
          </a:ln>
        </p:spPr>
      </p:pic>
      <p:sp>
        <p:nvSpPr>
          <p:cNvPr id="5" name="ZoneTexte 4"/>
          <p:cNvSpPr txBox="1"/>
          <p:nvPr/>
        </p:nvSpPr>
        <p:spPr>
          <a:xfrm>
            <a:off x="0" y="1268760"/>
            <a:ext cx="2808312" cy="4247317"/>
          </a:xfrm>
          <a:prstGeom prst="rect">
            <a:avLst/>
          </a:prstGeom>
          <a:noFill/>
        </p:spPr>
        <p:txBody>
          <a:bodyPr wrap="square" rtlCol="0">
            <a:spAutoFit/>
          </a:bodyPr>
          <a:lstStyle/>
          <a:p>
            <a:pPr algn="just"/>
            <a:r>
              <a:rPr lang="fr-FR" b="1" dirty="0" smtClean="0"/>
              <a:t>Projet les tours les plus folles: </a:t>
            </a:r>
            <a:r>
              <a:rPr lang="fr-FR" b="1" dirty="0"/>
              <a:t>Elles fleuriront peut-être dans nos villes. Tours de bureaux, de logement ou de loisirs : les architectes se déchainent pour concevoir les projets les plus fous. Ici, </a:t>
            </a:r>
            <a:r>
              <a:rPr lang="fr-FR" b="1" dirty="0" err="1"/>
              <a:t>Urban</a:t>
            </a:r>
            <a:r>
              <a:rPr lang="fr-FR" b="1" dirty="0"/>
              <a:t> Forest du cabinet chinois MAD est une tour de bureaux avec un hôtel pour la ville de Chongqing.</a:t>
            </a:r>
            <a:endParaRPr lang="fr-FR"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endParaRPr lang="en-US"/>
          </a:p>
        </p:txBody>
      </p:sp>
      <p:pic>
        <p:nvPicPr>
          <p:cNvPr id="115715" name="Picture 3"/>
          <p:cNvPicPr>
            <a:picLocks noGrp="1" noChangeAspect="1" noChangeArrowheads="1"/>
          </p:cNvPicPr>
          <p:nvPr>
            <p:ph type="body" idx="1"/>
          </p:nvPr>
        </p:nvPicPr>
        <p:blipFill>
          <a:blip r:embed="rId2" cstate="print"/>
          <a:srcRect/>
          <a:stretch>
            <a:fillRect/>
          </a:stretch>
        </p:blipFill>
        <p:spPr>
          <a:xfrm>
            <a:off x="0" y="404664"/>
            <a:ext cx="8984571" cy="4941168"/>
          </a:xfrm>
        </p:spPr>
      </p:pic>
      <p:sp>
        <p:nvSpPr>
          <p:cNvPr id="115716" name="Text Box 4"/>
          <p:cNvSpPr txBox="1">
            <a:spLocks noChangeArrowheads="1"/>
          </p:cNvSpPr>
          <p:nvPr/>
        </p:nvSpPr>
        <p:spPr bwMode="auto">
          <a:xfrm>
            <a:off x="2627313" y="6237288"/>
            <a:ext cx="2881312" cy="366712"/>
          </a:xfrm>
          <a:prstGeom prst="rect">
            <a:avLst/>
          </a:prstGeom>
          <a:noFill/>
          <a:ln w="9525">
            <a:noFill/>
            <a:miter lim="800000"/>
            <a:headEnd/>
            <a:tailEnd/>
          </a:ln>
          <a:effectLst/>
        </p:spPr>
        <p:txBody>
          <a:bodyPr>
            <a:spAutoFit/>
          </a:bodyPr>
          <a:lstStyle/>
          <a:p>
            <a:pPr>
              <a:spcBef>
                <a:spcPct val="50000"/>
              </a:spcBef>
            </a:pPr>
            <a:r>
              <a:rPr lang="fr-FR"/>
              <a:t>Parc d’André citrôen </a:t>
            </a:r>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0" name="Picture 4"/>
          <p:cNvPicPr>
            <a:picLocks noGrp="1" noChangeAspect="1" noChangeArrowheads="1"/>
          </p:cNvPicPr>
          <p:nvPr>
            <p:ph type="body" idx="1"/>
          </p:nvPr>
        </p:nvPicPr>
        <p:blipFill>
          <a:blip r:embed="rId2" cstate="print"/>
          <a:srcRect/>
          <a:stretch>
            <a:fillRect/>
          </a:stretch>
        </p:blipFill>
        <p:spPr>
          <a:xfrm>
            <a:off x="0" y="1196975"/>
            <a:ext cx="9144000" cy="3322638"/>
          </a:xfrm>
          <a:noFill/>
          <a:ln/>
        </p:spPr>
      </p:pic>
      <p:sp>
        <p:nvSpPr>
          <p:cNvPr id="116741" name="Text Box 5"/>
          <p:cNvSpPr txBox="1">
            <a:spLocks noChangeArrowheads="1"/>
          </p:cNvSpPr>
          <p:nvPr/>
        </p:nvSpPr>
        <p:spPr bwMode="auto">
          <a:xfrm>
            <a:off x="1619250" y="6021388"/>
            <a:ext cx="4032250" cy="396875"/>
          </a:xfrm>
          <a:prstGeom prst="rect">
            <a:avLst/>
          </a:prstGeom>
          <a:noFill/>
          <a:ln w="9525">
            <a:noFill/>
            <a:miter lim="800000"/>
            <a:headEnd/>
            <a:tailEnd/>
          </a:ln>
          <a:effectLst/>
        </p:spPr>
        <p:txBody>
          <a:bodyPr>
            <a:spAutoFit/>
          </a:bodyPr>
          <a:lstStyle/>
          <a:p>
            <a:pPr>
              <a:spcBef>
                <a:spcPct val="50000"/>
              </a:spcBef>
            </a:pPr>
            <a:r>
              <a:rPr lang="fr-FR" sz="2000" b="1" dirty="0"/>
              <a:t>GOLDEN GATE PARK</a:t>
            </a:r>
            <a:endParaRPr lang="en-US" sz="2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egypte3"/>
          <p:cNvPicPr>
            <a:picLocks noChangeAspect="1" noChangeArrowheads="1"/>
          </p:cNvPicPr>
          <p:nvPr/>
        </p:nvPicPr>
        <p:blipFill>
          <a:blip r:embed="rId2" cstate="print"/>
          <a:srcRect/>
          <a:stretch>
            <a:fillRect/>
          </a:stretch>
        </p:blipFill>
        <p:spPr bwMode="auto">
          <a:xfrm>
            <a:off x="0" y="333375"/>
            <a:ext cx="9144000" cy="5089525"/>
          </a:xfrm>
          <a:prstGeom prst="rect">
            <a:avLst/>
          </a:prstGeom>
          <a:noFill/>
          <a:ln w="12700">
            <a:solidFill>
              <a:srgbClr val="000000"/>
            </a:solidFill>
            <a:miter lim="800000"/>
            <a:headEnd/>
            <a:tailEnd/>
          </a:ln>
        </p:spPr>
      </p:pic>
      <p:sp>
        <p:nvSpPr>
          <p:cNvPr id="82947" name="Text Box 3"/>
          <p:cNvSpPr txBox="1">
            <a:spLocks noChangeArrowheads="1"/>
          </p:cNvSpPr>
          <p:nvPr/>
        </p:nvSpPr>
        <p:spPr bwMode="auto">
          <a:xfrm>
            <a:off x="971550" y="5805488"/>
            <a:ext cx="7056438" cy="457200"/>
          </a:xfrm>
          <a:prstGeom prst="rect">
            <a:avLst/>
          </a:prstGeom>
          <a:noFill/>
          <a:ln w="9525">
            <a:noFill/>
            <a:miter lim="800000"/>
            <a:headEnd/>
            <a:tailEnd/>
          </a:ln>
          <a:effectLst/>
        </p:spPr>
        <p:txBody>
          <a:bodyPr>
            <a:spAutoFit/>
          </a:bodyPr>
          <a:lstStyle/>
          <a:p>
            <a:pPr algn="ctr">
              <a:spcBef>
                <a:spcPct val="50000"/>
              </a:spcBef>
            </a:pPr>
            <a:r>
              <a:rPr lang="fr-FR" sz="2400" dirty="0"/>
              <a:t>Les jardins de l’ancienne Égypte</a:t>
            </a:r>
            <a:endParaRPr lang="en-US"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egypte2"/>
          <p:cNvPicPr>
            <a:picLocks noGrp="1" noChangeAspect="1" noChangeArrowheads="1"/>
          </p:cNvPicPr>
          <p:nvPr>
            <p:ph type="body" idx="1"/>
          </p:nvPr>
        </p:nvPicPr>
        <p:blipFill>
          <a:blip r:embed="rId2" cstate="print"/>
          <a:srcRect/>
          <a:stretch>
            <a:fillRect/>
          </a:stretch>
        </p:blipFill>
        <p:spPr>
          <a:xfrm>
            <a:off x="323528" y="0"/>
            <a:ext cx="8604250" cy="6065837"/>
          </a:xfrm>
          <a:noFill/>
          <a:ln w="12700">
            <a:solidFill>
              <a:srgbClr val="000000"/>
            </a:solidFill>
          </a:ln>
        </p:spPr>
      </p:pic>
      <p:sp>
        <p:nvSpPr>
          <p:cNvPr id="83971" name="Text Box 3"/>
          <p:cNvSpPr txBox="1">
            <a:spLocks noChangeArrowheads="1"/>
          </p:cNvSpPr>
          <p:nvPr/>
        </p:nvSpPr>
        <p:spPr bwMode="auto">
          <a:xfrm>
            <a:off x="1258888" y="6400800"/>
            <a:ext cx="6769100" cy="457200"/>
          </a:xfrm>
          <a:prstGeom prst="rect">
            <a:avLst/>
          </a:prstGeom>
          <a:noFill/>
          <a:ln w="9525">
            <a:noFill/>
            <a:miter lim="800000"/>
            <a:headEnd/>
            <a:tailEnd/>
          </a:ln>
          <a:effectLst/>
        </p:spPr>
        <p:txBody>
          <a:bodyPr>
            <a:spAutoFit/>
          </a:bodyPr>
          <a:lstStyle/>
          <a:p>
            <a:pPr algn="ctr">
              <a:spcBef>
                <a:spcPct val="50000"/>
              </a:spcBef>
            </a:pPr>
            <a:r>
              <a:rPr lang="fr-FR" sz="2400" b="1"/>
              <a:t>Les jardins de l’ancienne Égypte</a:t>
            </a:r>
            <a:endParaRPr lang="en-US" sz="2400" b="1"/>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148482" name="Picture 2" descr="http://caraibes-paysages.com/Uploads/images/art_des_jardins/jardin_degypte_mini.gif"/>
          <p:cNvPicPr>
            <a:picLocks noChangeAspect="1" noChangeArrowheads="1"/>
          </p:cNvPicPr>
          <p:nvPr/>
        </p:nvPicPr>
        <p:blipFill>
          <a:blip r:embed="rId2" cstate="print"/>
          <a:srcRect/>
          <a:stretch>
            <a:fillRect/>
          </a:stretch>
        </p:blipFill>
        <p:spPr bwMode="auto">
          <a:xfrm>
            <a:off x="971600" y="341784"/>
            <a:ext cx="6516216" cy="6516216"/>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2" cstate="print"/>
          <a:srcRect/>
          <a:stretch>
            <a:fillRect/>
          </a:stretch>
        </p:blipFill>
        <p:spPr bwMode="auto">
          <a:xfrm>
            <a:off x="468313" y="38100"/>
            <a:ext cx="8027987" cy="6819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endParaRPr lang="en-US"/>
          </a:p>
        </p:txBody>
      </p:sp>
      <p:sp>
        <p:nvSpPr>
          <p:cNvPr id="86019" name="Rectangle 3"/>
          <p:cNvSpPr>
            <a:spLocks noGrp="1" noChangeArrowheads="1"/>
          </p:cNvSpPr>
          <p:nvPr>
            <p:ph type="body" idx="1"/>
          </p:nvPr>
        </p:nvSpPr>
        <p:spPr/>
        <p:txBody>
          <a:bodyPr/>
          <a:lstStyle/>
          <a:p>
            <a:endParaRPr lang="en-US"/>
          </a:p>
        </p:txBody>
      </p:sp>
      <p:pic>
        <p:nvPicPr>
          <p:cNvPr id="86020" name="Picture 4"/>
          <p:cNvPicPr>
            <a:picLocks noChangeAspect="1" noChangeArrowheads="1"/>
          </p:cNvPicPr>
          <p:nvPr/>
        </p:nvPicPr>
        <p:blipFill>
          <a:blip r:embed="rId2" cstate="print"/>
          <a:srcRect/>
          <a:stretch>
            <a:fillRect/>
          </a:stretch>
        </p:blipFill>
        <p:spPr bwMode="auto">
          <a:xfrm>
            <a:off x="179388" y="9525"/>
            <a:ext cx="8748712" cy="6848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145410" name="Picture 2" descr="http://www.arc-light.net/Special/Silverside/Histoire/Antiquite/TempleKarnac1.jpg"/>
          <p:cNvPicPr>
            <a:picLocks noChangeAspect="1" noChangeArrowheads="1"/>
          </p:cNvPicPr>
          <p:nvPr/>
        </p:nvPicPr>
        <p:blipFill>
          <a:blip r:embed="rId2" cstate="print"/>
          <a:srcRect/>
          <a:stretch>
            <a:fillRect/>
          </a:stretch>
        </p:blipFill>
        <p:spPr bwMode="auto">
          <a:xfrm>
            <a:off x="0" y="260648"/>
            <a:ext cx="9201944" cy="6165304"/>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2" descr="http://scilla.iquebec.com/histoire/egypte/images/egypte1.JPG"/>
          <p:cNvPicPr>
            <a:picLocks noChangeAspect="1" noChangeArrowheads="1"/>
          </p:cNvPicPr>
          <p:nvPr/>
        </p:nvPicPr>
        <p:blipFill>
          <a:blip r:embed="rId2" cstate="print"/>
          <a:srcRect/>
          <a:stretch>
            <a:fillRect/>
          </a:stretch>
        </p:blipFill>
        <p:spPr bwMode="auto">
          <a:xfrm>
            <a:off x="611560" y="-502882"/>
            <a:ext cx="7308304" cy="7360882"/>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http://www.ezida.com/plan/patrimoines.jpg"/>
          <p:cNvPicPr>
            <a:picLocks noChangeAspect="1" noChangeArrowheads="1"/>
          </p:cNvPicPr>
          <p:nvPr/>
        </p:nvPicPr>
        <p:blipFill>
          <a:blip r:embed="rId3" cstate="print"/>
          <a:srcRect r="9063" b="5509"/>
          <a:stretch>
            <a:fillRect/>
          </a:stretch>
        </p:blipFill>
        <p:spPr bwMode="auto">
          <a:xfrm>
            <a:off x="0" y="404664"/>
            <a:ext cx="5148064" cy="5733256"/>
          </a:xfrm>
          <a:prstGeom prst="rect">
            <a:avLst/>
          </a:prstGeom>
          <a:noFill/>
        </p:spPr>
      </p:pic>
      <p:pic>
        <p:nvPicPr>
          <p:cNvPr id="119812" name="Picture 4" descr="http://www.ezida.com/plan/cartesiteinter.gif"/>
          <p:cNvPicPr>
            <a:picLocks noChangeAspect="1" noChangeArrowheads="1"/>
          </p:cNvPicPr>
          <p:nvPr/>
        </p:nvPicPr>
        <p:blipFill>
          <a:blip r:embed="rId4" cstate="print"/>
          <a:srcRect l="2972" t="2358" r="6378" b="7297"/>
          <a:stretch>
            <a:fillRect/>
          </a:stretch>
        </p:blipFill>
        <p:spPr bwMode="auto">
          <a:xfrm>
            <a:off x="4751512" y="548680"/>
            <a:ext cx="4392488" cy="5517232"/>
          </a:xfrm>
          <a:prstGeom prst="rect">
            <a:avLst/>
          </a:prstGeom>
          <a:noFill/>
        </p:spPr>
      </p:pic>
      <p:sp>
        <p:nvSpPr>
          <p:cNvPr id="4" name="Ellipse 3"/>
          <p:cNvSpPr/>
          <p:nvPr/>
        </p:nvSpPr>
        <p:spPr>
          <a:xfrm>
            <a:off x="6588224" y="1268760"/>
            <a:ext cx="216024" cy="360040"/>
          </a:xfrm>
          <a:prstGeom prst="ellipse">
            <a:avLst/>
          </a:prstGeom>
          <a:noFill/>
        </p:spPr>
        <p:style>
          <a:lnRef idx="2">
            <a:schemeClr val="accent6"/>
          </a:lnRef>
          <a:fillRef idx="1001">
            <a:schemeClr val="lt1"/>
          </a:fillRef>
          <a:effectRef idx="0">
            <a:schemeClr val="accent6"/>
          </a:effectRef>
          <a:fontRef idx="minor">
            <a:schemeClr val="dk1"/>
          </a:fontRef>
        </p:style>
        <p:txBody>
          <a:bodyPr rtlCol="0" anchor="ctr"/>
          <a:lstStyle/>
          <a:p>
            <a:pPr algn="ctr"/>
            <a:endParaRPr lang="fr-FR"/>
          </a:p>
        </p:txBody>
      </p:sp>
      <p:sp>
        <p:nvSpPr>
          <p:cNvPr id="9" name="Ellipse 8"/>
          <p:cNvSpPr/>
          <p:nvPr/>
        </p:nvSpPr>
        <p:spPr>
          <a:xfrm>
            <a:off x="7236296" y="3284984"/>
            <a:ext cx="360040" cy="216024"/>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6" name="Picture 2" descr="http://t0.gstatic.com/images?q=tbn:ANd9GcQ0zOs_yK7_iA8UcdHsoQoQ0tVV7eBHkQt0JSWd68FddcTdr20&amp;t=1&amp;usg=__pkbNKgRhzwyOANHCjCNJODKgHgI="/>
          <p:cNvPicPr>
            <a:picLocks noChangeAspect="1" noChangeArrowheads="1"/>
          </p:cNvPicPr>
          <p:nvPr/>
        </p:nvPicPr>
        <p:blipFill>
          <a:blip r:embed="rId2" cstate="print"/>
          <a:srcRect/>
          <a:stretch>
            <a:fillRect/>
          </a:stretch>
        </p:blipFill>
        <p:spPr bwMode="auto">
          <a:xfrm>
            <a:off x="1" y="404664"/>
            <a:ext cx="4211960" cy="3154906"/>
          </a:xfrm>
          <a:prstGeom prst="rect">
            <a:avLst/>
          </a:prstGeom>
          <a:noFill/>
        </p:spPr>
      </p:pic>
      <p:sp>
        <p:nvSpPr>
          <p:cNvPr id="3" name="ZoneTexte 2"/>
          <p:cNvSpPr txBox="1"/>
          <p:nvPr/>
        </p:nvSpPr>
        <p:spPr>
          <a:xfrm>
            <a:off x="1043608" y="5517232"/>
            <a:ext cx="3024336" cy="954107"/>
          </a:xfrm>
          <a:prstGeom prst="rect">
            <a:avLst/>
          </a:prstGeom>
          <a:noFill/>
        </p:spPr>
        <p:txBody>
          <a:bodyPr wrap="square" rtlCol="0">
            <a:spAutoFit/>
          </a:bodyPr>
          <a:lstStyle/>
          <a:p>
            <a:r>
              <a:rPr lang="fr-FR" sz="2800" dirty="0" smtClean="0"/>
              <a:t>Palissade en bois tressé</a:t>
            </a:r>
            <a:endParaRPr lang="fr-FR" sz="2800" dirty="0"/>
          </a:p>
        </p:txBody>
      </p:sp>
      <p:pic>
        <p:nvPicPr>
          <p:cNvPr id="159748" name="Picture 4" descr="http://t2.gstatic.com/images?q=tbn:ANd9GcQqHRdETkrvhHyNOjPGiERepT9G-c6V1btEC9NUgQAH1p0Q6KA&amp;t=1&amp;usg=__1mEXKJntXtczteS3p4oxFKwgud8="/>
          <p:cNvPicPr>
            <a:picLocks noChangeAspect="1" noChangeArrowheads="1"/>
          </p:cNvPicPr>
          <p:nvPr/>
        </p:nvPicPr>
        <p:blipFill>
          <a:blip r:embed="rId3" cstate="print"/>
          <a:srcRect/>
          <a:stretch>
            <a:fillRect/>
          </a:stretch>
        </p:blipFill>
        <p:spPr bwMode="auto">
          <a:xfrm>
            <a:off x="4211961" y="1769739"/>
            <a:ext cx="4932040" cy="508826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http://t0.gstatic.com/images?q=tbn:ANd9GcQl_tZW1D89x-f6Cz8xlOhIqSjyUV_WpTCrVHGowcFDsl4DMEk&amp;t=1&amp;usg=__1k_rbAqiLzJaDhqVt8dQfuvog4A="/>
          <p:cNvPicPr>
            <a:picLocks noChangeAspect="1" noChangeArrowheads="1"/>
          </p:cNvPicPr>
          <p:nvPr/>
        </p:nvPicPr>
        <p:blipFill>
          <a:blip r:embed="rId2" cstate="print"/>
          <a:srcRect/>
          <a:stretch>
            <a:fillRect/>
          </a:stretch>
        </p:blipFill>
        <p:spPr bwMode="auto">
          <a:xfrm>
            <a:off x="0" y="0"/>
            <a:ext cx="4654912" cy="3429000"/>
          </a:xfrm>
          <a:prstGeom prst="rect">
            <a:avLst/>
          </a:prstGeom>
          <a:noFill/>
        </p:spPr>
      </p:pic>
      <p:sp>
        <p:nvSpPr>
          <p:cNvPr id="5" name="ZoneTexte 4"/>
          <p:cNvSpPr txBox="1"/>
          <p:nvPr/>
        </p:nvSpPr>
        <p:spPr>
          <a:xfrm>
            <a:off x="0" y="2780928"/>
            <a:ext cx="2664296" cy="646331"/>
          </a:xfrm>
          <a:prstGeom prst="rect">
            <a:avLst/>
          </a:prstGeom>
          <a:noFill/>
        </p:spPr>
        <p:txBody>
          <a:bodyPr wrap="square" rtlCol="0">
            <a:spAutoFit/>
          </a:bodyPr>
          <a:lstStyle/>
          <a:p>
            <a:r>
              <a:rPr lang="fr-FR" sz="3600" b="1" dirty="0" smtClean="0"/>
              <a:t>sphinx</a:t>
            </a:r>
            <a:endParaRPr lang="fr-FR" sz="3600" b="1" dirty="0"/>
          </a:p>
        </p:txBody>
      </p:sp>
      <p:pic>
        <p:nvPicPr>
          <p:cNvPr id="144388" name="Picture 4" descr="http://t1.gstatic.com/images?q=tbn:ANd9GcTHT71k1-Mhyh5rXL3JnYoeC02qE_A4JWf_O-1fMW7I54AIzHI&amp;t=1&amp;usg=__mwlulg-nlhUrMBoEAJYd1NAyC5c="/>
          <p:cNvPicPr>
            <a:picLocks noChangeAspect="1" noChangeArrowheads="1"/>
          </p:cNvPicPr>
          <p:nvPr/>
        </p:nvPicPr>
        <p:blipFill>
          <a:blip r:embed="rId3" cstate="print"/>
          <a:srcRect/>
          <a:stretch>
            <a:fillRect/>
          </a:stretch>
        </p:blipFill>
        <p:spPr bwMode="auto">
          <a:xfrm>
            <a:off x="4644008" y="0"/>
            <a:ext cx="4499992" cy="3356992"/>
          </a:xfrm>
          <a:prstGeom prst="rect">
            <a:avLst/>
          </a:prstGeom>
          <a:noFill/>
        </p:spPr>
      </p:pic>
      <p:pic>
        <p:nvPicPr>
          <p:cNvPr id="144390" name="Picture 6" descr="http://t0.gstatic.com/images?q=tbn:ANd9GcRtEXPPpQlcVUYpUot5MdPKOtpGAGktvqn3qiaNeRae_-ZNR2Q&amp;t=1&amp;usg=__LrPDaznaj40RLH775Ph9rG2jioY="/>
          <p:cNvPicPr>
            <a:picLocks noChangeAspect="1" noChangeArrowheads="1"/>
          </p:cNvPicPr>
          <p:nvPr/>
        </p:nvPicPr>
        <p:blipFill>
          <a:blip r:embed="rId4" cstate="print"/>
          <a:srcRect/>
          <a:stretch>
            <a:fillRect/>
          </a:stretch>
        </p:blipFill>
        <p:spPr bwMode="auto">
          <a:xfrm>
            <a:off x="0" y="3429000"/>
            <a:ext cx="4577889" cy="3429000"/>
          </a:xfrm>
          <a:prstGeom prst="rect">
            <a:avLst/>
          </a:prstGeom>
          <a:noFill/>
        </p:spPr>
      </p:pic>
      <p:sp>
        <p:nvSpPr>
          <p:cNvPr id="8" name="ZoneTexte 7"/>
          <p:cNvSpPr txBox="1"/>
          <p:nvPr/>
        </p:nvSpPr>
        <p:spPr>
          <a:xfrm>
            <a:off x="1619672" y="6211669"/>
            <a:ext cx="2664296" cy="707886"/>
          </a:xfrm>
          <a:prstGeom prst="rect">
            <a:avLst/>
          </a:prstGeom>
          <a:noFill/>
        </p:spPr>
        <p:txBody>
          <a:bodyPr wrap="square" rtlCol="0">
            <a:spAutoFit/>
          </a:bodyPr>
          <a:lstStyle/>
          <a:p>
            <a:r>
              <a:rPr lang="fr-FR" sz="2000" b="1" dirty="0" smtClean="0"/>
              <a:t>Porte monumentale égyptienne</a:t>
            </a:r>
            <a:endParaRPr lang="fr-FR" sz="20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http://t3.gstatic.com/images?q=tbn:o70jw9pPlH7PTM:http://gerard.homann.free.fr/kar_cao_images/hamaatec.jpg&amp;t=1"/>
          <p:cNvPicPr>
            <a:picLocks noChangeAspect="1" noChangeArrowheads="1"/>
          </p:cNvPicPr>
          <p:nvPr/>
        </p:nvPicPr>
        <p:blipFill>
          <a:blip r:embed="rId2" cstate="print"/>
          <a:srcRect/>
          <a:stretch>
            <a:fillRect/>
          </a:stretch>
        </p:blipFill>
        <p:spPr bwMode="auto">
          <a:xfrm flipH="1">
            <a:off x="2695172" y="2852936"/>
            <a:ext cx="6448828" cy="4005064"/>
          </a:xfrm>
          <a:prstGeom prst="rect">
            <a:avLst/>
          </a:prstGeom>
          <a:noFill/>
        </p:spPr>
      </p:pic>
      <p:pic>
        <p:nvPicPr>
          <p:cNvPr id="143364" name="Picture 4" descr="http://www.hcordeau.com/Photos/mem19a79.jpg"/>
          <p:cNvPicPr>
            <a:picLocks noChangeAspect="1" noChangeArrowheads="1"/>
          </p:cNvPicPr>
          <p:nvPr/>
        </p:nvPicPr>
        <p:blipFill>
          <a:blip r:embed="rId3" cstate="print"/>
          <a:srcRect/>
          <a:stretch>
            <a:fillRect/>
          </a:stretch>
        </p:blipFill>
        <p:spPr bwMode="auto">
          <a:xfrm>
            <a:off x="4427985" y="188640"/>
            <a:ext cx="4716016" cy="2684274"/>
          </a:xfrm>
          <a:prstGeom prst="rect">
            <a:avLst/>
          </a:prstGeom>
          <a:noFill/>
        </p:spPr>
      </p:pic>
      <p:sp>
        <p:nvSpPr>
          <p:cNvPr id="6" name="ZoneTexte 5"/>
          <p:cNvSpPr txBox="1"/>
          <p:nvPr/>
        </p:nvSpPr>
        <p:spPr>
          <a:xfrm>
            <a:off x="0" y="1196752"/>
            <a:ext cx="2627784" cy="5016758"/>
          </a:xfrm>
          <a:prstGeom prst="rect">
            <a:avLst/>
          </a:prstGeom>
          <a:noFill/>
        </p:spPr>
        <p:txBody>
          <a:bodyPr wrap="square" rtlCol="0">
            <a:spAutoFit/>
          </a:bodyPr>
          <a:lstStyle/>
          <a:p>
            <a:pPr algn="just"/>
            <a:r>
              <a:rPr lang="fr-FR" sz="3200" dirty="0" smtClean="0"/>
              <a:t>Le jardin exotique de la reine Hatchepsout </a:t>
            </a:r>
            <a:r>
              <a:rPr lang="fr-FR" sz="3200" dirty="0"/>
              <a:t>situé à Deir El </a:t>
            </a:r>
            <a:r>
              <a:rPr lang="fr-FR" sz="3200" dirty="0" err="1" smtClean="0"/>
              <a:t>Bahari</a:t>
            </a:r>
            <a:r>
              <a:rPr lang="fr-FR" sz="3200" dirty="0" smtClean="0"/>
              <a:t> face </a:t>
            </a:r>
            <a:r>
              <a:rPr lang="fr-FR" sz="3200" dirty="0"/>
              <a:t>à la ville de </a:t>
            </a:r>
            <a:r>
              <a:rPr lang="fr-FR" sz="3200" dirty="0">
                <a:hlinkClick r:id="rId4" tooltip="Louxor"/>
              </a:rPr>
              <a:t>Louxor</a:t>
            </a:r>
            <a:r>
              <a:rPr lang="fr-FR" sz="3200" dirty="0"/>
              <a:t> et des temples de </a:t>
            </a:r>
            <a:r>
              <a:rPr lang="fr-FR" sz="3200" u="sng" dirty="0">
                <a:hlinkClick r:id="rId5" tooltip="Karnak"/>
              </a:rPr>
              <a:t>Karnak</a:t>
            </a:r>
            <a:endParaRPr lang="fr-FR" sz="3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67544" y="-243408"/>
            <a:ext cx="8229600" cy="1143000"/>
          </a:xfrm>
        </p:spPr>
        <p:txBody>
          <a:bodyPr/>
          <a:lstStyle/>
          <a:p>
            <a:r>
              <a:rPr lang="en-US" sz="3200" dirty="0" smtClean="0"/>
              <a:t>Le </a:t>
            </a:r>
            <a:r>
              <a:rPr lang="en-US" sz="3200" dirty="0" err="1" smtClean="0"/>
              <a:t>jardin</a:t>
            </a:r>
            <a:r>
              <a:rPr lang="en-US" sz="3200" dirty="0" smtClean="0"/>
              <a:t> </a:t>
            </a:r>
            <a:r>
              <a:rPr lang="en-US" sz="3200" dirty="0" err="1" smtClean="0"/>
              <a:t>botanique</a:t>
            </a:r>
            <a:r>
              <a:rPr lang="en-US" sz="3200" dirty="0" smtClean="0"/>
              <a:t> de THOUTMES</a:t>
            </a:r>
            <a:endParaRPr lang="en-US" sz="3200" dirty="0"/>
          </a:p>
        </p:txBody>
      </p:sp>
      <p:sp>
        <p:nvSpPr>
          <p:cNvPr id="87043" name="Rectangle 3"/>
          <p:cNvSpPr>
            <a:spLocks noGrp="1" noChangeArrowheads="1"/>
          </p:cNvSpPr>
          <p:nvPr>
            <p:ph type="body" idx="1"/>
          </p:nvPr>
        </p:nvSpPr>
        <p:spPr>
          <a:xfrm>
            <a:off x="0" y="5805264"/>
            <a:ext cx="8229600" cy="825500"/>
          </a:xfrm>
        </p:spPr>
        <p:txBody>
          <a:bodyPr/>
          <a:lstStyle/>
          <a:p>
            <a:pPr>
              <a:lnSpc>
                <a:spcPct val="80000"/>
              </a:lnSpc>
              <a:buNone/>
            </a:pPr>
            <a:r>
              <a:rPr lang="en-US" sz="2000" b="1" dirty="0" smtClean="0"/>
              <a:t>Un </a:t>
            </a:r>
            <a:r>
              <a:rPr lang="en-US" sz="2000" b="1" dirty="0" err="1"/>
              <a:t>jardin</a:t>
            </a:r>
            <a:r>
              <a:rPr lang="en-US" sz="2000" b="1" dirty="0"/>
              <a:t> </a:t>
            </a:r>
            <a:r>
              <a:rPr lang="en-US" sz="2000" b="1" dirty="0" err="1"/>
              <a:t>botanique</a:t>
            </a:r>
            <a:r>
              <a:rPr lang="en-US" sz="2000" dirty="0" err="1"/>
              <a:t>Des</a:t>
            </a:r>
            <a:r>
              <a:rPr lang="en-US" sz="2000" dirty="0"/>
              <a:t> </a:t>
            </a:r>
            <a:r>
              <a:rPr lang="en-US" sz="2000" dirty="0" err="1"/>
              <a:t>animaux</a:t>
            </a:r>
            <a:r>
              <a:rPr lang="en-US" sz="2000" dirty="0"/>
              <a:t> et des </a:t>
            </a:r>
            <a:r>
              <a:rPr lang="en-US" sz="2000" dirty="0" err="1"/>
              <a:t>plantes</a:t>
            </a:r>
            <a:r>
              <a:rPr lang="en-US" sz="2000" dirty="0"/>
              <a:t> </a:t>
            </a:r>
            <a:r>
              <a:rPr lang="en-US" sz="2000" dirty="0" err="1"/>
              <a:t>exotiques</a:t>
            </a:r>
            <a:r>
              <a:rPr lang="en-US" sz="2000" dirty="0"/>
              <a:t> </a:t>
            </a:r>
            <a:r>
              <a:rPr lang="en-US" sz="2000" dirty="0" err="1"/>
              <a:t>ramenées</a:t>
            </a:r>
            <a:r>
              <a:rPr lang="en-US" sz="2000" dirty="0"/>
              <a:t> de son </a:t>
            </a:r>
            <a:r>
              <a:rPr lang="en-US" sz="2000" dirty="0" err="1"/>
              <a:t>expédition</a:t>
            </a:r>
            <a:r>
              <a:rPr lang="en-US" sz="2000" dirty="0"/>
              <a:t> </a:t>
            </a:r>
            <a:r>
              <a:rPr lang="en-US" sz="2000" dirty="0" err="1"/>
              <a:t>syrienne</a:t>
            </a:r>
            <a:r>
              <a:rPr lang="en-US" sz="2000" dirty="0"/>
              <a:t> par </a:t>
            </a:r>
            <a:r>
              <a:rPr lang="en-US" sz="2000" dirty="0" err="1"/>
              <a:t>Thoutmosis</a:t>
            </a:r>
            <a:r>
              <a:rPr lang="en-US" sz="2000" dirty="0"/>
              <a:t> III. Le </a:t>
            </a:r>
            <a:r>
              <a:rPr lang="en-US" sz="2000" dirty="0" err="1"/>
              <a:t>pharaon</a:t>
            </a:r>
            <a:r>
              <a:rPr lang="en-US" sz="2000" dirty="0"/>
              <a:t> en fit les </a:t>
            </a:r>
            <a:r>
              <a:rPr lang="en-US" sz="2000" dirty="0" err="1"/>
              <a:t>hôtes</a:t>
            </a:r>
            <a:r>
              <a:rPr lang="en-US" sz="2000" dirty="0"/>
              <a:t> d’un </a:t>
            </a:r>
            <a:r>
              <a:rPr lang="en-US" sz="2000" dirty="0" err="1"/>
              <a:t>parc</a:t>
            </a:r>
            <a:r>
              <a:rPr lang="en-US" sz="2000" dirty="0"/>
              <a:t>, mi-zoo, mi-</a:t>
            </a:r>
            <a:r>
              <a:rPr lang="en-US" sz="2000" dirty="0" err="1"/>
              <a:t>jardin</a:t>
            </a:r>
            <a:r>
              <a:rPr lang="en-US" sz="2000" dirty="0"/>
              <a:t> </a:t>
            </a:r>
            <a:r>
              <a:rPr lang="en-US" sz="2000" dirty="0" err="1"/>
              <a:t>botanique</a:t>
            </a:r>
            <a:r>
              <a:rPr lang="en-US" sz="2000" dirty="0"/>
              <a:t>. </a:t>
            </a:r>
            <a:r>
              <a:rPr lang="en-US" sz="2000" dirty="0" smtClean="0"/>
              <a:t>Les </a:t>
            </a:r>
            <a:r>
              <a:rPr lang="en-US" sz="2000" dirty="0" err="1" smtClean="0"/>
              <a:t>arbres</a:t>
            </a:r>
            <a:r>
              <a:rPr lang="en-US" sz="2000" dirty="0" smtClean="0"/>
              <a:t> à </a:t>
            </a:r>
            <a:r>
              <a:rPr lang="en-US" sz="2000" dirty="0" err="1" smtClean="0"/>
              <a:t>encens</a:t>
            </a:r>
            <a:r>
              <a:rPr lang="en-US" sz="2000" dirty="0" smtClean="0"/>
              <a:t>, </a:t>
            </a:r>
            <a:r>
              <a:rPr lang="en-US" sz="2000" dirty="0" err="1" smtClean="0"/>
              <a:t>créant</a:t>
            </a:r>
            <a:r>
              <a:rPr lang="en-US" sz="2000" dirty="0" smtClean="0"/>
              <a:t> un </a:t>
            </a:r>
            <a:r>
              <a:rPr lang="en-US" sz="2000" dirty="0" err="1" smtClean="0"/>
              <a:t>magnifique</a:t>
            </a:r>
            <a:r>
              <a:rPr lang="en-US" sz="2000" dirty="0" smtClean="0"/>
              <a:t> </a:t>
            </a:r>
            <a:r>
              <a:rPr lang="en-US" sz="2000" dirty="0" err="1" smtClean="0"/>
              <a:t>jardin</a:t>
            </a:r>
            <a:r>
              <a:rPr lang="en-US" sz="2000" dirty="0" smtClean="0"/>
              <a:t> </a:t>
            </a:r>
            <a:r>
              <a:rPr lang="en-US" sz="2000" dirty="0" err="1" smtClean="0"/>
              <a:t>d’acclimatation</a:t>
            </a:r>
            <a:endParaRPr lang="en-US" sz="2000" dirty="0" smtClean="0"/>
          </a:p>
          <a:p>
            <a:pPr>
              <a:lnSpc>
                <a:spcPct val="80000"/>
              </a:lnSpc>
              <a:buNone/>
            </a:pPr>
            <a:endParaRPr lang="en-US" sz="2000" dirty="0"/>
          </a:p>
        </p:txBody>
      </p:sp>
      <p:pic>
        <p:nvPicPr>
          <p:cNvPr id="87044" name="Picture 4"/>
          <p:cNvPicPr>
            <a:picLocks noChangeAspect="1" noChangeArrowheads="1"/>
          </p:cNvPicPr>
          <p:nvPr/>
        </p:nvPicPr>
        <p:blipFill>
          <a:blip r:embed="rId2" cstate="print"/>
          <a:srcRect/>
          <a:stretch>
            <a:fillRect/>
          </a:stretch>
        </p:blipFill>
        <p:spPr bwMode="auto">
          <a:xfrm>
            <a:off x="827584" y="908720"/>
            <a:ext cx="7019999" cy="485467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http://www.adeo-voyages.com/_database/gestionDesProduits_circuits/produits/photos/iran-19j-w_2009.jpg"/>
          <p:cNvPicPr>
            <a:picLocks noChangeAspect="1" noChangeArrowheads="1"/>
          </p:cNvPicPr>
          <p:nvPr/>
        </p:nvPicPr>
        <p:blipFill>
          <a:blip r:embed="rId2" cstate="print"/>
          <a:srcRect/>
          <a:stretch>
            <a:fillRect/>
          </a:stretch>
        </p:blipFill>
        <p:spPr bwMode="auto">
          <a:xfrm>
            <a:off x="467544" y="0"/>
            <a:ext cx="7664821" cy="68580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perses_pasargades_exp"/>
          <p:cNvPicPr>
            <a:picLocks noGrp="1" noChangeAspect="1" noChangeArrowheads="1"/>
          </p:cNvPicPr>
          <p:nvPr>
            <p:ph type="body" idx="1"/>
          </p:nvPr>
        </p:nvPicPr>
        <p:blipFill>
          <a:blip r:embed="rId2" cstate="print"/>
          <a:srcRect/>
          <a:stretch>
            <a:fillRect/>
          </a:stretch>
        </p:blipFill>
        <p:spPr>
          <a:xfrm>
            <a:off x="0" y="549275"/>
            <a:ext cx="9144000" cy="5535613"/>
          </a:xfrm>
          <a:noFill/>
          <a:ln w="12700">
            <a:solidFill>
              <a:srgbClr val="000000"/>
            </a:solidFill>
          </a:ln>
        </p:spPr>
      </p:pic>
      <p:sp>
        <p:nvSpPr>
          <p:cNvPr id="11269" name="Text Box 5"/>
          <p:cNvSpPr txBox="1">
            <a:spLocks noChangeArrowheads="1"/>
          </p:cNvSpPr>
          <p:nvPr/>
        </p:nvSpPr>
        <p:spPr bwMode="auto">
          <a:xfrm>
            <a:off x="1331913" y="6165850"/>
            <a:ext cx="6192837" cy="457200"/>
          </a:xfrm>
          <a:prstGeom prst="rect">
            <a:avLst/>
          </a:prstGeom>
          <a:noFill/>
          <a:ln w="9525">
            <a:noFill/>
            <a:miter lim="800000"/>
            <a:headEnd/>
            <a:tailEnd/>
          </a:ln>
          <a:effectLst/>
        </p:spPr>
        <p:txBody>
          <a:bodyPr>
            <a:spAutoFit/>
          </a:bodyPr>
          <a:lstStyle/>
          <a:p>
            <a:pPr algn="ctr">
              <a:spcBef>
                <a:spcPct val="50000"/>
              </a:spcBef>
            </a:pPr>
            <a:r>
              <a:rPr lang="fr-FR" sz="2400"/>
              <a:t>Les Jardins Persans – Perse</a:t>
            </a:r>
            <a:r>
              <a:rPr lang="en-US"/>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endParaRPr lang="en-US"/>
          </a:p>
        </p:txBody>
      </p:sp>
      <p:pic>
        <p:nvPicPr>
          <p:cNvPr id="38915" name="Picture 3"/>
          <p:cNvPicPr>
            <a:picLocks noGrp="1" noChangeAspect="1" noChangeArrowheads="1"/>
          </p:cNvPicPr>
          <p:nvPr>
            <p:ph type="body" idx="1"/>
          </p:nvPr>
        </p:nvPicPr>
        <p:blipFill>
          <a:blip r:embed="rId2" cstate="print"/>
          <a:srcRect/>
          <a:stretch>
            <a:fillRect/>
          </a:stretch>
        </p:blipFill>
        <p:spPr>
          <a:xfrm>
            <a:off x="0" y="981075"/>
            <a:ext cx="9144000" cy="5029200"/>
          </a:xfrm>
        </p:spPr>
      </p:pic>
      <p:sp>
        <p:nvSpPr>
          <p:cNvPr id="38916" name="Rectangle 4"/>
          <p:cNvSpPr>
            <a:spLocks noChangeArrowheads="1"/>
          </p:cNvSpPr>
          <p:nvPr/>
        </p:nvSpPr>
        <p:spPr bwMode="auto">
          <a:xfrm>
            <a:off x="2700338" y="6092825"/>
            <a:ext cx="3282950" cy="366713"/>
          </a:xfrm>
          <a:prstGeom prst="rect">
            <a:avLst/>
          </a:prstGeom>
          <a:noFill/>
          <a:ln w="9525">
            <a:noFill/>
            <a:miter lim="800000"/>
            <a:headEnd/>
            <a:tailEnd/>
          </a:ln>
          <a:effectLst/>
        </p:spPr>
        <p:txBody>
          <a:bodyPr wrap="none">
            <a:spAutoFit/>
          </a:bodyPr>
          <a:lstStyle/>
          <a:p>
            <a:r>
              <a:rPr lang="fr-FR" b="1"/>
              <a:t>Les Jardins Persans – Perse</a:t>
            </a:r>
            <a:endParaRPr lang="en-US" b="1"/>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9" name="Group 7"/>
          <p:cNvGrpSpPr>
            <a:grpSpLocks/>
          </p:cNvGrpSpPr>
          <p:nvPr/>
        </p:nvGrpSpPr>
        <p:grpSpPr bwMode="auto">
          <a:xfrm>
            <a:off x="0" y="0"/>
            <a:ext cx="9144000" cy="4797425"/>
            <a:chOff x="158" y="754"/>
            <a:chExt cx="5140" cy="2519"/>
          </a:xfrm>
        </p:grpSpPr>
        <p:pic>
          <p:nvPicPr>
            <p:cNvPr id="44037" name="Picture 5"/>
            <p:cNvPicPr>
              <a:picLocks noChangeAspect="1" noChangeArrowheads="1"/>
            </p:cNvPicPr>
            <p:nvPr/>
          </p:nvPicPr>
          <p:blipFill>
            <a:blip r:embed="rId2" cstate="print"/>
            <a:srcRect/>
            <a:stretch>
              <a:fillRect/>
            </a:stretch>
          </p:blipFill>
          <p:spPr bwMode="auto">
            <a:xfrm>
              <a:off x="158" y="754"/>
              <a:ext cx="2575" cy="2519"/>
            </a:xfrm>
            <a:prstGeom prst="rect">
              <a:avLst/>
            </a:prstGeom>
            <a:noFill/>
            <a:ln w="9525">
              <a:noFill/>
              <a:miter lim="800000"/>
              <a:headEnd/>
              <a:tailEnd/>
            </a:ln>
            <a:effectLst/>
          </p:spPr>
        </p:pic>
        <p:pic>
          <p:nvPicPr>
            <p:cNvPr id="44038" name="Picture 6"/>
            <p:cNvPicPr>
              <a:picLocks noChangeAspect="1" noChangeArrowheads="1"/>
            </p:cNvPicPr>
            <p:nvPr/>
          </p:nvPicPr>
          <p:blipFill>
            <a:blip r:embed="rId3" cstate="print"/>
            <a:srcRect/>
            <a:stretch>
              <a:fillRect/>
            </a:stretch>
          </p:blipFill>
          <p:spPr bwMode="auto">
            <a:xfrm>
              <a:off x="2735" y="781"/>
              <a:ext cx="2563" cy="2475"/>
            </a:xfrm>
            <a:prstGeom prst="rect">
              <a:avLst/>
            </a:prstGeom>
            <a:noFill/>
            <a:ln w="9525">
              <a:noFill/>
              <a:miter lim="800000"/>
              <a:headEnd/>
              <a:tailEnd/>
            </a:ln>
            <a:effectLst/>
          </p:spPr>
        </p:pic>
      </p:grpSp>
      <p:sp>
        <p:nvSpPr>
          <p:cNvPr id="7" name="ZoneTexte 6"/>
          <p:cNvSpPr txBox="1"/>
          <p:nvPr/>
        </p:nvSpPr>
        <p:spPr>
          <a:xfrm>
            <a:off x="1115616" y="4941168"/>
            <a:ext cx="6120680" cy="830997"/>
          </a:xfrm>
          <a:prstGeom prst="rect">
            <a:avLst/>
          </a:prstGeom>
          <a:noFill/>
        </p:spPr>
        <p:txBody>
          <a:bodyPr wrap="square" rtlCol="0">
            <a:spAutoFit/>
          </a:bodyPr>
          <a:lstStyle/>
          <a:p>
            <a:pPr algn="ctr"/>
            <a:r>
              <a:rPr lang="fr-FR" sz="2400" dirty="0" smtClean="0"/>
              <a:t>L’art des jardins perse  était caractérisé par les parcs; des jardins très étendus.</a:t>
            </a:r>
            <a:endParaRPr lang="fr-FR"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9" name="Picture 5" descr="Acropolis1"/>
          <p:cNvPicPr>
            <a:picLocks noChangeAspect="1" noChangeArrowheads="1"/>
          </p:cNvPicPr>
          <p:nvPr/>
        </p:nvPicPr>
        <p:blipFill>
          <a:blip r:embed="rId2" cstate="print"/>
          <a:srcRect/>
          <a:stretch>
            <a:fillRect/>
          </a:stretch>
        </p:blipFill>
        <p:spPr bwMode="auto">
          <a:xfrm>
            <a:off x="85725" y="892175"/>
            <a:ext cx="8964613" cy="4549775"/>
          </a:xfrm>
          <a:prstGeom prst="rect">
            <a:avLst/>
          </a:prstGeom>
          <a:noFill/>
          <a:ln w="9525">
            <a:solidFill>
              <a:srgbClr val="000000"/>
            </a:solidFill>
            <a:miter lim="800000"/>
            <a:headEnd/>
            <a:tailEnd/>
          </a:ln>
        </p:spPr>
      </p:pic>
      <p:sp>
        <p:nvSpPr>
          <p:cNvPr id="21511" name="Text Box 7"/>
          <p:cNvSpPr txBox="1">
            <a:spLocks noChangeArrowheads="1"/>
          </p:cNvSpPr>
          <p:nvPr/>
        </p:nvSpPr>
        <p:spPr bwMode="auto">
          <a:xfrm>
            <a:off x="1403350" y="5734050"/>
            <a:ext cx="6192838" cy="457200"/>
          </a:xfrm>
          <a:prstGeom prst="rect">
            <a:avLst/>
          </a:prstGeom>
          <a:noFill/>
          <a:ln w="9525">
            <a:noFill/>
            <a:miter lim="800000"/>
            <a:headEnd/>
            <a:tailEnd/>
          </a:ln>
          <a:effectLst/>
        </p:spPr>
        <p:txBody>
          <a:bodyPr>
            <a:spAutoFit/>
          </a:bodyPr>
          <a:lstStyle/>
          <a:p>
            <a:pPr algn="ctr">
              <a:spcBef>
                <a:spcPct val="50000"/>
              </a:spcBef>
            </a:pPr>
            <a:r>
              <a:rPr lang="fr-FR" sz="2400" dirty="0"/>
              <a:t>Les Jardins Grecs. Acropolis. Athènes</a:t>
            </a:r>
            <a:r>
              <a:rPr lang="en-US" sz="2400" dirty="0"/>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5" name="Picture 3"/>
          <p:cNvPicPr>
            <a:picLocks noGrp="1" noChangeAspect="1" noChangeArrowheads="1"/>
          </p:cNvPicPr>
          <p:nvPr>
            <p:ph type="body" idx="1"/>
          </p:nvPr>
        </p:nvPicPr>
        <p:blipFill>
          <a:blip r:embed="rId2" cstate="print"/>
          <a:srcRect/>
          <a:stretch>
            <a:fillRect/>
          </a:stretch>
        </p:blipFill>
        <p:spPr>
          <a:xfrm>
            <a:off x="0" y="692150"/>
            <a:ext cx="9144000" cy="5553075"/>
          </a:xfrm>
        </p:spPr>
      </p:pic>
      <p:sp>
        <p:nvSpPr>
          <p:cNvPr id="90116" name="Text Box 4"/>
          <p:cNvSpPr txBox="1">
            <a:spLocks noChangeArrowheads="1"/>
          </p:cNvSpPr>
          <p:nvPr/>
        </p:nvSpPr>
        <p:spPr bwMode="auto">
          <a:xfrm>
            <a:off x="2555875" y="1052513"/>
            <a:ext cx="1944688" cy="366712"/>
          </a:xfrm>
          <a:prstGeom prst="rect">
            <a:avLst/>
          </a:prstGeom>
          <a:noFill/>
          <a:ln w="9525">
            <a:noFill/>
            <a:miter lim="800000"/>
            <a:headEnd/>
            <a:tailEnd/>
          </a:ln>
          <a:effectLst/>
        </p:spPr>
        <p:txBody>
          <a:bodyPr>
            <a:spAutoFit/>
          </a:bodyPr>
          <a:lstStyle/>
          <a:p>
            <a:pPr>
              <a:spcBef>
                <a:spcPct val="50000"/>
              </a:spcBef>
            </a:pPr>
            <a:r>
              <a:rPr lang="fr-FR"/>
              <a:t>l</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descr="babylone_def_claire"/>
          <p:cNvPicPr>
            <a:picLocks noChangeAspect="1" noChangeArrowheads="1"/>
          </p:cNvPicPr>
          <p:nvPr/>
        </p:nvPicPr>
        <p:blipFill>
          <a:blip r:embed="rId2" cstate="print"/>
          <a:srcRect/>
          <a:stretch>
            <a:fillRect/>
          </a:stretch>
        </p:blipFill>
        <p:spPr bwMode="auto">
          <a:xfrm>
            <a:off x="0" y="0"/>
            <a:ext cx="9144000" cy="5213350"/>
          </a:xfrm>
          <a:prstGeom prst="rect">
            <a:avLst/>
          </a:prstGeom>
          <a:noFill/>
          <a:ln w="12700">
            <a:solidFill>
              <a:srgbClr val="000000"/>
            </a:solidFill>
            <a:miter lim="800000"/>
            <a:headEnd/>
            <a:tailEnd/>
          </a:ln>
        </p:spPr>
      </p:pic>
      <p:sp>
        <p:nvSpPr>
          <p:cNvPr id="10247" name="Text Box 7"/>
          <p:cNvSpPr txBox="1">
            <a:spLocks noChangeArrowheads="1"/>
          </p:cNvSpPr>
          <p:nvPr/>
        </p:nvSpPr>
        <p:spPr bwMode="auto">
          <a:xfrm>
            <a:off x="0" y="5301208"/>
            <a:ext cx="8604447" cy="1107996"/>
          </a:xfrm>
          <a:prstGeom prst="rect">
            <a:avLst/>
          </a:prstGeom>
          <a:noFill/>
          <a:ln w="9525">
            <a:noFill/>
            <a:miter lim="800000"/>
            <a:headEnd/>
            <a:tailEnd/>
          </a:ln>
          <a:effectLst/>
        </p:spPr>
        <p:txBody>
          <a:bodyPr wrap="square">
            <a:spAutoFit/>
          </a:bodyPr>
          <a:lstStyle/>
          <a:p>
            <a:pPr algn="ctr">
              <a:spcBef>
                <a:spcPct val="50000"/>
              </a:spcBef>
            </a:pPr>
            <a:r>
              <a:rPr lang="fr-FR" sz="2400" b="1" dirty="0"/>
              <a:t>Les jardins suspendus </a:t>
            </a:r>
            <a:r>
              <a:rPr lang="fr-FR" sz="2400" b="1" dirty="0" smtClean="0"/>
              <a:t>de Babylone: </a:t>
            </a:r>
            <a:r>
              <a:rPr lang="fr-FR" b="1" dirty="0" smtClean="0"/>
              <a:t>terrasses superposées en gradins, supportant une terre végétale irriguée par une réseau de canaux, s’alimentant du fleuve à l’aide des appareils hydrauliques </a:t>
            </a:r>
            <a:r>
              <a:rPr lang="en-US" sz="2400" b="1" dirty="0" smtClean="0"/>
              <a:t> </a:t>
            </a:r>
            <a:endParaRPr lang="en-US" sz="24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147458" name="Picture 2" descr="http://caraibes-paysages.com/Uploads/images/art_des_jardins/jardin_de_grece.gif"/>
          <p:cNvPicPr>
            <a:picLocks noChangeAspect="1" noChangeArrowheads="1"/>
          </p:cNvPicPr>
          <p:nvPr/>
        </p:nvPicPr>
        <p:blipFill>
          <a:blip r:embed="rId2" cstate="print"/>
          <a:srcRect/>
          <a:stretch>
            <a:fillRect/>
          </a:stretch>
        </p:blipFill>
        <p:spPr bwMode="auto">
          <a:xfrm>
            <a:off x="0" y="0"/>
            <a:ext cx="8872478" cy="6858000"/>
          </a:xfrm>
          <a:prstGeom prst="rect">
            <a:avLst/>
          </a:prstGeom>
          <a:noFill/>
        </p:spPr>
      </p:pic>
      <p:sp>
        <p:nvSpPr>
          <p:cNvPr id="5" name="ZoneTexte 4"/>
          <p:cNvSpPr txBox="1"/>
          <p:nvPr/>
        </p:nvSpPr>
        <p:spPr>
          <a:xfrm>
            <a:off x="2879304" y="6027003"/>
            <a:ext cx="6264696" cy="830997"/>
          </a:xfrm>
          <a:prstGeom prst="rect">
            <a:avLst/>
          </a:prstGeom>
          <a:noFill/>
        </p:spPr>
        <p:txBody>
          <a:bodyPr wrap="square" rtlCol="0">
            <a:spAutoFit/>
          </a:bodyPr>
          <a:lstStyle/>
          <a:p>
            <a:pPr algn="r"/>
            <a:r>
              <a:rPr lang="fr-FR" sz="2400" b="1" dirty="0" smtClean="0"/>
              <a:t>On les appelle aussi jardins philosophiques</a:t>
            </a:r>
            <a:endParaRPr lang="fr-FR" sz="2400" b="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0" y="764704"/>
            <a:ext cx="9144000" cy="3970318"/>
          </a:xfrm>
          <a:prstGeom prst="rect">
            <a:avLst/>
          </a:prstGeom>
          <a:noFill/>
        </p:spPr>
        <p:txBody>
          <a:bodyPr wrap="square" rtlCol="0">
            <a:spAutoFit/>
          </a:bodyPr>
          <a:lstStyle/>
          <a:p>
            <a:r>
              <a:rPr lang="fr-FR" sz="3600" dirty="0" smtClean="0"/>
              <a:t>Les espaces verts grecs sont caractérisé par: </a:t>
            </a:r>
          </a:p>
          <a:p>
            <a:pPr>
              <a:buFontTx/>
              <a:buChar char="-"/>
            </a:pPr>
            <a:r>
              <a:rPr lang="fr-FR" sz="3600" dirty="0" smtClean="0"/>
              <a:t>Les espaces publics plantés; </a:t>
            </a:r>
          </a:p>
          <a:p>
            <a:pPr>
              <a:buFontTx/>
              <a:buChar char="-"/>
            </a:pPr>
            <a:r>
              <a:rPr lang="fr-FR" sz="3600" dirty="0" smtClean="0"/>
              <a:t>Les monuments agrémentés de jardins </a:t>
            </a:r>
          </a:p>
          <a:p>
            <a:pPr>
              <a:buFontTx/>
              <a:buChar char="-"/>
            </a:pPr>
            <a:r>
              <a:rPr lang="fr-FR" sz="3600" dirty="0" smtClean="0"/>
              <a:t>Les parcs publics;</a:t>
            </a:r>
          </a:p>
          <a:p>
            <a:pPr>
              <a:buFontTx/>
              <a:buChar char="-"/>
            </a:pPr>
            <a:r>
              <a:rPr lang="fr-FR" sz="3600" dirty="0" smtClean="0"/>
              <a:t>Stades entourés de jardins;</a:t>
            </a:r>
          </a:p>
          <a:p>
            <a:pPr>
              <a:buFontTx/>
              <a:buChar char="-"/>
            </a:pPr>
            <a:r>
              <a:rPr lang="fr-FR" sz="3600" dirty="0" smtClean="0"/>
              <a:t>Les jardins funéraires.</a:t>
            </a:r>
            <a:endParaRPr lang="fr-FR" sz="3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MaritimeT"/>
          <p:cNvPicPr>
            <a:picLocks noChangeAspect="1" noChangeArrowheads="1"/>
          </p:cNvPicPr>
          <p:nvPr/>
        </p:nvPicPr>
        <p:blipFill>
          <a:blip r:embed="rId2" cstate="print"/>
          <a:srcRect/>
          <a:stretch>
            <a:fillRect/>
          </a:stretch>
        </p:blipFill>
        <p:spPr bwMode="auto">
          <a:xfrm>
            <a:off x="100013" y="846138"/>
            <a:ext cx="8893175" cy="4471987"/>
          </a:xfrm>
          <a:prstGeom prst="rect">
            <a:avLst/>
          </a:prstGeom>
          <a:noFill/>
          <a:ln w="12700">
            <a:solidFill>
              <a:srgbClr val="000000"/>
            </a:solidFill>
            <a:miter lim="800000"/>
            <a:headEnd/>
            <a:tailEnd/>
          </a:ln>
        </p:spPr>
      </p:pic>
      <p:sp>
        <p:nvSpPr>
          <p:cNvPr id="22533" name="Text Box 5"/>
          <p:cNvSpPr txBox="1">
            <a:spLocks noChangeArrowheads="1"/>
          </p:cNvSpPr>
          <p:nvPr/>
        </p:nvSpPr>
        <p:spPr bwMode="auto">
          <a:xfrm>
            <a:off x="1331913" y="5661025"/>
            <a:ext cx="6408737" cy="457200"/>
          </a:xfrm>
          <a:prstGeom prst="rect">
            <a:avLst/>
          </a:prstGeom>
          <a:noFill/>
          <a:ln w="9525">
            <a:noFill/>
            <a:miter lim="800000"/>
            <a:headEnd/>
            <a:tailEnd/>
          </a:ln>
          <a:effectLst/>
        </p:spPr>
        <p:txBody>
          <a:bodyPr>
            <a:spAutoFit/>
          </a:bodyPr>
          <a:lstStyle/>
          <a:p>
            <a:pPr algn="ctr">
              <a:spcBef>
                <a:spcPct val="50000"/>
              </a:spcBef>
            </a:pPr>
            <a:r>
              <a:rPr lang="fr-FR" sz="2400" b="1"/>
              <a:t>Les Jardins Romains. Vestiges de Rome</a:t>
            </a:r>
            <a:r>
              <a:rPr lang="en-US" sz="2400" b="1"/>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descr="http://caraibes-paysages.com/Uploads/images/art_des_jardins/jardin_romain.gif"/>
          <p:cNvPicPr>
            <a:picLocks noChangeAspect="1" noChangeArrowheads="1"/>
          </p:cNvPicPr>
          <p:nvPr/>
        </p:nvPicPr>
        <p:blipFill>
          <a:blip r:embed="rId2" cstate="print"/>
          <a:srcRect/>
          <a:stretch>
            <a:fillRect/>
          </a:stretch>
        </p:blipFill>
        <p:spPr bwMode="auto">
          <a:xfrm>
            <a:off x="611560" y="0"/>
            <a:ext cx="7668344" cy="6339164"/>
          </a:xfrm>
          <a:prstGeom prst="rect">
            <a:avLst/>
          </a:prstGeom>
          <a:noFill/>
        </p:spPr>
      </p:pic>
      <p:sp>
        <p:nvSpPr>
          <p:cNvPr id="3" name="ZoneTexte 2"/>
          <p:cNvSpPr txBox="1"/>
          <p:nvPr/>
        </p:nvSpPr>
        <p:spPr>
          <a:xfrm>
            <a:off x="0" y="5949280"/>
            <a:ext cx="8892480" cy="954107"/>
          </a:xfrm>
          <a:prstGeom prst="rect">
            <a:avLst/>
          </a:prstGeom>
          <a:noFill/>
        </p:spPr>
        <p:txBody>
          <a:bodyPr wrap="square" rtlCol="0">
            <a:spAutoFit/>
          </a:bodyPr>
          <a:lstStyle/>
          <a:p>
            <a:r>
              <a:rPr lang="fr-FR" sz="2800" dirty="0"/>
              <a:t>Le jardin romain est initialement un </a:t>
            </a:r>
            <a:r>
              <a:rPr lang="fr-FR" sz="2800" b="1" dirty="0"/>
              <a:t>jardin </a:t>
            </a:r>
            <a:r>
              <a:rPr lang="fr-FR" sz="2800" b="1" dirty="0" smtClean="0"/>
              <a:t>clos</a:t>
            </a:r>
            <a:r>
              <a:rPr lang="fr-FR" sz="2800" dirty="0"/>
              <a:t> </a:t>
            </a:r>
            <a:r>
              <a:rPr lang="fr-FR" sz="2800" dirty="0" smtClean="0"/>
              <a:t>«l'</a:t>
            </a:r>
            <a:r>
              <a:rPr lang="fr-FR" sz="2800" dirty="0" err="1" smtClean="0"/>
              <a:t>hortus</a:t>
            </a:r>
            <a:r>
              <a:rPr lang="fr-FR" sz="2800" dirty="0" smtClean="0"/>
              <a:t> » puis l'</a:t>
            </a:r>
            <a:r>
              <a:rPr lang="fr-FR" sz="2800" dirty="0" err="1" smtClean="0"/>
              <a:t>heredium</a:t>
            </a:r>
            <a:endParaRPr lang="fr-FR"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descr="jard"/>
          <p:cNvPicPr>
            <a:picLocks noChangeAspect="1" noChangeArrowheads="1"/>
          </p:cNvPicPr>
          <p:nvPr/>
        </p:nvPicPr>
        <p:blipFill>
          <a:blip r:embed="rId2" cstate="print"/>
          <a:srcRect/>
          <a:stretch>
            <a:fillRect/>
          </a:stretch>
        </p:blipFill>
        <p:spPr bwMode="auto">
          <a:xfrm>
            <a:off x="0" y="0"/>
            <a:ext cx="9144000" cy="5872163"/>
          </a:xfrm>
          <a:prstGeom prst="rect">
            <a:avLst/>
          </a:prstGeom>
          <a:noFill/>
        </p:spPr>
      </p:pic>
      <p:sp>
        <p:nvSpPr>
          <p:cNvPr id="29701" name="Rectangle 5"/>
          <p:cNvSpPr>
            <a:spLocks noChangeArrowheads="1"/>
          </p:cNvSpPr>
          <p:nvPr/>
        </p:nvSpPr>
        <p:spPr bwMode="auto">
          <a:xfrm>
            <a:off x="900113" y="5851525"/>
            <a:ext cx="7497762" cy="1006475"/>
          </a:xfrm>
          <a:prstGeom prst="rect">
            <a:avLst/>
          </a:prstGeom>
          <a:solidFill>
            <a:schemeClr val="bg1"/>
          </a:solidFill>
          <a:ln w="9525">
            <a:noFill/>
            <a:miter lim="800000"/>
            <a:headEnd/>
            <a:tailEnd/>
          </a:ln>
          <a:effectLst/>
        </p:spPr>
        <p:txBody>
          <a:bodyPr wrap="none" anchor="ctr">
            <a:spAutoFit/>
          </a:bodyPr>
          <a:lstStyle/>
          <a:p>
            <a:pPr algn="ctr"/>
            <a:r>
              <a:rPr lang="fr-FR" sz="2000" b="1" dirty="0"/>
              <a:t>L’empire romain forme un nouvel art du nom de « </a:t>
            </a:r>
            <a:r>
              <a:rPr lang="fr-FR" sz="2000" b="1" dirty="0" err="1"/>
              <a:t>topiaria</a:t>
            </a:r>
            <a:r>
              <a:rPr lang="fr-FR" sz="2000" b="1" dirty="0"/>
              <a:t> » .</a:t>
            </a:r>
          </a:p>
          <a:p>
            <a:pPr algn="ctr"/>
            <a:r>
              <a:rPr lang="fr-FR" sz="2000" b="1" dirty="0"/>
              <a:t> Cet art naquit dans la </a:t>
            </a:r>
            <a:r>
              <a:rPr lang="fr-FR" sz="2000" b="1" dirty="0" smtClean="0"/>
              <a:t>seconde  </a:t>
            </a:r>
            <a:r>
              <a:rPr lang="fr-FR" sz="2000" b="1" dirty="0"/>
              <a:t>moitié du </a:t>
            </a:r>
          </a:p>
          <a:p>
            <a:pPr algn="ctr"/>
            <a:r>
              <a:rPr lang="fr-FR" sz="2000" b="1" dirty="0"/>
              <a:t>      2ème siècle avant </a:t>
            </a:r>
            <a:r>
              <a:rPr lang="fr-FR" sz="2000" b="1" dirty="0" err="1"/>
              <a:t>j.c</a:t>
            </a:r>
            <a:r>
              <a:rPr lang="fr-FR" sz="2000" b="1" dirty="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4"/>
          <p:cNvPicPr>
            <a:picLocks noChangeAspect="1" noChangeArrowheads="1"/>
          </p:cNvPicPr>
          <p:nvPr/>
        </p:nvPicPr>
        <p:blipFill>
          <a:blip r:embed="rId2" cstate="print"/>
          <a:srcRect/>
          <a:stretch>
            <a:fillRect/>
          </a:stretch>
        </p:blipFill>
        <p:spPr bwMode="auto">
          <a:xfrm>
            <a:off x="0" y="188640"/>
            <a:ext cx="9144000" cy="3184525"/>
          </a:xfrm>
          <a:prstGeom prst="rect">
            <a:avLst/>
          </a:prstGeom>
          <a:noFill/>
          <a:ln w="9525">
            <a:noFill/>
            <a:miter lim="800000"/>
            <a:headEnd/>
            <a:tailEnd/>
          </a:ln>
          <a:effectLst/>
        </p:spPr>
      </p:pic>
      <p:pic>
        <p:nvPicPr>
          <p:cNvPr id="43014" name="Picture 6" descr="http://www.ferronnerie-ombrage.com/ferronnerie-modulable-professionnels/tonnelles-ombrage-vegetal/tonnelle-claustra-de-jardin.jpg"/>
          <p:cNvPicPr>
            <a:picLocks noChangeAspect="1" noChangeArrowheads="1"/>
          </p:cNvPicPr>
          <p:nvPr/>
        </p:nvPicPr>
        <p:blipFill>
          <a:blip r:embed="rId3" cstate="print"/>
          <a:srcRect/>
          <a:stretch>
            <a:fillRect/>
          </a:stretch>
        </p:blipFill>
        <p:spPr bwMode="auto">
          <a:xfrm>
            <a:off x="1763688" y="3068960"/>
            <a:ext cx="4476750" cy="3438526"/>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2" descr="http://t3.gstatic.com/images?q=tbn:ANd9GcSWmEeMftfu826rQ0jbdeKgqNpM8bAfmwHayCMbu6olbq_-aBI&amp;t=1&amp;usg=__mSHSdBH9sad6HBCvaYCRnXJ2B3s="/>
          <p:cNvPicPr>
            <a:picLocks noChangeAspect="1" noChangeArrowheads="1"/>
          </p:cNvPicPr>
          <p:nvPr/>
        </p:nvPicPr>
        <p:blipFill>
          <a:blip r:embed="rId2" cstate="print"/>
          <a:srcRect/>
          <a:stretch>
            <a:fillRect/>
          </a:stretch>
        </p:blipFill>
        <p:spPr bwMode="auto">
          <a:xfrm>
            <a:off x="0" y="260648"/>
            <a:ext cx="5105805" cy="3312368"/>
          </a:xfrm>
          <a:prstGeom prst="rect">
            <a:avLst/>
          </a:prstGeom>
          <a:noFill/>
        </p:spPr>
      </p:pic>
      <p:pic>
        <p:nvPicPr>
          <p:cNvPr id="151556" name="Picture 4" descr="http://t0.gstatic.com/images?q=tbn:ANd9GcSJe8VuGVni9Jk8T4-piV-Jm-SU7_5ZIYyLydpDfLvWLoQR3F4&amp;t=1&amp;usg=__3kv1XntZbMsYlMH_xTc5ygegPQU="/>
          <p:cNvPicPr>
            <a:picLocks noChangeAspect="1" noChangeArrowheads="1"/>
          </p:cNvPicPr>
          <p:nvPr/>
        </p:nvPicPr>
        <p:blipFill>
          <a:blip r:embed="rId3" cstate="print"/>
          <a:srcRect/>
          <a:stretch>
            <a:fillRect/>
          </a:stretch>
        </p:blipFill>
        <p:spPr bwMode="auto">
          <a:xfrm>
            <a:off x="4139953" y="3109793"/>
            <a:ext cx="5004048" cy="3748208"/>
          </a:xfrm>
          <a:prstGeom prst="rect">
            <a:avLst/>
          </a:prstGeom>
          <a:noFill/>
        </p:spPr>
      </p:pic>
      <p:sp>
        <p:nvSpPr>
          <p:cNvPr id="4" name="ZoneTexte 3"/>
          <p:cNvSpPr txBox="1"/>
          <p:nvPr/>
        </p:nvSpPr>
        <p:spPr>
          <a:xfrm>
            <a:off x="683568" y="4509120"/>
            <a:ext cx="3744416" cy="584775"/>
          </a:xfrm>
          <a:prstGeom prst="rect">
            <a:avLst/>
          </a:prstGeom>
          <a:noFill/>
        </p:spPr>
        <p:txBody>
          <a:bodyPr wrap="square" rtlCol="0">
            <a:spAutoFit/>
          </a:bodyPr>
          <a:lstStyle/>
          <a:p>
            <a:r>
              <a:rPr lang="fr-FR" sz="3200" dirty="0" smtClean="0"/>
              <a:t>Labyrinthe </a:t>
            </a:r>
            <a:endParaRPr lang="fr-FR" sz="3200" dirty="0"/>
          </a:p>
        </p:txBody>
      </p:sp>
      <p:sp>
        <p:nvSpPr>
          <p:cNvPr id="5" name="ZoneTexte 4"/>
          <p:cNvSpPr txBox="1"/>
          <p:nvPr/>
        </p:nvSpPr>
        <p:spPr>
          <a:xfrm>
            <a:off x="5004048" y="1052736"/>
            <a:ext cx="3744416" cy="584775"/>
          </a:xfrm>
          <a:prstGeom prst="rect">
            <a:avLst/>
          </a:prstGeom>
          <a:noFill/>
        </p:spPr>
        <p:txBody>
          <a:bodyPr wrap="square" rtlCol="0">
            <a:spAutoFit/>
          </a:bodyPr>
          <a:lstStyle/>
          <a:p>
            <a:pPr algn="ctr"/>
            <a:r>
              <a:rPr lang="fr-FR" sz="3200" dirty="0" smtClean="0"/>
              <a:t>volière</a:t>
            </a:r>
            <a:endParaRPr lang="fr-FR" sz="3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http://t2.gstatic.com/images?q=tbn:ANd9GcSoqvhLZmhXpcJe3_Fb6lV0T76uoYXBgg4bri-r3KdYaLMuHTU&amp;t=1&amp;usg=__pEmu4kzPd2wKQJZ0hXi8xR9KEbw="/>
          <p:cNvPicPr>
            <a:picLocks noChangeAspect="1" noChangeArrowheads="1"/>
          </p:cNvPicPr>
          <p:nvPr/>
        </p:nvPicPr>
        <p:blipFill>
          <a:blip r:embed="rId2" cstate="print"/>
          <a:srcRect/>
          <a:stretch>
            <a:fillRect/>
          </a:stretch>
        </p:blipFill>
        <p:spPr bwMode="auto">
          <a:xfrm>
            <a:off x="0" y="476672"/>
            <a:ext cx="9089556" cy="5472608"/>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2" descr="http://img44.xooimage.com/files/2/f/4/20070905183932_dsc_0107-e81bbf.jpg"/>
          <p:cNvPicPr>
            <a:picLocks noChangeAspect="1" noChangeArrowheads="1"/>
          </p:cNvPicPr>
          <p:nvPr/>
        </p:nvPicPr>
        <p:blipFill>
          <a:blip r:embed="rId2" cstate="print"/>
          <a:srcRect/>
          <a:stretch>
            <a:fillRect/>
          </a:stretch>
        </p:blipFill>
        <p:spPr bwMode="auto">
          <a:xfrm>
            <a:off x="0" y="0"/>
            <a:ext cx="4762500" cy="3048001"/>
          </a:xfrm>
          <a:prstGeom prst="rect">
            <a:avLst/>
          </a:prstGeom>
          <a:noFill/>
        </p:spPr>
      </p:pic>
      <p:pic>
        <p:nvPicPr>
          <p:cNvPr id="157700" name="Picture 4" descr="http://img49.xooimage.com/files/f/9/d/accessoire-jardin...984_1350-1f8f6ae.jpg"/>
          <p:cNvPicPr>
            <a:picLocks noChangeAspect="1" noChangeArrowheads="1"/>
          </p:cNvPicPr>
          <p:nvPr/>
        </p:nvPicPr>
        <p:blipFill>
          <a:blip r:embed="rId3" cstate="print"/>
          <a:srcRect/>
          <a:stretch>
            <a:fillRect/>
          </a:stretch>
        </p:blipFill>
        <p:spPr bwMode="auto">
          <a:xfrm>
            <a:off x="0" y="3006080"/>
            <a:ext cx="3851920" cy="3851920"/>
          </a:xfrm>
          <a:prstGeom prst="rect">
            <a:avLst/>
          </a:prstGeom>
          <a:noFill/>
        </p:spPr>
      </p:pic>
      <p:pic>
        <p:nvPicPr>
          <p:cNvPr id="157702" name="Picture 6" descr="http://t0.gstatic.com/images?q=tbn:ANd9GcRM0I3QgRV-E68FWFCBBsOq8U1WCF5Py7UfxThEdONWs_tJgow&amp;t=1&amp;usg=__h6erzdAZTjcPxEAyuN22VJljKYY="/>
          <p:cNvPicPr>
            <a:picLocks noChangeAspect="1" noChangeArrowheads="1"/>
          </p:cNvPicPr>
          <p:nvPr/>
        </p:nvPicPr>
        <p:blipFill>
          <a:blip r:embed="rId4" cstate="print"/>
          <a:srcRect/>
          <a:stretch>
            <a:fillRect/>
          </a:stretch>
        </p:blipFill>
        <p:spPr bwMode="auto">
          <a:xfrm>
            <a:off x="3275856" y="3212976"/>
            <a:ext cx="1971675" cy="1485900"/>
          </a:xfrm>
          <a:prstGeom prst="rect">
            <a:avLst/>
          </a:prstGeom>
          <a:noFill/>
        </p:spPr>
      </p:pic>
      <p:pic>
        <p:nvPicPr>
          <p:cNvPr id="157704" name="Picture 8" descr="http://t0.gstatic.com/images?q=tbn:ANd9GcRM0I3QgRV-E68FWFCBBsOq8U1WCF5Py7UfxThEdONWs_tJgow&amp;t=1&amp;usg=__h6erzdAZTjcPxEAyuN22VJljKYY="/>
          <p:cNvPicPr>
            <a:picLocks noChangeAspect="1" noChangeArrowheads="1"/>
          </p:cNvPicPr>
          <p:nvPr/>
        </p:nvPicPr>
        <p:blipFill>
          <a:blip r:embed="rId4" cstate="print"/>
          <a:srcRect/>
          <a:stretch>
            <a:fillRect/>
          </a:stretch>
        </p:blipFill>
        <p:spPr bwMode="auto">
          <a:xfrm>
            <a:off x="5436096" y="3284984"/>
            <a:ext cx="4072274" cy="3068960"/>
          </a:xfrm>
          <a:prstGeom prst="rect">
            <a:avLst/>
          </a:prstGeom>
          <a:noFill/>
        </p:spPr>
      </p:pic>
      <p:pic>
        <p:nvPicPr>
          <p:cNvPr id="157706" name="Picture 10" descr="http://img24.xooimage.com/files/9/7/1/20070902191619_dsc_0463-1f8f587.jpg"/>
          <p:cNvPicPr>
            <a:picLocks noChangeAspect="1" noChangeArrowheads="1"/>
          </p:cNvPicPr>
          <p:nvPr/>
        </p:nvPicPr>
        <p:blipFill>
          <a:blip r:embed="rId5" cstate="print"/>
          <a:srcRect/>
          <a:stretch>
            <a:fillRect/>
          </a:stretch>
        </p:blipFill>
        <p:spPr bwMode="auto">
          <a:xfrm>
            <a:off x="4381500" y="0"/>
            <a:ext cx="4762500" cy="3162301"/>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2" descr="http://www.sophienature.com/img/buis.jpg"/>
          <p:cNvPicPr>
            <a:picLocks noChangeAspect="1" noChangeArrowheads="1"/>
          </p:cNvPicPr>
          <p:nvPr/>
        </p:nvPicPr>
        <p:blipFill>
          <a:blip r:embed="rId2" cstate="print"/>
          <a:srcRect/>
          <a:stretch>
            <a:fillRect/>
          </a:stretch>
        </p:blipFill>
        <p:spPr bwMode="auto">
          <a:xfrm>
            <a:off x="0" y="0"/>
            <a:ext cx="9144000" cy="6880860"/>
          </a:xfrm>
          <a:prstGeom prst="rect">
            <a:avLst/>
          </a:prstGeom>
          <a:noFill/>
        </p:spPr>
      </p:pic>
      <p:sp>
        <p:nvSpPr>
          <p:cNvPr id="3" name="Rectangle 2"/>
          <p:cNvSpPr/>
          <p:nvPr/>
        </p:nvSpPr>
        <p:spPr>
          <a:xfrm>
            <a:off x="0" y="4005064"/>
            <a:ext cx="9144000" cy="2062103"/>
          </a:xfrm>
          <a:prstGeom prst="rect">
            <a:avLst/>
          </a:prstGeom>
        </p:spPr>
        <p:txBody>
          <a:bodyPr wrap="square">
            <a:spAutoFit/>
          </a:bodyPr>
          <a:lstStyle/>
          <a:p>
            <a:r>
              <a:rPr lang="fr-FR" sz="3200" b="1" dirty="0">
                <a:solidFill>
                  <a:srgbClr val="C00000"/>
                </a:solidFill>
              </a:rPr>
              <a:t>L'origine : vient du bassin méditerranéen.</a:t>
            </a:r>
            <a:br>
              <a:rPr lang="fr-FR" sz="3200" b="1" dirty="0">
                <a:solidFill>
                  <a:srgbClr val="C00000"/>
                </a:solidFill>
              </a:rPr>
            </a:br>
            <a:r>
              <a:rPr lang="fr-FR" sz="3200" b="1" dirty="0">
                <a:solidFill>
                  <a:srgbClr val="C00000"/>
                </a:solidFill>
              </a:rPr>
              <a:t/>
            </a:r>
            <a:br>
              <a:rPr lang="fr-FR" sz="3200" b="1" dirty="0">
                <a:solidFill>
                  <a:srgbClr val="C00000"/>
                </a:solidFill>
              </a:rPr>
            </a:br>
            <a:r>
              <a:rPr lang="fr-FR" sz="3200" b="1" dirty="0">
                <a:solidFill>
                  <a:srgbClr val="C00000"/>
                </a:solidFill>
              </a:rPr>
              <a:t>L'aspect :  arbuste au bois très dur à feuillage persistant de croissance assez lente.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Les Jardins suspendus de Babylone, gravure du XVIe siècle par l'artiste néerlandais Martin Heemskerck">
            <a:hlinkClick r:id="rId2" tooltip="&quot;Les Jardins suspendus de Babylone, gravure du XVIe siècle par l'artiste néerlandais Martin Heemskerck&quot;"/>
          </p:cNvPr>
          <p:cNvPicPr>
            <a:picLocks noChangeAspect="1" noChangeArrowheads="1"/>
          </p:cNvPicPr>
          <p:nvPr/>
        </p:nvPicPr>
        <p:blipFill>
          <a:blip r:embed="rId3" cstate="print"/>
          <a:srcRect/>
          <a:stretch>
            <a:fillRect/>
          </a:stretch>
        </p:blipFill>
        <p:spPr bwMode="auto">
          <a:xfrm>
            <a:off x="179388" y="119063"/>
            <a:ext cx="8785225" cy="5827712"/>
          </a:xfrm>
          <a:prstGeom prst="rect">
            <a:avLst/>
          </a:prstGeom>
          <a:noFill/>
          <a:ln w="9525">
            <a:noFill/>
            <a:miter lim="800000"/>
            <a:headEnd/>
            <a:tailEnd/>
          </a:ln>
        </p:spPr>
      </p:pic>
      <p:sp>
        <p:nvSpPr>
          <p:cNvPr id="25605" name="Text Box 5"/>
          <p:cNvSpPr txBox="1">
            <a:spLocks noChangeArrowheads="1"/>
          </p:cNvSpPr>
          <p:nvPr/>
        </p:nvSpPr>
        <p:spPr bwMode="auto">
          <a:xfrm>
            <a:off x="179388" y="6021388"/>
            <a:ext cx="8964612" cy="641350"/>
          </a:xfrm>
          <a:prstGeom prst="rect">
            <a:avLst/>
          </a:prstGeom>
          <a:noFill/>
          <a:ln w="9525">
            <a:noFill/>
            <a:miter lim="800000"/>
            <a:headEnd/>
            <a:tailEnd/>
          </a:ln>
          <a:effectLst/>
        </p:spPr>
        <p:txBody>
          <a:bodyPr>
            <a:spAutoFit/>
          </a:bodyPr>
          <a:lstStyle/>
          <a:p>
            <a:pPr algn="ctr">
              <a:spcBef>
                <a:spcPct val="50000"/>
              </a:spcBef>
            </a:pPr>
            <a:r>
              <a:rPr lang="fr-FR" b="1"/>
              <a:t>Les jardins suspendus de </a:t>
            </a:r>
            <a:r>
              <a:rPr lang="fr-FR" b="1">
                <a:hlinkClick r:id="rId4" tooltip="Sémiramis"/>
              </a:rPr>
              <a:t>Sémiramis</a:t>
            </a:r>
            <a:r>
              <a:rPr lang="fr-FR" b="1"/>
              <a:t> à </a:t>
            </a:r>
            <a:r>
              <a:rPr lang="fr-FR" b="1">
                <a:hlinkClick r:id="rId5" tooltip="Babylone"/>
              </a:rPr>
              <a:t>Babylone</a:t>
            </a:r>
            <a:r>
              <a:rPr lang="fr-FR" b="1"/>
              <a:t>, dans l'</a:t>
            </a:r>
            <a:r>
              <a:rPr lang="fr-FR" b="1">
                <a:hlinkClick r:id="rId6" tooltip="Irak"/>
              </a:rPr>
              <a:t>Irak</a:t>
            </a:r>
            <a:r>
              <a:rPr lang="fr-FR" b="1"/>
              <a:t> actuel, sont la deuxième des </a:t>
            </a:r>
            <a:r>
              <a:rPr lang="fr-FR" b="1">
                <a:hlinkClick r:id="rId7" tooltip="Sept merveilles du monde"/>
              </a:rPr>
              <a:t>sept merveilles du monde</a:t>
            </a:r>
            <a:r>
              <a:rPr lang="en-US"/>
              <a:t>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4" name="Picture 2" descr="http://caraibes-paysages.com/Uploads/images/art_des_jardins/jardin_arabe.gif"/>
          <p:cNvPicPr>
            <a:picLocks noChangeAspect="1" noChangeArrowheads="1"/>
          </p:cNvPicPr>
          <p:nvPr/>
        </p:nvPicPr>
        <p:blipFill>
          <a:blip r:embed="rId2" cstate="print"/>
          <a:srcRect/>
          <a:stretch>
            <a:fillRect/>
          </a:stretch>
        </p:blipFill>
        <p:spPr bwMode="auto">
          <a:xfrm>
            <a:off x="179511" y="0"/>
            <a:ext cx="8441055" cy="6021288"/>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http://www.vacanceo.com/img/cartes/29.jpg"/>
          <p:cNvPicPr>
            <a:picLocks noChangeAspect="1" noChangeArrowheads="1"/>
          </p:cNvPicPr>
          <p:nvPr/>
        </p:nvPicPr>
        <p:blipFill>
          <a:blip r:embed="rId2" cstate="print"/>
          <a:srcRect/>
          <a:stretch>
            <a:fillRect/>
          </a:stretch>
        </p:blipFill>
        <p:spPr bwMode="auto">
          <a:xfrm>
            <a:off x="1187624" y="-387424"/>
            <a:ext cx="5988795" cy="7245424"/>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8" name="Picture 4" descr="http://colleges.ac-rouen.fr/dunant-evreux/SPIP/html/andalousie/images/plan-alhambra-g.jpg"/>
          <p:cNvPicPr>
            <a:picLocks noChangeAspect="1" noChangeArrowheads="1"/>
          </p:cNvPicPr>
          <p:nvPr/>
        </p:nvPicPr>
        <p:blipFill>
          <a:blip r:embed="rId2" cstate="print"/>
          <a:srcRect/>
          <a:stretch>
            <a:fillRect/>
          </a:stretch>
        </p:blipFill>
        <p:spPr bwMode="auto">
          <a:xfrm>
            <a:off x="0" y="627030"/>
            <a:ext cx="9144000" cy="4374018"/>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Picture 6" descr="grenade_alhambra_nazarides"/>
          <p:cNvPicPr>
            <a:picLocks noChangeAspect="1" noChangeArrowheads="1"/>
          </p:cNvPicPr>
          <p:nvPr/>
        </p:nvPicPr>
        <p:blipFill>
          <a:blip r:embed="rId2" cstate="print"/>
          <a:srcRect/>
          <a:stretch>
            <a:fillRect/>
          </a:stretch>
        </p:blipFill>
        <p:spPr bwMode="auto">
          <a:xfrm>
            <a:off x="1116013" y="0"/>
            <a:ext cx="6516687" cy="5588000"/>
          </a:xfrm>
          <a:prstGeom prst="rect">
            <a:avLst/>
          </a:prstGeom>
          <a:noFill/>
          <a:ln w="12700">
            <a:solidFill>
              <a:srgbClr val="000000"/>
            </a:solidFill>
            <a:miter lim="800000"/>
            <a:headEnd/>
            <a:tailEnd/>
          </a:ln>
        </p:spPr>
      </p:pic>
      <p:sp>
        <p:nvSpPr>
          <p:cNvPr id="23559" name="Text Box 7"/>
          <p:cNvSpPr txBox="1">
            <a:spLocks noChangeArrowheads="1"/>
          </p:cNvSpPr>
          <p:nvPr/>
        </p:nvSpPr>
        <p:spPr bwMode="auto">
          <a:xfrm>
            <a:off x="1331913" y="5589588"/>
            <a:ext cx="6769100" cy="1200329"/>
          </a:xfrm>
          <a:prstGeom prst="rect">
            <a:avLst/>
          </a:prstGeom>
          <a:noFill/>
          <a:ln w="9525">
            <a:noFill/>
            <a:miter lim="800000"/>
            <a:headEnd/>
            <a:tailEnd/>
          </a:ln>
          <a:effectLst/>
        </p:spPr>
        <p:txBody>
          <a:bodyPr>
            <a:spAutoFit/>
          </a:bodyPr>
          <a:lstStyle/>
          <a:p>
            <a:pPr algn="ctr"/>
            <a:r>
              <a:rPr lang="fr-FR" sz="2400" dirty="0"/>
              <a:t>Les Jardins Arabo mauresque – Alhambra, Grenade </a:t>
            </a:r>
            <a:r>
              <a:rPr lang="fr-FR" sz="2400" dirty="0" smtClean="0"/>
              <a:t>Espagne la cour des myrtes</a:t>
            </a:r>
            <a:endParaRPr lang="fr-FR" sz="2400" dirty="0"/>
          </a:p>
          <a:p>
            <a:pPr algn="ctr"/>
            <a:endParaRPr lang="en-US" sz="24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3" name="Picture 3"/>
          <p:cNvPicPr>
            <a:picLocks noGrp="1" noChangeAspect="1" noChangeArrowheads="1"/>
          </p:cNvPicPr>
          <p:nvPr>
            <p:ph type="body" idx="1"/>
          </p:nvPr>
        </p:nvPicPr>
        <p:blipFill>
          <a:blip r:embed="rId2" cstate="print"/>
          <a:srcRect/>
          <a:stretch>
            <a:fillRect/>
          </a:stretch>
        </p:blipFill>
        <p:spPr>
          <a:xfrm>
            <a:off x="0" y="836613"/>
            <a:ext cx="9144000" cy="5029200"/>
          </a:xfrm>
        </p:spPr>
      </p:pic>
      <p:sp>
        <p:nvSpPr>
          <p:cNvPr id="92164" name="Rectangle 4"/>
          <p:cNvSpPr>
            <a:spLocks noChangeArrowheads="1"/>
          </p:cNvSpPr>
          <p:nvPr/>
        </p:nvSpPr>
        <p:spPr bwMode="auto">
          <a:xfrm>
            <a:off x="250825" y="6216650"/>
            <a:ext cx="8280400" cy="641350"/>
          </a:xfrm>
          <a:prstGeom prst="rect">
            <a:avLst/>
          </a:prstGeom>
          <a:noFill/>
          <a:ln w="9525">
            <a:noFill/>
            <a:miter lim="800000"/>
            <a:headEnd/>
            <a:tailEnd/>
          </a:ln>
          <a:effectLst/>
        </p:spPr>
        <p:txBody>
          <a:bodyPr anchor="ctr">
            <a:spAutoFit/>
          </a:bodyPr>
          <a:lstStyle/>
          <a:p>
            <a:r>
              <a:rPr lang="fr-FR" dirty="0"/>
              <a:t>La </a:t>
            </a:r>
            <a:r>
              <a:rPr lang="fr-FR" b="1" dirty="0"/>
              <a:t>Cour des Lions</a:t>
            </a:r>
            <a:r>
              <a:rPr lang="fr-FR" dirty="0"/>
              <a:t> fait partie des trésors architecturaux les plus prisés de l'Alhambra ; elle est située dans </a:t>
            </a:r>
            <a:r>
              <a:rPr lang="fr-FR" dirty="0" smtClean="0"/>
              <a:t>le </a:t>
            </a:r>
            <a:r>
              <a:rPr lang="fr-FR" dirty="0">
                <a:hlinkClick r:id="rId3" tooltip="Palais Nasrides"/>
              </a:rPr>
              <a:t>palais Nasrides</a:t>
            </a:r>
            <a:r>
              <a:rPr lang="fr-FR" dirty="0"/>
              <a:t>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4"/>
          <p:cNvSpPr>
            <a:spLocks noChangeArrowheads="1"/>
          </p:cNvSpPr>
          <p:nvPr/>
        </p:nvSpPr>
        <p:spPr bwMode="auto">
          <a:xfrm>
            <a:off x="0" y="6491288"/>
            <a:ext cx="2038350" cy="366712"/>
          </a:xfrm>
          <a:prstGeom prst="rect">
            <a:avLst/>
          </a:prstGeom>
          <a:noFill/>
          <a:ln w="9525">
            <a:noFill/>
            <a:miter lim="800000"/>
            <a:headEnd/>
            <a:tailEnd/>
          </a:ln>
          <a:effectLst/>
        </p:spPr>
        <p:txBody>
          <a:bodyPr wrap="none" anchor="ctr">
            <a:spAutoFit/>
          </a:bodyPr>
          <a:lstStyle/>
          <a:p>
            <a:r>
              <a:rPr lang="fr-FR"/>
              <a:t>Vue du </a:t>
            </a:r>
            <a:r>
              <a:rPr lang="fr-FR">
                <a:hlinkClick r:id="rId2" tooltip="Généralife"/>
              </a:rPr>
              <a:t>généralife</a:t>
            </a:r>
            <a:r>
              <a:rPr lang="fr-FR"/>
              <a:t> </a:t>
            </a:r>
          </a:p>
        </p:txBody>
      </p:sp>
      <p:sp>
        <p:nvSpPr>
          <p:cNvPr id="91141" name="Rectangle 5"/>
          <p:cNvSpPr>
            <a:spLocks noChangeArrowheads="1"/>
          </p:cNvSpPr>
          <p:nvPr/>
        </p:nvSpPr>
        <p:spPr bwMode="auto">
          <a:xfrm>
            <a:off x="2627313" y="6491288"/>
            <a:ext cx="4176712" cy="366712"/>
          </a:xfrm>
          <a:prstGeom prst="rect">
            <a:avLst/>
          </a:prstGeom>
          <a:noFill/>
          <a:ln w="9525">
            <a:noFill/>
            <a:miter lim="800000"/>
            <a:headEnd/>
            <a:tailEnd/>
          </a:ln>
          <a:effectLst/>
        </p:spPr>
        <p:txBody>
          <a:bodyPr wrap="none" anchor="ctr">
            <a:spAutoFit/>
          </a:bodyPr>
          <a:lstStyle/>
          <a:p>
            <a:r>
              <a:rPr lang="fr-FR"/>
              <a:t>Le Généralife, palais d'été des Nasride </a:t>
            </a:r>
          </a:p>
        </p:txBody>
      </p:sp>
      <p:pic>
        <p:nvPicPr>
          <p:cNvPr id="91142" name="Picture 6"/>
          <p:cNvPicPr>
            <a:picLocks noGrp="1" noChangeAspect="1" noChangeArrowheads="1"/>
          </p:cNvPicPr>
          <p:nvPr>
            <p:ph type="body" idx="1"/>
          </p:nvPr>
        </p:nvPicPr>
        <p:blipFill>
          <a:blip r:embed="rId3" cstate="print"/>
          <a:srcRect/>
          <a:stretch>
            <a:fillRect/>
          </a:stretch>
        </p:blipFill>
        <p:spPr>
          <a:xfrm>
            <a:off x="0" y="836613"/>
            <a:ext cx="9144000" cy="5029200"/>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endParaRPr lang="en-US"/>
          </a:p>
        </p:txBody>
      </p:sp>
      <p:pic>
        <p:nvPicPr>
          <p:cNvPr id="93187" name="Picture 3"/>
          <p:cNvPicPr>
            <a:picLocks noGrp="1" noChangeAspect="1" noChangeArrowheads="1"/>
          </p:cNvPicPr>
          <p:nvPr>
            <p:ph type="body" idx="1"/>
          </p:nvPr>
        </p:nvPicPr>
        <p:blipFill>
          <a:blip r:embed="rId2" cstate="print"/>
          <a:srcRect/>
          <a:stretch>
            <a:fillRect/>
          </a:stretch>
        </p:blipFill>
        <p:spPr>
          <a:xfrm>
            <a:off x="0" y="0"/>
            <a:ext cx="9144000" cy="5553075"/>
          </a:xfr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endParaRPr lang="en-US"/>
          </a:p>
        </p:txBody>
      </p:sp>
      <p:pic>
        <p:nvPicPr>
          <p:cNvPr id="89091" name="Picture 3"/>
          <p:cNvPicPr>
            <a:picLocks noGrp="1" noChangeAspect="1" noChangeArrowheads="1"/>
          </p:cNvPicPr>
          <p:nvPr>
            <p:ph type="body" idx="1"/>
          </p:nvPr>
        </p:nvPicPr>
        <p:blipFill>
          <a:blip r:embed="rId2" cstate="print"/>
          <a:srcRect/>
          <a:stretch>
            <a:fillRect/>
          </a:stretch>
        </p:blipFill>
        <p:spPr>
          <a:xfrm>
            <a:off x="684213" y="50800"/>
            <a:ext cx="7380287" cy="6807200"/>
          </a:xfrm>
        </p:spPr>
      </p:pic>
      <p:sp>
        <p:nvSpPr>
          <p:cNvPr id="89092" name="Rectangle 4"/>
          <p:cNvSpPr>
            <a:spLocks noChangeArrowheads="1"/>
          </p:cNvSpPr>
          <p:nvPr/>
        </p:nvSpPr>
        <p:spPr bwMode="auto">
          <a:xfrm>
            <a:off x="6724650" y="6491288"/>
            <a:ext cx="2419350" cy="366712"/>
          </a:xfrm>
          <a:prstGeom prst="rect">
            <a:avLst/>
          </a:prstGeom>
          <a:solidFill>
            <a:schemeClr val="tx1"/>
          </a:solidFill>
          <a:ln w="9525">
            <a:noFill/>
            <a:miter lim="800000"/>
            <a:headEnd/>
            <a:tailEnd/>
          </a:ln>
          <a:effectLst/>
        </p:spPr>
        <p:txBody>
          <a:bodyPr wrap="none" anchor="ctr">
            <a:spAutoFit/>
          </a:bodyPr>
          <a:lstStyle/>
          <a:p>
            <a:r>
              <a:rPr lang="fr-FR">
                <a:solidFill>
                  <a:schemeClr val="bg1"/>
                </a:solidFill>
              </a:rPr>
              <a:t>Jardins du Generalife</a:t>
            </a:r>
            <a:r>
              <a:rPr lang="fr-FR"/>
              <a:t> </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endParaRPr lang="en-US"/>
          </a:p>
        </p:txBody>
      </p:sp>
      <p:pic>
        <p:nvPicPr>
          <p:cNvPr id="41988" name="Picture 4"/>
          <p:cNvPicPr>
            <a:picLocks noGrp="1" noChangeAspect="1" noChangeArrowheads="1"/>
          </p:cNvPicPr>
          <p:nvPr>
            <p:ph type="body" idx="1"/>
          </p:nvPr>
        </p:nvPicPr>
        <p:blipFill>
          <a:blip r:embed="rId2" cstate="print"/>
          <a:srcRect/>
          <a:stretch>
            <a:fillRect/>
          </a:stretch>
        </p:blipFill>
        <p:spPr>
          <a:xfrm>
            <a:off x="0" y="0"/>
            <a:ext cx="8388350" cy="6804025"/>
          </a:xfrm>
        </p:spPr>
      </p:pic>
      <p:sp>
        <p:nvSpPr>
          <p:cNvPr id="41989" name="Rectangle 5"/>
          <p:cNvSpPr>
            <a:spLocks noChangeArrowheads="1"/>
          </p:cNvSpPr>
          <p:nvPr/>
        </p:nvSpPr>
        <p:spPr bwMode="auto">
          <a:xfrm>
            <a:off x="0" y="6491288"/>
            <a:ext cx="8075613" cy="366712"/>
          </a:xfrm>
          <a:prstGeom prst="rect">
            <a:avLst/>
          </a:prstGeom>
          <a:solidFill>
            <a:schemeClr val="tx2"/>
          </a:solidFill>
          <a:ln w="9525">
            <a:noFill/>
            <a:miter lim="800000"/>
            <a:headEnd/>
            <a:tailEnd/>
          </a:ln>
          <a:effectLst/>
        </p:spPr>
        <p:txBody>
          <a:bodyPr wrap="none" anchor="ctr">
            <a:spAutoFit/>
          </a:bodyPr>
          <a:lstStyle/>
          <a:p>
            <a:r>
              <a:rPr lang="fr-FR">
                <a:solidFill>
                  <a:schemeClr val="bg1"/>
                </a:solidFill>
              </a:rPr>
              <a:t>magnifiques jardins du Generalife (de l'arabe Gennat al-Arif:jardin suspendu).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0" name="Picture 4" descr="Alhambra"/>
          <p:cNvPicPr>
            <a:picLocks noGrp="1" noChangeAspect="1" noChangeArrowheads="1"/>
          </p:cNvPicPr>
          <p:nvPr>
            <p:ph type="body" idx="4294967295"/>
          </p:nvPr>
        </p:nvPicPr>
        <p:blipFill>
          <a:blip r:embed="rId2" cstate="print"/>
          <a:srcRect/>
          <a:stretch>
            <a:fillRect/>
          </a:stretch>
        </p:blipFill>
        <p:spPr>
          <a:xfrm>
            <a:off x="0" y="0"/>
            <a:ext cx="4513263" cy="6858000"/>
          </a:xfrm>
          <a:noFill/>
          <a:ln w="12700">
            <a:solidFill>
              <a:srgbClr val="000000"/>
            </a:solidFill>
          </a:ln>
        </p:spPr>
      </p:pic>
      <p:sp>
        <p:nvSpPr>
          <p:cNvPr id="24581" name="Text Box 5"/>
          <p:cNvSpPr txBox="1">
            <a:spLocks noChangeArrowheads="1"/>
          </p:cNvSpPr>
          <p:nvPr/>
        </p:nvSpPr>
        <p:spPr bwMode="auto">
          <a:xfrm>
            <a:off x="5148263" y="2060575"/>
            <a:ext cx="3024187" cy="2282825"/>
          </a:xfrm>
          <a:prstGeom prst="rect">
            <a:avLst/>
          </a:prstGeom>
          <a:noFill/>
          <a:ln w="9525">
            <a:noFill/>
            <a:miter lim="800000"/>
            <a:headEnd/>
            <a:tailEnd/>
          </a:ln>
          <a:effectLst/>
        </p:spPr>
        <p:txBody>
          <a:bodyPr>
            <a:spAutoFit/>
          </a:bodyPr>
          <a:lstStyle/>
          <a:p>
            <a:pPr algn="ctr"/>
            <a:r>
              <a:rPr lang="fr-FR" sz="2400"/>
              <a:t>Les Jardins Arabo mauresque – Alhambra, Grenade Espagne</a:t>
            </a:r>
          </a:p>
          <a:p>
            <a:pPr algn="ctr"/>
            <a:r>
              <a:rPr lang="fr-FR" sz="2400"/>
              <a:t>Les jardins Moghols – Taj Mahal Inde</a:t>
            </a:r>
            <a:endParaRPr lang="en-US"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Illustration des jardins suspendus sur le Petit Larousse de 1912">
            <a:hlinkClick r:id="rId2" tooltip="&quot;Illustration des jardins suspendus sur le Petit Larousse de 1912&quot;"/>
          </p:cNvPr>
          <p:cNvPicPr>
            <a:picLocks noChangeAspect="1" noChangeArrowheads="1"/>
          </p:cNvPicPr>
          <p:nvPr/>
        </p:nvPicPr>
        <p:blipFill>
          <a:blip r:embed="rId3" cstate="print"/>
          <a:srcRect/>
          <a:stretch>
            <a:fillRect/>
          </a:stretch>
        </p:blipFill>
        <p:spPr bwMode="auto">
          <a:xfrm>
            <a:off x="2445348" y="3307482"/>
            <a:ext cx="6698652" cy="3550518"/>
          </a:xfrm>
          <a:prstGeom prst="rect">
            <a:avLst/>
          </a:prstGeom>
          <a:noFill/>
          <a:ln w="9525">
            <a:noFill/>
            <a:miter lim="800000"/>
            <a:headEnd/>
            <a:tailEnd/>
          </a:ln>
        </p:spPr>
      </p:pic>
      <p:pic>
        <p:nvPicPr>
          <p:cNvPr id="26630" name="Picture 6" descr="http://scilla.iquebec.com/histoire/babylone/images/jardin2.GIF"/>
          <p:cNvPicPr>
            <a:picLocks noChangeAspect="1" noChangeArrowheads="1"/>
          </p:cNvPicPr>
          <p:nvPr/>
        </p:nvPicPr>
        <p:blipFill>
          <a:blip r:embed="rId4" cstate="print"/>
          <a:srcRect/>
          <a:stretch>
            <a:fillRect/>
          </a:stretch>
        </p:blipFill>
        <p:spPr bwMode="auto">
          <a:xfrm>
            <a:off x="0" y="0"/>
            <a:ext cx="5244032" cy="378904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p:cNvPicPr>
            <a:picLocks noGrp="1" noChangeAspect="1" noChangeArrowheads="1"/>
          </p:cNvPicPr>
          <p:nvPr>
            <p:ph type="body" idx="1"/>
          </p:nvPr>
        </p:nvPicPr>
        <p:blipFill>
          <a:blip r:embed="rId2" cstate="print"/>
          <a:srcRect/>
          <a:stretch>
            <a:fillRect/>
          </a:stretch>
        </p:blipFill>
        <p:spPr>
          <a:xfrm>
            <a:off x="1258888" y="0"/>
            <a:ext cx="5033962" cy="6858000"/>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555776" cy="4801314"/>
          </a:xfrm>
          <a:prstGeom prst="rect">
            <a:avLst/>
          </a:prstGeom>
        </p:spPr>
        <p:txBody>
          <a:bodyPr wrap="square">
            <a:spAutoFit/>
          </a:bodyPr>
          <a:lstStyle/>
          <a:p>
            <a:pPr algn="just"/>
            <a:r>
              <a:rPr lang="fr-FR" dirty="0"/>
              <a:t>Le </a:t>
            </a:r>
            <a:r>
              <a:rPr lang="fr-FR" b="1" dirty="0"/>
              <a:t>Taj </a:t>
            </a:r>
            <a:r>
              <a:rPr lang="fr-FR" b="1" dirty="0" smtClean="0"/>
              <a:t>Mahal </a:t>
            </a:r>
            <a:r>
              <a:rPr lang="fr-FR" dirty="0" smtClean="0"/>
              <a:t>situé </a:t>
            </a:r>
            <a:r>
              <a:rPr lang="fr-FR" dirty="0"/>
              <a:t>à </a:t>
            </a:r>
            <a:r>
              <a:rPr lang="fr-FR" dirty="0" err="1">
                <a:hlinkClick r:id="rId2" tooltip="Âgrâ"/>
              </a:rPr>
              <a:t>Âgrâ</a:t>
            </a:r>
            <a:r>
              <a:rPr lang="fr-FR" dirty="0"/>
              <a:t>, au bord de la rivière </a:t>
            </a:r>
            <a:r>
              <a:rPr lang="fr-FR" dirty="0">
                <a:hlinkClick r:id="rId3" tooltip="Yamunâ"/>
              </a:rPr>
              <a:t>Yamunâ</a:t>
            </a:r>
            <a:r>
              <a:rPr lang="fr-FR" dirty="0"/>
              <a:t> dans l'État de l'</a:t>
            </a:r>
            <a:r>
              <a:rPr lang="fr-FR" dirty="0" err="1">
                <a:hlinkClick r:id="rId4" tooltip="Uttar Pradesh"/>
              </a:rPr>
              <a:t>Uttar</a:t>
            </a:r>
            <a:r>
              <a:rPr lang="fr-FR" dirty="0">
                <a:hlinkClick r:id="rId4" tooltip="Uttar Pradesh"/>
              </a:rPr>
              <a:t> </a:t>
            </a:r>
            <a:r>
              <a:rPr lang="fr-FR" dirty="0" err="1">
                <a:hlinkClick r:id="rId4" tooltip="Uttar Pradesh"/>
              </a:rPr>
              <a:t>Pradesh</a:t>
            </a:r>
            <a:r>
              <a:rPr lang="fr-FR" dirty="0"/>
              <a:t> en </a:t>
            </a:r>
            <a:r>
              <a:rPr lang="fr-FR" dirty="0">
                <a:hlinkClick r:id="rId5" tooltip="Inde"/>
              </a:rPr>
              <a:t>Inde</a:t>
            </a:r>
            <a:r>
              <a:rPr lang="fr-FR" dirty="0"/>
              <a:t>. C'est un </a:t>
            </a:r>
            <a:r>
              <a:rPr lang="fr-FR" dirty="0">
                <a:hlinkClick r:id="rId6" tooltip="Mausolée"/>
              </a:rPr>
              <a:t>mausolée</a:t>
            </a:r>
            <a:r>
              <a:rPr lang="fr-FR" dirty="0"/>
              <a:t> de marbre blanc construit par l'empereur </a:t>
            </a:r>
            <a:r>
              <a:rPr lang="fr-FR" dirty="0">
                <a:hlinkClick r:id="rId7" tooltip="Empire moghol"/>
              </a:rPr>
              <a:t>moghol</a:t>
            </a:r>
            <a:r>
              <a:rPr lang="fr-FR" dirty="0"/>
              <a:t> </a:t>
            </a:r>
            <a:r>
              <a:rPr lang="fr-FR" u="sng" dirty="0">
                <a:hlinkClick r:id="rId8" tooltip="Shâh Jahân"/>
              </a:rPr>
              <a:t>Shâh </a:t>
            </a:r>
            <a:r>
              <a:rPr lang="fr-FR" u="sng" dirty="0" err="1">
                <a:hlinkClick r:id="rId8" tooltip="Shâh Jahân"/>
              </a:rPr>
              <a:t>Jahân</a:t>
            </a:r>
            <a:r>
              <a:rPr lang="fr-FR" dirty="0"/>
              <a:t> en mémoire de son épouse </a:t>
            </a:r>
            <a:r>
              <a:rPr lang="fr-FR" dirty="0">
                <a:hlinkClick r:id="rId9" tooltip="Arjumand Bânu Begam"/>
              </a:rPr>
              <a:t>Arjumand </a:t>
            </a:r>
            <a:r>
              <a:rPr lang="fr-FR" dirty="0" err="1">
                <a:hlinkClick r:id="rId9" tooltip="Arjumand Bânu Begam"/>
              </a:rPr>
              <a:t>Bânu</a:t>
            </a:r>
            <a:r>
              <a:rPr lang="fr-FR" dirty="0">
                <a:hlinkClick r:id="rId9" tooltip="Arjumand Bânu Begam"/>
              </a:rPr>
              <a:t> </a:t>
            </a:r>
            <a:r>
              <a:rPr lang="fr-FR" dirty="0" err="1">
                <a:hlinkClick r:id="rId9" tooltip="Arjumand Bânu Begam"/>
              </a:rPr>
              <a:t>Begam</a:t>
            </a:r>
            <a:r>
              <a:rPr lang="fr-FR" dirty="0"/>
              <a:t>, aussi connue sous le nom de </a:t>
            </a:r>
            <a:r>
              <a:rPr lang="fr-FR" i="1" dirty="0" err="1"/>
              <a:t>Mumtaz</a:t>
            </a:r>
            <a:r>
              <a:rPr lang="fr-FR" i="1" dirty="0"/>
              <a:t> Mahal</a:t>
            </a:r>
            <a:r>
              <a:rPr lang="fr-FR" dirty="0"/>
              <a:t>, qui signifie en </a:t>
            </a:r>
            <a:r>
              <a:rPr lang="fr-FR" dirty="0">
                <a:hlinkClick r:id="rId10" tooltip="Persan"/>
              </a:rPr>
              <a:t>persan</a:t>
            </a:r>
            <a:r>
              <a:rPr lang="fr-FR" dirty="0"/>
              <a:t> « la lumière du palais ».</a:t>
            </a:r>
          </a:p>
        </p:txBody>
      </p:sp>
      <p:pic>
        <p:nvPicPr>
          <p:cNvPr id="168962" name="Picture 2" descr="http://www.mapsguides.com/imgpl/map31.gif"/>
          <p:cNvPicPr>
            <a:picLocks noChangeAspect="1" noChangeArrowheads="1"/>
          </p:cNvPicPr>
          <p:nvPr/>
        </p:nvPicPr>
        <p:blipFill>
          <a:blip r:embed="rId11" cstate="print"/>
          <a:srcRect/>
          <a:stretch>
            <a:fillRect/>
          </a:stretch>
        </p:blipFill>
        <p:spPr bwMode="auto">
          <a:xfrm>
            <a:off x="2680572" y="0"/>
            <a:ext cx="6463428" cy="685800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endParaRPr lang="en-US"/>
          </a:p>
        </p:txBody>
      </p:sp>
      <p:pic>
        <p:nvPicPr>
          <p:cNvPr id="95235" name="Picture 3"/>
          <p:cNvPicPr>
            <a:picLocks noGrp="1" noChangeAspect="1" noChangeArrowheads="1"/>
          </p:cNvPicPr>
          <p:nvPr>
            <p:ph type="body" idx="1"/>
          </p:nvPr>
        </p:nvPicPr>
        <p:blipFill>
          <a:blip r:embed="rId2" cstate="print"/>
          <a:srcRect/>
          <a:stretch>
            <a:fillRect/>
          </a:stretch>
        </p:blipFill>
        <p:spPr>
          <a:xfrm>
            <a:off x="0" y="0"/>
            <a:ext cx="9144000" cy="6723063"/>
          </a:xfrm>
        </p:spPr>
      </p:pic>
      <p:sp>
        <p:nvSpPr>
          <p:cNvPr id="95236" name="Rectangle 4"/>
          <p:cNvSpPr>
            <a:spLocks noChangeArrowheads="1"/>
          </p:cNvSpPr>
          <p:nvPr/>
        </p:nvSpPr>
        <p:spPr bwMode="auto">
          <a:xfrm>
            <a:off x="2195513" y="6182970"/>
            <a:ext cx="4070350" cy="369332"/>
          </a:xfrm>
          <a:prstGeom prst="rect">
            <a:avLst/>
          </a:prstGeom>
          <a:noFill/>
          <a:ln w="9525">
            <a:noFill/>
            <a:miter lim="800000"/>
            <a:headEnd/>
            <a:tailEnd/>
          </a:ln>
          <a:effectLst/>
        </p:spPr>
        <p:txBody>
          <a:bodyPr wrap="square" anchor="ctr">
            <a:spAutoFit/>
          </a:bodyPr>
          <a:lstStyle/>
          <a:p>
            <a:r>
              <a:rPr lang="fr-FR" b="1" dirty="0"/>
              <a:t>Le plan de l’ensemble du Taj Mahal</a:t>
            </a:r>
            <a:r>
              <a:rPr lang="fr-FR" dirty="0"/>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2" descr="http://www.abbeville.com/images-catalog/full-size/1558596178.interior05.jpg"/>
          <p:cNvPicPr>
            <a:picLocks noChangeAspect="1" noChangeArrowheads="1"/>
          </p:cNvPicPr>
          <p:nvPr/>
        </p:nvPicPr>
        <p:blipFill>
          <a:blip r:embed="rId2" cstate="print"/>
          <a:srcRect/>
          <a:stretch>
            <a:fillRect/>
          </a:stretch>
        </p:blipFill>
        <p:spPr bwMode="auto">
          <a:xfrm>
            <a:off x="683568" y="0"/>
            <a:ext cx="7089298" cy="685800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endParaRPr lang="en-US"/>
          </a:p>
        </p:txBody>
      </p:sp>
      <p:pic>
        <p:nvPicPr>
          <p:cNvPr id="94211" name="Picture 3"/>
          <p:cNvPicPr>
            <a:picLocks noGrp="1" noChangeAspect="1" noChangeArrowheads="1"/>
          </p:cNvPicPr>
          <p:nvPr>
            <p:ph type="body" idx="1"/>
          </p:nvPr>
        </p:nvPicPr>
        <p:blipFill>
          <a:blip r:embed="rId2" cstate="print"/>
          <a:srcRect/>
          <a:stretch>
            <a:fillRect/>
          </a:stretch>
        </p:blipFill>
        <p:spPr>
          <a:xfrm>
            <a:off x="0" y="0"/>
            <a:ext cx="9144000" cy="6111875"/>
          </a:xfrm>
        </p:spPr>
      </p:pic>
      <p:sp>
        <p:nvSpPr>
          <p:cNvPr id="94212" name="Rectangle 4"/>
          <p:cNvSpPr>
            <a:spLocks noChangeArrowheads="1"/>
          </p:cNvSpPr>
          <p:nvPr/>
        </p:nvSpPr>
        <p:spPr bwMode="auto">
          <a:xfrm>
            <a:off x="0" y="5984508"/>
            <a:ext cx="9144000" cy="830997"/>
          </a:xfrm>
          <a:prstGeom prst="rect">
            <a:avLst/>
          </a:prstGeom>
          <a:noFill/>
          <a:ln w="9525">
            <a:noFill/>
            <a:miter lim="800000"/>
            <a:headEnd/>
            <a:tailEnd/>
          </a:ln>
          <a:effectLst/>
        </p:spPr>
        <p:txBody>
          <a:bodyPr wrap="square" anchor="ctr">
            <a:spAutoFit/>
          </a:bodyPr>
          <a:lstStyle/>
          <a:p>
            <a:pPr algn="ctr"/>
            <a:r>
              <a:rPr lang="fr-FR" sz="2400" b="1" dirty="0"/>
              <a:t>Plus de 20 000 ouvriers auraient construit le Taj </a:t>
            </a:r>
            <a:r>
              <a:rPr lang="fr-FR" sz="2400" b="1" dirty="0" smtClean="0"/>
              <a:t>Mahal entre </a:t>
            </a:r>
            <a:r>
              <a:rPr lang="fr-FR" sz="2400" b="1" dirty="0"/>
              <a:t>1632 et 1648 de notre ère.</a:t>
            </a:r>
            <a:r>
              <a:rPr lang="fr-FR" sz="2400" dirty="0"/>
              <a:t> </a:t>
            </a:r>
          </a:p>
        </p:txBody>
      </p:sp>
      <p:sp>
        <p:nvSpPr>
          <p:cNvPr id="94213" name="Rectangle 5"/>
          <p:cNvSpPr>
            <a:spLocks noChangeArrowheads="1"/>
          </p:cNvSpPr>
          <p:nvPr/>
        </p:nvSpPr>
        <p:spPr bwMode="auto">
          <a:xfrm>
            <a:off x="2581275" y="3246438"/>
            <a:ext cx="3981450" cy="366712"/>
          </a:xfrm>
          <a:prstGeom prst="rect">
            <a:avLst/>
          </a:prstGeom>
          <a:noFill/>
          <a:ln w="9525">
            <a:noFill/>
            <a:miter lim="800000"/>
            <a:headEnd/>
            <a:tailEnd/>
          </a:ln>
          <a:effectLst/>
        </p:spPr>
        <p:txBody>
          <a:bodyPr wrap="none">
            <a:spAutoFit/>
          </a:bodyPr>
          <a:lstStyle/>
          <a:p>
            <a:r>
              <a:rPr lang="fr-FR" dirty="0"/>
              <a:t>Les jardins Moghols – Taj Mahal Inde</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descr="http://www.funxite.com/media/2047-taj-mahal-wallpapers.jpg"/>
          <p:cNvPicPr>
            <a:picLocks noChangeAspect="1" noChangeArrowheads="1"/>
          </p:cNvPicPr>
          <p:nvPr/>
        </p:nvPicPr>
        <p:blipFill>
          <a:blip r:embed="rId2" cstate="print">
            <a:lum bright="20000"/>
          </a:blip>
          <a:srcRect/>
          <a:stretch>
            <a:fillRect/>
          </a:stretch>
        </p:blipFill>
        <p:spPr bwMode="auto">
          <a:xfrm>
            <a:off x="0" y="46856"/>
            <a:ext cx="9081525" cy="6811144"/>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4" name="Group 4"/>
          <p:cNvGrpSpPr>
            <a:grpSpLocks/>
          </p:cNvGrpSpPr>
          <p:nvPr/>
        </p:nvGrpSpPr>
        <p:grpSpPr bwMode="auto">
          <a:xfrm>
            <a:off x="0" y="828675"/>
            <a:ext cx="9144000" cy="4508500"/>
            <a:chOff x="1444" y="1724"/>
            <a:chExt cx="9019" cy="5813"/>
          </a:xfrm>
        </p:grpSpPr>
        <p:pic>
          <p:nvPicPr>
            <p:cNvPr id="15365" name="Picture 5" descr="image19"/>
            <p:cNvPicPr>
              <a:picLocks noChangeAspect="1" noChangeArrowheads="1"/>
            </p:cNvPicPr>
            <p:nvPr/>
          </p:nvPicPr>
          <p:blipFill>
            <a:blip r:embed="rId2" cstate="print"/>
            <a:srcRect/>
            <a:stretch>
              <a:fillRect/>
            </a:stretch>
          </p:blipFill>
          <p:spPr bwMode="auto">
            <a:xfrm>
              <a:off x="1444" y="1724"/>
              <a:ext cx="4473" cy="5813"/>
            </a:xfrm>
            <a:prstGeom prst="rect">
              <a:avLst/>
            </a:prstGeom>
            <a:noFill/>
            <a:ln w="12700">
              <a:solidFill>
                <a:srgbClr val="000000"/>
              </a:solidFill>
              <a:miter lim="800000"/>
              <a:headEnd/>
              <a:tailEnd/>
            </a:ln>
          </p:spPr>
        </p:pic>
        <p:pic>
          <p:nvPicPr>
            <p:cNvPr id="15366" name="Picture 6" descr="image20"/>
            <p:cNvPicPr>
              <a:picLocks noChangeAspect="1" noChangeArrowheads="1"/>
            </p:cNvPicPr>
            <p:nvPr/>
          </p:nvPicPr>
          <p:blipFill>
            <a:blip r:embed="rId3" cstate="print"/>
            <a:srcRect/>
            <a:stretch>
              <a:fillRect/>
            </a:stretch>
          </p:blipFill>
          <p:spPr bwMode="auto">
            <a:xfrm>
              <a:off x="6097" y="1738"/>
              <a:ext cx="4366" cy="5799"/>
            </a:xfrm>
            <a:prstGeom prst="rect">
              <a:avLst/>
            </a:prstGeom>
            <a:noFill/>
            <a:ln w="12700">
              <a:solidFill>
                <a:srgbClr val="000000"/>
              </a:solidFill>
              <a:miter lim="800000"/>
              <a:headEnd/>
              <a:tailEnd/>
            </a:ln>
          </p:spPr>
        </p:pic>
      </p:grpSp>
      <p:sp>
        <p:nvSpPr>
          <p:cNvPr id="15367" name="Rectangle 7"/>
          <p:cNvSpPr>
            <a:spLocks noChangeArrowheads="1"/>
          </p:cNvSpPr>
          <p:nvPr/>
        </p:nvSpPr>
        <p:spPr bwMode="auto">
          <a:xfrm>
            <a:off x="1692275" y="5516563"/>
            <a:ext cx="5759450" cy="576262"/>
          </a:xfrm>
          <a:prstGeom prst="rect">
            <a:avLst/>
          </a:prstGeom>
          <a:noFill/>
          <a:ln w="9525">
            <a:noFill/>
            <a:miter lim="800000"/>
            <a:headEnd/>
            <a:tailEnd/>
          </a:ln>
          <a:effectLst/>
        </p:spPr>
        <p:txBody>
          <a:bodyPr wrap="none" anchor="ctr"/>
          <a:lstStyle/>
          <a:p>
            <a:pPr algn="ctr"/>
            <a:r>
              <a:rPr lang="fr-FR" sz="2400" b="1"/>
              <a:t>Les jardins Moghols – Taj Mahal Inde</a:t>
            </a:r>
            <a:endParaRPr lang="en-US" sz="2400" b="1"/>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http://www.linternaute.com/voyage/magazine/photo/vol-au-dessus-de-l-inde/image/taj-mahal-263128.jpg"/>
          <p:cNvPicPr>
            <a:picLocks noChangeAspect="1" noChangeArrowheads="1"/>
          </p:cNvPicPr>
          <p:nvPr/>
        </p:nvPicPr>
        <p:blipFill>
          <a:blip r:embed="rId2" cstate="print"/>
          <a:srcRect/>
          <a:stretch>
            <a:fillRect/>
          </a:stretch>
        </p:blipFill>
        <p:spPr bwMode="auto">
          <a:xfrm>
            <a:off x="-1" y="0"/>
            <a:ext cx="9516849" cy="630932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2" descr="http://www.atelier-poterie.fr/wp-content/uploads/2010/05/c%C3%A9ramique-Iznik.jpg"/>
          <p:cNvPicPr>
            <a:picLocks noChangeAspect="1" noChangeArrowheads="1"/>
          </p:cNvPicPr>
          <p:nvPr/>
        </p:nvPicPr>
        <p:blipFill>
          <a:blip r:embed="rId2" cstate="print"/>
          <a:srcRect/>
          <a:stretch>
            <a:fillRect/>
          </a:stretch>
        </p:blipFill>
        <p:spPr bwMode="auto">
          <a:xfrm>
            <a:off x="5687616" y="3381940"/>
            <a:ext cx="3456384" cy="3476060"/>
          </a:xfrm>
          <a:prstGeom prst="rect">
            <a:avLst/>
          </a:prstGeom>
          <a:noFill/>
        </p:spPr>
      </p:pic>
      <p:sp>
        <p:nvSpPr>
          <p:cNvPr id="2" name="ZoneTexte 1"/>
          <p:cNvSpPr txBox="1"/>
          <p:nvPr/>
        </p:nvSpPr>
        <p:spPr>
          <a:xfrm>
            <a:off x="0" y="0"/>
            <a:ext cx="8136904" cy="6401753"/>
          </a:xfrm>
          <a:prstGeom prst="rect">
            <a:avLst/>
          </a:prstGeom>
          <a:noFill/>
        </p:spPr>
        <p:txBody>
          <a:bodyPr wrap="square" rtlCol="0">
            <a:spAutoFit/>
          </a:bodyPr>
          <a:lstStyle/>
          <a:p>
            <a:r>
              <a:rPr lang="fr-FR" sz="2800" dirty="0" smtClean="0"/>
              <a:t>Caractéristiques: </a:t>
            </a:r>
          </a:p>
          <a:p>
            <a:pPr>
              <a:buFontTx/>
              <a:buChar char="-"/>
            </a:pPr>
            <a:r>
              <a:rPr lang="fr-FR" sz="2800" dirty="0" smtClean="0"/>
              <a:t>Ils sont enclos de murs élevés</a:t>
            </a:r>
          </a:p>
          <a:p>
            <a:r>
              <a:rPr lang="fr-FR" sz="2800" dirty="0" smtClean="0"/>
              <a:t>- Présence des cinq sens:      la</a:t>
            </a:r>
            <a:r>
              <a:rPr lang="fr-FR" sz="2800" dirty="0"/>
              <a:t> </a:t>
            </a:r>
            <a:r>
              <a:rPr lang="fr-FR" sz="2800" b="1" dirty="0"/>
              <a:t>vue</a:t>
            </a:r>
            <a:r>
              <a:rPr lang="fr-FR" sz="2800" dirty="0"/>
              <a:t> par les contrastes de couleurs, les jeux de lumière et d'ombrages, les reflets sur l'eau ;</a:t>
            </a:r>
          </a:p>
          <a:p>
            <a:r>
              <a:rPr lang="fr-FR" sz="2800" dirty="0"/>
              <a:t>l' </a:t>
            </a:r>
            <a:r>
              <a:rPr lang="fr-FR" sz="2800" b="1" dirty="0"/>
              <a:t>odorat </a:t>
            </a:r>
            <a:r>
              <a:rPr lang="fr-FR" sz="2800" dirty="0"/>
              <a:t>par les senteurs des plantes parfumées ;</a:t>
            </a:r>
          </a:p>
          <a:p>
            <a:r>
              <a:rPr lang="fr-FR" sz="2800" dirty="0"/>
              <a:t>l' </a:t>
            </a:r>
            <a:r>
              <a:rPr lang="fr-FR" sz="2800" b="1" dirty="0"/>
              <a:t>ouïe</a:t>
            </a:r>
            <a:r>
              <a:rPr lang="fr-FR" sz="2800" dirty="0"/>
              <a:t> par le bruissement de l'eau omniprésente, le bruit du vent dans les feuillages et le chant des nombreux oiseaux ;</a:t>
            </a:r>
          </a:p>
          <a:p>
            <a:r>
              <a:rPr lang="fr-FR" sz="2800" dirty="0"/>
              <a:t>le </a:t>
            </a:r>
            <a:r>
              <a:rPr lang="fr-FR" sz="2800" b="1" dirty="0"/>
              <a:t>toucher</a:t>
            </a:r>
            <a:r>
              <a:rPr lang="fr-FR" sz="2800" dirty="0"/>
              <a:t> par la fraîcheur de l'eau et la variété des matériaux ;</a:t>
            </a:r>
          </a:p>
          <a:p>
            <a:r>
              <a:rPr lang="fr-FR" sz="2800" dirty="0"/>
              <a:t>le </a:t>
            </a:r>
            <a:r>
              <a:rPr lang="fr-FR" sz="2800" b="1" dirty="0"/>
              <a:t>goût</a:t>
            </a:r>
            <a:r>
              <a:rPr lang="fr-FR" sz="2800" dirty="0"/>
              <a:t> par la présence des arbres fruitiers</a:t>
            </a:r>
            <a:r>
              <a:rPr lang="fr-FR" sz="2800" dirty="0" smtClean="0"/>
              <a:t>.</a:t>
            </a:r>
          </a:p>
          <a:p>
            <a:pPr>
              <a:buFontTx/>
              <a:buChar char="-"/>
            </a:pPr>
            <a:r>
              <a:rPr lang="fr-FR" sz="2800" dirty="0" smtClean="0"/>
              <a:t>Les arches</a:t>
            </a:r>
          </a:p>
          <a:p>
            <a:pPr>
              <a:buFontTx/>
              <a:buChar char="-"/>
            </a:pPr>
            <a:r>
              <a:rPr lang="fr-FR" sz="2800" dirty="0" smtClean="0"/>
              <a:t>L’utilisation de la céramique polychrome </a:t>
            </a:r>
            <a:endParaRPr lang="fr-FR" sz="2800" dirty="0"/>
          </a:p>
          <a:p>
            <a:pPr>
              <a:buFontTx/>
              <a:buChar char="-"/>
            </a:pPr>
            <a:endParaRPr lang="fr-FR" dirty="0"/>
          </a:p>
        </p:txBody>
      </p:sp>
      <p:sp>
        <p:nvSpPr>
          <p:cNvPr id="171012" name="AutoShape 4" descr="http://fr.academic.ru/pictures/frwiki/80/Patio_de_Santa_Isabel.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RomanVilla1"/>
          <p:cNvPicPr>
            <a:picLocks noChangeAspect="1" noChangeArrowheads="1"/>
          </p:cNvPicPr>
          <p:nvPr/>
        </p:nvPicPr>
        <p:blipFill>
          <a:blip r:embed="rId2" cstate="print"/>
          <a:srcRect/>
          <a:stretch>
            <a:fillRect/>
          </a:stretch>
        </p:blipFill>
        <p:spPr bwMode="auto">
          <a:xfrm>
            <a:off x="250825" y="1700213"/>
            <a:ext cx="8640763" cy="2773362"/>
          </a:xfrm>
          <a:prstGeom prst="rect">
            <a:avLst/>
          </a:prstGeom>
          <a:noFill/>
          <a:ln w="12700">
            <a:solidFill>
              <a:srgbClr val="000000"/>
            </a:solidFill>
            <a:miter lim="800000"/>
            <a:headEnd/>
            <a:tailEnd/>
          </a:ln>
        </p:spPr>
      </p:pic>
      <p:sp>
        <p:nvSpPr>
          <p:cNvPr id="12293" name="Text Box 5"/>
          <p:cNvSpPr txBox="1">
            <a:spLocks noChangeArrowheads="1"/>
          </p:cNvSpPr>
          <p:nvPr/>
        </p:nvSpPr>
        <p:spPr bwMode="auto">
          <a:xfrm>
            <a:off x="1187450" y="5013325"/>
            <a:ext cx="6192838" cy="457200"/>
          </a:xfrm>
          <a:prstGeom prst="rect">
            <a:avLst/>
          </a:prstGeom>
          <a:noFill/>
          <a:ln w="9525">
            <a:noFill/>
            <a:miter lim="800000"/>
            <a:headEnd/>
            <a:tailEnd/>
          </a:ln>
          <a:effectLst/>
        </p:spPr>
        <p:txBody>
          <a:bodyPr>
            <a:spAutoFit/>
          </a:bodyPr>
          <a:lstStyle/>
          <a:p>
            <a:pPr algn="ctr">
              <a:spcBef>
                <a:spcPct val="50000"/>
              </a:spcBef>
            </a:pPr>
            <a:r>
              <a:rPr lang="fr-FR" sz="2400" b="1"/>
              <a:t>Les jardins médiévaux - Rome</a:t>
            </a:r>
            <a:endParaRPr lang="en-US" sz="2400" b="1"/>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endParaRPr lang="en-US"/>
          </a:p>
        </p:txBody>
      </p:sp>
      <p:pic>
        <p:nvPicPr>
          <p:cNvPr id="32771" name="Picture 3"/>
          <p:cNvPicPr>
            <a:picLocks noGrp="1" noChangeAspect="1" noChangeArrowheads="1"/>
          </p:cNvPicPr>
          <p:nvPr>
            <p:ph type="body" idx="1"/>
          </p:nvPr>
        </p:nvPicPr>
        <p:blipFill>
          <a:blip r:embed="rId2" cstate="print"/>
          <a:srcRect/>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2" descr="http://caraibes-paysages.com/Uploads/images/art_des_jardins/jardin_medieval.gif"/>
          <p:cNvPicPr>
            <a:picLocks noChangeAspect="1" noChangeArrowheads="1"/>
          </p:cNvPicPr>
          <p:nvPr/>
        </p:nvPicPr>
        <p:blipFill>
          <a:blip r:embed="rId2" cstate="print"/>
          <a:srcRect/>
          <a:stretch>
            <a:fillRect/>
          </a:stretch>
        </p:blipFill>
        <p:spPr bwMode="auto">
          <a:xfrm>
            <a:off x="0" y="188640"/>
            <a:ext cx="7683326" cy="4968552"/>
          </a:xfrm>
          <a:prstGeom prst="rect">
            <a:avLst/>
          </a:prstGeom>
          <a:noFill/>
        </p:spPr>
      </p:pic>
      <p:sp>
        <p:nvSpPr>
          <p:cNvPr id="4" name="ZoneTexte 3"/>
          <p:cNvSpPr txBox="1"/>
          <p:nvPr/>
        </p:nvSpPr>
        <p:spPr>
          <a:xfrm>
            <a:off x="467544" y="5157192"/>
            <a:ext cx="7992888" cy="923330"/>
          </a:xfrm>
          <a:prstGeom prst="rect">
            <a:avLst/>
          </a:prstGeom>
          <a:noFill/>
        </p:spPr>
        <p:txBody>
          <a:bodyPr wrap="square" rtlCol="0">
            <a:spAutoFit/>
          </a:bodyPr>
          <a:lstStyle/>
          <a:p>
            <a:r>
              <a:rPr lang="fr-FR" b="1" dirty="0" smtClean="0"/>
              <a:t>Époque de guerres incessantes, </a:t>
            </a:r>
            <a:r>
              <a:rPr lang="fr-FR" dirty="0"/>
              <a:t>la notion de jardin de luxe et d’agrément se raréfie devant des intérêts plus pragmatiques. Seul subsiste le</a:t>
            </a:r>
            <a:r>
              <a:rPr lang="fr-FR" b="1" dirty="0" smtClean="0"/>
              <a:t> jardin </a:t>
            </a:r>
            <a:r>
              <a:rPr lang="fr-FR" b="1" dirty="0"/>
              <a:t>de production</a:t>
            </a:r>
            <a:r>
              <a:rPr lang="fr-FR" dirty="0" smtClean="0"/>
              <a:t>. C’est un </a:t>
            </a:r>
            <a:r>
              <a:rPr lang="fr-FR" b="1" dirty="0" smtClean="0"/>
              <a:t>jardin clos et régulier</a:t>
            </a:r>
            <a:endParaRPr lang="fr-FR"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0" y="0"/>
            <a:ext cx="7020272" cy="1107996"/>
          </a:xfrm>
          <a:prstGeom prst="rect">
            <a:avLst/>
          </a:prstGeom>
          <a:noFill/>
        </p:spPr>
        <p:txBody>
          <a:bodyPr wrap="square" rtlCol="0">
            <a:spAutoFit/>
          </a:bodyPr>
          <a:lstStyle/>
          <a:p>
            <a:pPr algn="ctr"/>
            <a:r>
              <a:rPr lang="fr-FR" sz="4800" dirty="0" smtClean="0"/>
              <a:t>Les jardins renaissants</a:t>
            </a:r>
          </a:p>
          <a:p>
            <a:endParaRPr lang="fr-FR" dirty="0"/>
          </a:p>
        </p:txBody>
      </p:sp>
      <p:sp>
        <p:nvSpPr>
          <p:cNvPr id="3" name="Rectangle 2"/>
          <p:cNvSpPr/>
          <p:nvPr/>
        </p:nvSpPr>
        <p:spPr>
          <a:xfrm>
            <a:off x="7596336" y="404664"/>
            <a:ext cx="1187624" cy="2031325"/>
          </a:xfrm>
          <a:prstGeom prst="rect">
            <a:avLst/>
          </a:prstGeom>
        </p:spPr>
        <p:txBody>
          <a:bodyPr wrap="square">
            <a:spAutoFit/>
          </a:bodyPr>
          <a:lstStyle/>
          <a:p>
            <a:r>
              <a:rPr lang="fr-FR" dirty="0">
                <a:hlinkClick r:id="rId2"/>
              </a:rPr>
              <a:t>Tivoli</a:t>
            </a:r>
            <a:r>
              <a:rPr lang="fr-FR" dirty="0"/>
              <a:t> est une ville italienne, située dans </a:t>
            </a:r>
            <a:r>
              <a:rPr lang="fr-FR" u="sng" dirty="0">
                <a:hlinkClick r:id="rId3"/>
              </a:rPr>
              <a:t>la province de Rome</a:t>
            </a:r>
            <a:endParaRPr lang="fr-FR" dirty="0"/>
          </a:p>
        </p:txBody>
      </p:sp>
      <p:sp>
        <p:nvSpPr>
          <p:cNvPr id="174082" name="AutoShape 2" descr="Carte Lati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174084" name="AutoShape 4" descr="Carte Latium"/>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6" name="carte" descr="Carte: Italie - Villa d'Este"/>
          <p:cNvPicPr>
            <a:picLocks noChangeAspect="1" noChangeArrowheads="1"/>
          </p:cNvPicPr>
          <p:nvPr/>
        </p:nvPicPr>
        <p:blipFill>
          <a:blip r:embed="rId4" cstate="print"/>
          <a:srcRect t="7537"/>
          <a:stretch>
            <a:fillRect/>
          </a:stretch>
        </p:blipFill>
        <p:spPr>
          <a:xfrm>
            <a:off x="0" y="908720"/>
            <a:ext cx="7630318" cy="5616624"/>
          </a:xfrm>
          <a:prstGeom prst="rect">
            <a:avLst/>
          </a:prstGeom>
          <a:noFill/>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endParaRPr lang="en-US"/>
          </a:p>
        </p:txBody>
      </p:sp>
      <p:sp>
        <p:nvSpPr>
          <p:cNvPr id="6" name="Espace réservé du contenu 5"/>
          <p:cNvSpPr>
            <a:spLocks noGrp="1"/>
          </p:cNvSpPr>
          <p:nvPr>
            <p:ph idx="1"/>
          </p:nvPr>
        </p:nvSpPr>
        <p:spPr/>
        <p:txBody>
          <a:bodyPr/>
          <a:lstStyle/>
          <a:p>
            <a:endParaRPr lang="fr-FR"/>
          </a:p>
        </p:txBody>
      </p:sp>
      <p:pic>
        <p:nvPicPr>
          <p:cNvPr id="99334" name="Picture 6" descr="Fichier:Dupérac, Étienne - Gardens at Villa d'Este - 1560-1575.jpg"/>
          <p:cNvPicPr>
            <a:picLocks noChangeAspect="1" noChangeArrowheads="1"/>
          </p:cNvPicPr>
          <p:nvPr/>
        </p:nvPicPr>
        <p:blipFill>
          <a:blip r:embed="rId2" cstate="print"/>
          <a:srcRect/>
          <a:stretch>
            <a:fillRect/>
          </a:stretch>
        </p:blipFill>
        <p:spPr bwMode="auto">
          <a:xfrm>
            <a:off x="395536" y="0"/>
            <a:ext cx="8332470" cy="6858000"/>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2" descr="Fichier:Villa Est fontaines.jpg"/>
          <p:cNvPicPr>
            <a:picLocks noChangeAspect="1" noChangeArrowheads="1"/>
          </p:cNvPicPr>
          <p:nvPr/>
        </p:nvPicPr>
        <p:blipFill>
          <a:blip r:embed="rId2" cstate="print"/>
          <a:srcRect/>
          <a:stretch>
            <a:fillRect/>
          </a:stretch>
        </p:blipFill>
        <p:spPr bwMode="auto">
          <a:xfrm>
            <a:off x="0" y="-1"/>
            <a:ext cx="5076056" cy="8108155"/>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endParaRPr lang="en-US"/>
          </a:p>
        </p:txBody>
      </p:sp>
      <p:sp>
        <p:nvSpPr>
          <p:cNvPr id="103427" name="Rectangle 3"/>
          <p:cNvSpPr>
            <a:spLocks noGrp="1" noChangeArrowheads="1"/>
          </p:cNvSpPr>
          <p:nvPr>
            <p:ph type="body" idx="1"/>
          </p:nvPr>
        </p:nvSpPr>
        <p:spPr/>
        <p:txBody>
          <a:bodyPr/>
          <a:lstStyle/>
          <a:p>
            <a:endParaRPr lang="en-US"/>
          </a:p>
        </p:txBody>
      </p:sp>
      <p:pic>
        <p:nvPicPr>
          <p:cNvPr id="103428" name="Picture 4" descr="Villa_d'Este_2"/>
          <p:cNvPicPr>
            <a:picLocks noChangeAspect="1" noChangeArrowheads="1"/>
          </p:cNvPicPr>
          <p:nvPr/>
        </p:nvPicPr>
        <p:blipFill>
          <a:blip r:embed="rId2" cstate="print"/>
          <a:srcRect/>
          <a:stretch>
            <a:fillRect/>
          </a:stretch>
        </p:blipFill>
        <p:spPr bwMode="auto">
          <a:xfrm>
            <a:off x="0" y="0"/>
            <a:ext cx="9144000" cy="6861175"/>
          </a:xfrm>
          <a:prstGeom prst="rect">
            <a:avLst/>
          </a:prstGeom>
          <a:noFill/>
        </p:spPr>
      </p:pic>
      <p:sp>
        <p:nvSpPr>
          <p:cNvPr id="7" name="ZoneTexte 6"/>
          <p:cNvSpPr txBox="1"/>
          <p:nvPr/>
        </p:nvSpPr>
        <p:spPr>
          <a:xfrm>
            <a:off x="1907704" y="5661248"/>
            <a:ext cx="3744416" cy="523220"/>
          </a:xfrm>
          <a:prstGeom prst="rect">
            <a:avLst/>
          </a:prstGeom>
          <a:noFill/>
        </p:spPr>
        <p:txBody>
          <a:bodyPr wrap="square" rtlCol="0">
            <a:spAutoFit/>
          </a:bodyPr>
          <a:lstStyle/>
          <a:p>
            <a:r>
              <a:rPr lang="fr-FR" sz="2800" dirty="0" smtClean="0">
                <a:solidFill>
                  <a:schemeClr val="bg1"/>
                </a:solidFill>
              </a:rPr>
              <a:t>Fontaine de Neptune</a:t>
            </a:r>
            <a:endParaRPr lang="fr-FR" sz="2800" dirty="0">
              <a:solidFill>
                <a:schemeClr val="bg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2" descr="orgues"/>
          <p:cNvPicPr>
            <a:picLocks noChangeAspect="1" noChangeArrowheads="1"/>
          </p:cNvPicPr>
          <p:nvPr/>
        </p:nvPicPr>
        <p:blipFill>
          <a:blip r:embed="rId2" cstate="print"/>
          <a:srcRect/>
          <a:stretch>
            <a:fillRect/>
          </a:stretch>
        </p:blipFill>
        <p:spPr bwMode="auto">
          <a:xfrm>
            <a:off x="-252138" y="404664"/>
            <a:ext cx="9396138" cy="6309320"/>
          </a:xfrm>
          <a:prstGeom prst="rect">
            <a:avLst/>
          </a:prstGeom>
          <a:noFill/>
        </p:spPr>
      </p:pic>
      <p:sp>
        <p:nvSpPr>
          <p:cNvPr id="3" name="ZoneTexte 2"/>
          <p:cNvSpPr txBox="1"/>
          <p:nvPr/>
        </p:nvSpPr>
        <p:spPr>
          <a:xfrm>
            <a:off x="0" y="2420888"/>
            <a:ext cx="1907704" cy="646331"/>
          </a:xfrm>
          <a:prstGeom prst="rect">
            <a:avLst/>
          </a:prstGeom>
          <a:noFill/>
        </p:spPr>
        <p:txBody>
          <a:bodyPr wrap="square" rtlCol="0">
            <a:spAutoFit/>
          </a:bodyPr>
          <a:lstStyle/>
          <a:p>
            <a:r>
              <a:rPr lang="fr-FR" b="1" dirty="0" smtClean="0">
                <a:solidFill>
                  <a:schemeClr val="bg1"/>
                </a:solidFill>
              </a:rPr>
              <a:t>Cascade de l’orgue</a:t>
            </a:r>
            <a:endParaRPr lang="fr-FR" b="1" dirty="0">
              <a:solidFill>
                <a:schemeClr val="bg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endParaRPr lang="en-US"/>
          </a:p>
        </p:txBody>
      </p:sp>
      <p:sp>
        <p:nvSpPr>
          <p:cNvPr id="104451" name="Rectangle 3"/>
          <p:cNvSpPr>
            <a:spLocks noGrp="1" noChangeArrowheads="1"/>
          </p:cNvSpPr>
          <p:nvPr>
            <p:ph type="body" idx="1"/>
          </p:nvPr>
        </p:nvSpPr>
        <p:spPr/>
        <p:txBody>
          <a:bodyPr/>
          <a:lstStyle/>
          <a:p>
            <a:endParaRPr lang="en-US"/>
          </a:p>
        </p:txBody>
      </p:sp>
      <p:pic>
        <p:nvPicPr>
          <p:cNvPr id="104452" name="Picture 4" descr="Villa_d'Este_1"/>
          <p:cNvPicPr>
            <a:picLocks noChangeAspect="1" noChangeArrowheads="1"/>
          </p:cNvPicPr>
          <p:nvPr/>
        </p:nvPicPr>
        <p:blipFill>
          <a:blip r:embed="rId2" cstate="print"/>
          <a:srcRect/>
          <a:stretch>
            <a:fillRect/>
          </a:stretch>
        </p:blipFill>
        <p:spPr bwMode="auto">
          <a:xfrm>
            <a:off x="0" y="0"/>
            <a:ext cx="9144000" cy="6861175"/>
          </a:xfrm>
          <a:prstGeom prst="rect">
            <a:avLst/>
          </a:prstGeom>
          <a:noFill/>
        </p:spPr>
      </p:pic>
      <p:sp>
        <p:nvSpPr>
          <p:cNvPr id="7" name="ZoneTexte 6"/>
          <p:cNvSpPr txBox="1"/>
          <p:nvPr/>
        </p:nvSpPr>
        <p:spPr>
          <a:xfrm>
            <a:off x="971600" y="5733256"/>
            <a:ext cx="4680520" cy="369332"/>
          </a:xfrm>
          <a:prstGeom prst="rect">
            <a:avLst/>
          </a:prstGeom>
          <a:noFill/>
        </p:spPr>
        <p:txBody>
          <a:bodyPr wrap="square" rtlCol="0">
            <a:spAutoFit/>
          </a:bodyPr>
          <a:lstStyle/>
          <a:p>
            <a:r>
              <a:rPr lang="fr-FR" b="1" dirty="0" smtClean="0">
                <a:solidFill>
                  <a:schemeClr val="bg1"/>
                </a:solidFill>
              </a:rPr>
              <a:t>Fontaine de l’</a:t>
            </a:r>
            <a:r>
              <a:rPr lang="fr-FR" b="1" dirty="0" err="1" smtClean="0">
                <a:solidFill>
                  <a:schemeClr val="bg1"/>
                </a:solidFill>
              </a:rPr>
              <a:t>Oeuf</a:t>
            </a:r>
            <a:endParaRPr lang="fr-FR" b="1" dirty="0">
              <a:solidFill>
                <a:schemeClr val="bg1"/>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endParaRPr lang="en-US"/>
          </a:p>
        </p:txBody>
      </p:sp>
      <p:pic>
        <p:nvPicPr>
          <p:cNvPr id="100355" name="Picture 3"/>
          <p:cNvPicPr>
            <a:picLocks noGrp="1" noChangeAspect="1" noChangeArrowheads="1"/>
          </p:cNvPicPr>
          <p:nvPr>
            <p:ph type="body" idx="1"/>
          </p:nvPr>
        </p:nvPicPr>
        <p:blipFill>
          <a:blip r:embed="rId2" cstate="print"/>
          <a:srcRect/>
          <a:stretch>
            <a:fillRect/>
          </a:stretch>
        </p:blipFill>
        <p:spPr>
          <a:xfrm>
            <a:off x="755650" y="0"/>
            <a:ext cx="7524750" cy="6805613"/>
          </a:xfr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endParaRPr lang="en-US"/>
          </a:p>
        </p:txBody>
      </p:sp>
      <p:sp>
        <p:nvSpPr>
          <p:cNvPr id="57347" name="Rectangle 3"/>
          <p:cNvSpPr>
            <a:spLocks noGrp="1" noChangeArrowheads="1"/>
          </p:cNvSpPr>
          <p:nvPr>
            <p:ph type="body" idx="1"/>
          </p:nvPr>
        </p:nvSpPr>
        <p:spPr/>
        <p:txBody>
          <a:bodyPr/>
          <a:lstStyle/>
          <a:p>
            <a:endParaRPr lang="en-US" dirty="0"/>
          </a:p>
        </p:txBody>
      </p:sp>
      <p:pic>
        <p:nvPicPr>
          <p:cNvPr id="57349" name="Picture 5" descr="ita038"/>
          <p:cNvPicPr>
            <a:picLocks noChangeAspect="1" noChangeArrowheads="1"/>
          </p:cNvPicPr>
          <p:nvPr/>
        </p:nvPicPr>
        <p:blipFill>
          <a:blip r:embed="rId2" cstate="print"/>
          <a:srcRect/>
          <a:stretch>
            <a:fillRect/>
          </a:stretch>
        </p:blipFill>
        <p:spPr bwMode="auto">
          <a:xfrm>
            <a:off x="1043608" y="-315416"/>
            <a:ext cx="5796136" cy="9086354"/>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9" name="Picture 3"/>
          <p:cNvPicPr>
            <a:picLocks noGrp="1" noChangeAspect="1" noChangeArrowheads="1"/>
          </p:cNvPicPr>
          <p:nvPr>
            <p:ph type="body" idx="1"/>
          </p:nvPr>
        </p:nvPicPr>
        <p:blipFill>
          <a:blip r:embed="rId2" cstate="print"/>
          <a:srcRect/>
          <a:stretch>
            <a:fillRect/>
          </a:stretch>
        </p:blipFill>
        <p:spPr>
          <a:xfrm>
            <a:off x="0" y="765175"/>
            <a:ext cx="9144000" cy="5029200"/>
          </a:xfrm>
        </p:spPr>
      </p:pic>
      <p:sp>
        <p:nvSpPr>
          <p:cNvPr id="101380" name="Rectangle 4"/>
          <p:cNvSpPr>
            <a:spLocks noChangeArrowheads="1"/>
          </p:cNvSpPr>
          <p:nvPr/>
        </p:nvSpPr>
        <p:spPr bwMode="auto">
          <a:xfrm>
            <a:off x="3059113" y="6216650"/>
            <a:ext cx="2524125" cy="641350"/>
          </a:xfrm>
          <a:prstGeom prst="rect">
            <a:avLst/>
          </a:prstGeom>
          <a:noFill/>
          <a:ln w="9525">
            <a:noFill/>
            <a:miter lim="800000"/>
            <a:headEnd/>
            <a:tailEnd/>
          </a:ln>
          <a:effectLst/>
        </p:spPr>
        <p:txBody>
          <a:bodyPr wrap="none" anchor="ctr">
            <a:spAutoFit/>
          </a:bodyPr>
          <a:lstStyle/>
          <a:p>
            <a:r>
              <a:rPr lang="fr-FR" b="1"/>
              <a:t>Château d'Heidelberg</a:t>
            </a:r>
          </a:p>
          <a:p>
            <a:pPr eaLnBrk="0" hangingPunct="0"/>
            <a:endParaRPr lang="fr-F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332656"/>
            <a:ext cx="9144000" cy="6494085"/>
          </a:xfrm>
          <a:prstGeom prst="rect">
            <a:avLst/>
          </a:prstGeom>
        </p:spPr>
        <p:txBody>
          <a:bodyPr wrap="square">
            <a:spAutoFit/>
          </a:bodyPr>
          <a:lstStyle/>
          <a:p>
            <a:pPr algn="just"/>
            <a:r>
              <a:rPr lang="fr-FR" sz="3200" b="1" u="sng" dirty="0"/>
              <a:t>Le climat </a:t>
            </a:r>
            <a:r>
              <a:rPr lang="fr-FR" sz="3200" dirty="0"/>
              <a:t>très continental est marqué par une extrême sécheresse et des écarts considérables de températures entre l’été et l’hiver. </a:t>
            </a:r>
            <a:endParaRPr lang="fr-FR" sz="3200" dirty="0" smtClean="0"/>
          </a:p>
          <a:p>
            <a:pPr algn="just"/>
            <a:r>
              <a:rPr lang="fr-FR" sz="3200" dirty="0" smtClean="0"/>
              <a:t>Si </a:t>
            </a:r>
            <a:r>
              <a:rPr lang="fr-FR" sz="3200" dirty="0"/>
              <a:t>la </a:t>
            </a:r>
            <a:r>
              <a:rPr lang="fr-FR" sz="3200" u="sng" dirty="0"/>
              <a:t>Haute Mésopotamie </a:t>
            </a:r>
            <a:r>
              <a:rPr lang="fr-FR" sz="3200" dirty="0"/>
              <a:t>constituée de montagnes et de plateaux reçoit suffisamment de précipitations pour permettre une agriculture « sèche », il n’en est pas de même de la </a:t>
            </a:r>
            <a:r>
              <a:rPr lang="fr-FR" sz="3200" u="sng" dirty="0"/>
              <a:t>Basse Mésopotamie</a:t>
            </a:r>
            <a:r>
              <a:rPr lang="fr-FR" sz="3200" dirty="0"/>
              <a:t>. Sans les deux fleuves, les plaines mésopotamiennes seraient désertiques et ce sont leurs alluvions fertiles qui ont permis aux hommes de s’installer sur leurs bords et d’y développer leurs civilisations en pratiquant l’irrigation.</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endParaRPr lang="en-US"/>
          </a:p>
        </p:txBody>
      </p:sp>
      <p:pic>
        <p:nvPicPr>
          <p:cNvPr id="96259" name="Picture 3"/>
          <p:cNvPicPr>
            <a:picLocks noGrp="1" noChangeAspect="1" noChangeArrowheads="1"/>
          </p:cNvPicPr>
          <p:nvPr>
            <p:ph type="body" idx="1"/>
          </p:nvPr>
        </p:nvPicPr>
        <p:blipFill>
          <a:blip r:embed="rId2" cstate="print"/>
          <a:srcRect/>
          <a:stretch>
            <a:fillRect/>
          </a:stretch>
        </p:blipFill>
        <p:spPr>
          <a:xfrm>
            <a:off x="0" y="188913"/>
            <a:ext cx="9144000" cy="5776912"/>
          </a:xfrm>
        </p:spPr>
      </p:pic>
      <p:sp>
        <p:nvSpPr>
          <p:cNvPr id="96260" name="Rectangle 4"/>
          <p:cNvSpPr>
            <a:spLocks noChangeArrowheads="1"/>
          </p:cNvSpPr>
          <p:nvPr/>
        </p:nvSpPr>
        <p:spPr bwMode="auto">
          <a:xfrm>
            <a:off x="2411413" y="6021388"/>
            <a:ext cx="4200525" cy="641350"/>
          </a:xfrm>
          <a:prstGeom prst="rect">
            <a:avLst/>
          </a:prstGeom>
          <a:noFill/>
          <a:ln w="9525">
            <a:noFill/>
            <a:miter lim="800000"/>
            <a:headEnd/>
            <a:tailEnd/>
          </a:ln>
          <a:effectLst/>
        </p:spPr>
        <p:txBody>
          <a:bodyPr wrap="none" anchor="ctr">
            <a:spAutoFit/>
          </a:bodyPr>
          <a:lstStyle/>
          <a:p>
            <a:r>
              <a:rPr lang="fr-FR" b="1"/>
              <a:t>Jardin de Naples Château d'Amboise</a:t>
            </a:r>
          </a:p>
          <a:p>
            <a:pPr eaLnBrk="0" hangingPunct="0"/>
            <a:endParaRPr lang="fr-F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3"/>
          <p:cNvSpPr>
            <a:spLocks noGrp="1" noChangeArrowheads="1"/>
          </p:cNvSpPr>
          <p:nvPr>
            <p:ph type="body" idx="1"/>
          </p:nvPr>
        </p:nvSpPr>
        <p:spPr/>
        <p:txBody>
          <a:bodyPr/>
          <a:lstStyle/>
          <a:p>
            <a:endParaRPr lang="en-US"/>
          </a:p>
        </p:txBody>
      </p:sp>
      <p:pic>
        <p:nvPicPr>
          <p:cNvPr id="97284" name="Picture 4" descr="Château d'Amboise : Jardins du château royal"/>
          <p:cNvPicPr>
            <a:picLocks noGrp="1" noChangeAspect="1" noChangeArrowheads="1"/>
          </p:cNvPicPr>
          <p:nvPr>
            <p:ph type="title"/>
          </p:nvPr>
        </p:nvPicPr>
        <p:blipFill>
          <a:blip r:embed="rId2" cstate="print"/>
          <a:srcRect/>
          <a:stretch>
            <a:fillRect/>
          </a:stretch>
        </p:blipFill>
        <p:spPr>
          <a:xfrm>
            <a:off x="0" y="0"/>
            <a:ext cx="9144000" cy="6858000"/>
          </a:xfrm>
          <a:noFill/>
          <a:ln/>
        </p:spPr>
      </p:pic>
      <p:sp>
        <p:nvSpPr>
          <p:cNvPr id="97285" name="Text Box 5"/>
          <p:cNvSpPr txBox="1">
            <a:spLocks noChangeArrowheads="1"/>
          </p:cNvSpPr>
          <p:nvPr/>
        </p:nvSpPr>
        <p:spPr bwMode="auto">
          <a:xfrm>
            <a:off x="2555875" y="6308725"/>
            <a:ext cx="3671888" cy="641350"/>
          </a:xfrm>
          <a:prstGeom prst="rect">
            <a:avLst/>
          </a:prstGeom>
          <a:noFill/>
          <a:ln w="9525">
            <a:noFill/>
            <a:miter lim="800000"/>
            <a:headEnd/>
            <a:tailEnd/>
          </a:ln>
          <a:effectLst/>
        </p:spPr>
        <p:txBody>
          <a:bodyPr>
            <a:spAutoFit/>
          </a:bodyPr>
          <a:lstStyle/>
          <a:p>
            <a:pPr>
              <a:spcBef>
                <a:spcPct val="50000"/>
              </a:spcBef>
            </a:pPr>
            <a:r>
              <a:rPr lang="fr-FR">
                <a:solidFill>
                  <a:schemeClr val="bg1"/>
                </a:solidFill>
              </a:rPr>
              <a:t>Château d’Amboise: Jardins du château royal</a:t>
            </a:r>
            <a:endParaRPr lang="en-US">
              <a:solidFill>
                <a:schemeClr val="bg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endParaRPr lang="en-US"/>
          </a:p>
        </p:txBody>
      </p:sp>
      <p:pic>
        <p:nvPicPr>
          <p:cNvPr id="98307" name="Picture 3"/>
          <p:cNvPicPr>
            <a:picLocks noGrp="1" noChangeAspect="1" noChangeArrowheads="1"/>
          </p:cNvPicPr>
          <p:nvPr>
            <p:ph type="body" idx="1"/>
          </p:nvPr>
        </p:nvPicPr>
        <p:blipFill>
          <a:blip r:embed="rId2" cstate="print"/>
          <a:srcRect/>
          <a:stretch>
            <a:fillRect/>
          </a:stretch>
        </p:blipFill>
        <p:spPr>
          <a:xfrm>
            <a:off x="0" y="0"/>
            <a:ext cx="8964613" cy="6829425"/>
          </a:xfrm>
        </p:spPr>
      </p:pic>
      <p:sp>
        <p:nvSpPr>
          <p:cNvPr id="98308" name="Rectangle 4"/>
          <p:cNvSpPr>
            <a:spLocks noChangeArrowheads="1"/>
          </p:cNvSpPr>
          <p:nvPr/>
        </p:nvSpPr>
        <p:spPr bwMode="auto">
          <a:xfrm>
            <a:off x="1908175" y="6491288"/>
            <a:ext cx="4794250" cy="366712"/>
          </a:xfrm>
          <a:prstGeom prst="rect">
            <a:avLst/>
          </a:prstGeom>
          <a:noFill/>
          <a:ln w="9525">
            <a:noFill/>
            <a:miter lim="800000"/>
            <a:headEnd/>
            <a:tailEnd/>
          </a:ln>
          <a:effectLst/>
        </p:spPr>
        <p:txBody>
          <a:bodyPr wrap="none">
            <a:spAutoFit/>
          </a:bodyPr>
          <a:lstStyle/>
          <a:p>
            <a:r>
              <a:rPr lang="fr-FR">
                <a:solidFill>
                  <a:schemeClr val="bg1"/>
                </a:solidFill>
              </a:rPr>
              <a:t>Château d’Amboise: Jardins du château royal</a:t>
            </a:r>
            <a:endParaRPr lang="en-US">
              <a:solidFill>
                <a:schemeClr val="bg1"/>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4" name="Picture 2" descr="http://panomir.com/images/fontainebleau.jpg"/>
          <p:cNvPicPr>
            <a:picLocks noChangeAspect="1" noChangeArrowheads="1"/>
          </p:cNvPicPr>
          <p:nvPr/>
        </p:nvPicPr>
        <p:blipFill>
          <a:blip r:embed="rId2" cstate="print"/>
          <a:srcRect/>
          <a:stretch>
            <a:fillRect/>
          </a:stretch>
        </p:blipFill>
        <p:spPr bwMode="auto">
          <a:xfrm>
            <a:off x="-177920" y="-243408"/>
            <a:ext cx="9321920" cy="6525344"/>
          </a:xfrm>
          <a:prstGeom prst="rect">
            <a:avLst/>
          </a:prstGeom>
          <a:noFill/>
        </p:spPr>
      </p:pic>
      <p:sp>
        <p:nvSpPr>
          <p:cNvPr id="3" name="ZoneTexte 2"/>
          <p:cNvSpPr txBox="1"/>
          <p:nvPr/>
        </p:nvSpPr>
        <p:spPr>
          <a:xfrm>
            <a:off x="2051720" y="6488668"/>
            <a:ext cx="5328592" cy="369332"/>
          </a:xfrm>
          <a:prstGeom prst="rect">
            <a:avLst/>
          </a:prstGeom>
          <a:noFill/>
        </p:spPr>
        <p:txBody>
          <a:bodyPr wrap="square" rtlCol="0">
            <a:spAutoFit/>
          </a:bodyPr>
          <a:lstStyle/>
          <a:p>
            <a:r>
              <a:rPr lang="fr-FR" dirty="0" smtClean="0"/>
              <a:t>Château de Fontainebleau </a:t>
            </a:r>
            <a:endParaRPr lang="fr-FR"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descr="Château de fontainebleau (dépt. 77)"/>
          <p:cNvPicPr>
            <a:picLocks noChangeAspect="1" noChangeArrowheads="1"/>
          </p:cNvPicPr>
          <p:nvPr/>
        </p:nvPicPr>
        <p:blipFill>
          <a:blip r:embed="rId2" cstate="print"/>
          <a:srcRect/>
          <a:stretch>
            <a:fillRect/>
          </a:stretch>
        </p:blipFill>
        <p:spPr bwMode="auto">
          <a:xfrm>
            <a:off x="107702" y="620688"/>
            <a:ext cx="9036298" cy="5760640"/>
          </a:xfrm>
          <a:prstGeom prst="rect">
            <a:avLst/>
          </a:prstGeom>
          <a:noFill/>
        </p:spPr>
      </p:pic>
      <p:sp>
        <p:nvSpPr>
          <p:cNvPr id="3" name="ZoneTexte 2"/>
          <p:cNvSpPr txBox="1"/>
          <p:nvPr/>
        </p:nvSpPr>
        <p:spPr>
          <a:xfrm>
            <a:off x="2843808" y="6309320"/>
            <a:ext cx="5328592" cy="369332"/>
          </a:xfrm>
          <a:prstGeom prst="rect">
            <a:avLst/>
          </a:prstGeom>
          <a:noFill/>
        </p:spPr>
        <p:txBody>
          <a:bodyPr wrap="square" rtlCol="0">
            <a:spAutoFit/>
          </a:bodyPr>
          <a:lstStyle/>
          <a:p>
            <a:r>
              <a:rPr lang="fr-FR" dirty="0" smtClean="0"/>
              <a:t>Château de Fontainebleau </a:t>
            </a:r>
            <a:endParaRPr lang="fr-FR"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39552" y="1196752"/>
            <a:ext cx="7920880" cy="3323987"/>
          </a:xfrm>
          <a:prstGeom prst="rect">
            <a:avLst/>
          </a:prstGeom>
          <a:noFill/>
        </p:spPr>
        <p:txBody>
          <a:bodyPr wrap="square" rtlCol="0">
            <a:spAutoFit/>
          </a:bodyPr>
          <a:lstStyle/>
          <a:p>
            <a:r>
              <a:rPr lang="fr-FR" sz="3200" dirty="0" smtClean="0"/>
              <a:t>Les principes de conception des jardins renaissants:</a:t>
            </a:r>
          </a:p>
          <a:p>
            <a:pPr>
              <a:buFontTx/>
              <a:buChar char="-"/>
            </a:pPr>
            <a:r>
              <a:rPr lang="fr-FR" sz="3200" dirty="0" smtClean="0"/>
              <a:t>l’art de perspective</a:t>
            </a:r>
          </a:p>
          <a:p>
            <a:pPr>
              <a:buFontTx/>
              <a:buChar char="-"/>
            </a:pPr>
            <a:r>
              <a:rPr lang="fr-FR" sz="3200" dirty="0" smtClean="0"/>
              <a:t>Echelle monumentale/ échelle individuelle</a:t>
            </a:r>
          </a:p>
          <a:p>
            <a:pPr>
              <a:buFontTx/>
              <a:buChar char="-"/>
            </a:pPr>
            <a:r>
              <a:rPr lang="fr-FR" sz="3200" dirty="0" smtClean="0"/>
              <a:t>Statues et minéraux</a:t>
            </a:r>
          </a:p>
          <a:p>
            <a:pPr>
              <a:buFontTx/>
              <a:buChar char="-"/>
            </a:pPr>
            <a:r>
              <a:rPr lang="fr-FR" sz="3200" dirty="0" smtClean="0"/>
              <a:t>Présence de l’eau sous plusieurs formes</a:t>
            </a:r>
          </a:p>
          <a:p>
            <a:pPr>
              <a:buFontTx/>
              <a:buChar char="-"/>
            </a:pPr>
            <a:endParaRPr lang="fr-FR"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endParaRPr lang="en-US"/>
          </a:p>
        </p:txBody>
      </p:sp>
      <p:pic>
        <p:nvPicPr>
          <p:cNvPr id="81923" name="Picture 3"/>
          <p:cNvPicPr>
            <a:picLocks noGrp="1" noChangeAspect="1" noChangeArrowheads="1"/>
          </p:cNvPicPr>
          <p:nvPr>
            <p:ph type="body" idx="1"/>
          </p:nvPr>
        </p:nvPicPr>
        <p:blipFill>
          <a:blip r:embed="rId2" cstate="print"/>
          <a:srcRect/>
          <a:stretch>
            <a:fillRect/>
          </a:stretch>
        </p:blipFill>
        <p:spPr>
          <a:xfrm>
            <a:off x="971550" y="0"/>
            <a:ext cx="6492875" cy="6858000"/>
          </a:xfr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Parterre du Midi, jardins de Versailles"/>
          <p:cNvPicPr>
            <a:picLocks noGrp="1" noChangeAspect="1" noChangeArrowheads="1"/>
          </p:cNvPicPr>
          <p:nvPr>
            <p:ph type="subTitle" idx="1"/>
          </p:nvPr>
        </p:nvPicPr>
        <p:blipFill>
          <a:blip r:embed="rId2" cstate="print">
            <a:lum bright="12000"/>
          </a:blip>
          <a:srcRect/>
          <a:stretch>
            <a:fillRect/>
          </a:stretch>
        </p:blipFill>
        <p:spPr>
          <a:xfrm>
            <a:off x="1547813" y="765175"/>
            <a:ext cx="6092825" cy="4568825"/>
          </a:xfrm>
          <a:noFill/>
          <a:ln/>
        </p:spPr>
      </p:pic>
      <p:sp>
        <p:nvSpPr>
          <p:cNvPr id="2053" name="Text Box 5"/>
          <p:cNvSpPr txBox="1">
            <a:spLocks noChangeArrowheads="1"/>
          </p:cNvSpPr>
          <p:nvPr/>
        </p:nvSpPr>
        <p:spPr bwMode="auto">
          <a:xfrm>
            <a:off x="1258888" y="5373688"/>
            <a:ext cx="6697662" cy="274637"/>
          </a:xfrm>
          <a:prstGeom prst="rect">
            <a:avLst/>
          </a:prstGeom>
          <a:noFill/>
          <a:ln w="9525">
            <a:noFill/>
            <a:miter lim="800000"/>
            <a:headEnd/>
            <a:tailEnd/>
          </a:ln>
          <a:effectLst/>
        </p:spPr>
        <p:txBody>
          <a:bodyPr lIns="0" tIns="0" rIns="0" bIns="0">
            <a:spAutoFit/>
          </a:bodyPr>
          <a:lstStyle/>
          <a:p>
            <a:pPr algn="ctr">
              <a:spcBef>
                <a:spcPct val="50000"/>
              </a:spcBef>
            </a:pPr>
            <a:r>
              <a:rPr lang="fr-FR"/>
              <a:t>Parterre du Midi, jardins de Versailles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395288" y="0"/>
            <a:ext cx="8229600" cy="260350"/>
          </a:xfrm>
        </p:spPr>
        <p:txBody>
          <a:bodyPr/>
          <a:lstStyle/>
          <a:p>
            <a:pPr>
              <a:lnSpc>
                <a:spcPct val="80000"/>
              </a:lnSpc>
            </a:pPr>
            <a:r>
              <a:rPr lang="en-US" sz="1800"/>
              <a:t>JACQUES DUFRESNE, «De visages en paysages» </a:t>
            </a:r>
            <a:r>
              <a:rPr lang="en-US" sz="1000"/>
              <a:t/>
            </a:r>
            <a:br>
              <a:rPr lang="en-US" sz="1000"/>
            </a:br>
            <a:r>
              <a:rPr lang="en-US" sz="800"/>
              <a:t/>
            </a:r>
            <a:br>
              <a:rPr lang="en-US" sz="800"/>
            </a:br>
            <a:r>
              <a:rPr lang="en-US" sz="800"/>
              <a:t> </a:t>
            </a:r>
            <a:br>
              <a:rPr lang="en-US" sz="800"/>
            </a:br>
            <a:endParaRPr lang="en-US" sz="800"/>
          </a:p>
        </p:txBody>
      </p:sp>
      <p:pic>
        <p:nvPicPr>
          <p:cNvPr id="31748" name="Picture 4"/>
          <p:cNvPicPr>
            <a:picLocks noChangeAspect="1" noChangeArrowheads="1"/>
          </p:cNvPicPr>
          <p:nvPr/>
        </p:nvPicPr>
        <p:blipFill>
          <a:blip r:embed="rId2" cstate="print"/>
          <a:srcRect/>
          <a:stretch>
            <a:fillRect/>
          </a:stretch>
        </p:blipFill>
        <p:spPr bwMode="auto">
          <a:xfrm>
            <a:off x="1403350" y="333375"/>
            <a:ext cx="6659563" cy="5443538"/>
          </a:xfrm>
          <a:prstGeom prst="rect">
            <a:avLst/>
          </a:prstGeom>
          <a:noFill/>
          <a:ln w="9525">
            <a:noFill/>
            <a:miter lim="800000"/>
            <a:headEnd/>
            <a:tailEnd/>
          </a:ln>
          <a:effectLst/>
        </p:spPr>
      </p:pic>
      <p:sp>
        <p:nvSpPr>
          <p:cNvPr id="31749" name="Rectangle 5"/>
          <p:cNvSpPr>
            <a:spLocks noChangeArrowheads="1"/>
          </p:cNvSpPr>
          <p:nvPr/>
        </p:nvSpPr>
        <p:spPr bwMode="auto">
          <a:xfrm>
            <a:off x="712788" y="5949950"/>
            <a:ext cx="8431212" cy="915988"/>
          </a:xfrm>
          <a:prstGeom prst="rect">
            <a:avLst/>
          </a:prstGeom>
          <a:noFill/>
          <a:ln w="9525">
            <a:noFill/>
            <a:miter lim="800000"/>
            <a:headEnd/>
            <a:tailEnd/>
          </a:ln>
          <a:effectLst/>
        </p:spPr>
        <p:txBody>
          <a:bodyPr>
            <a:spAutoFit/>
          </a:bodyPr>
          <a:lstStyle/>
          <a:p>
            <a:r>
              <a:rPr lang="en-US" b="1"/>
              <a:t>Jardin intérieur de type français (Duke Gardens Foundation, É.-U.). Photo prise le 29 janvier 1967</a:t>
            </a:r>
            <a:r>
              <a:rPr lang="en-US"/>
              <a:t/>
            </a:r>
            <a:br>
              <a:rPr lang="en-US"/>
            </a:br>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395536" y="1196752"/>
            <a:ext cx="8352928" cy="3539430"/>
          </a:xfrm>
          <a:prstGeom prst="rect">
            <a:avLst/>
          </a:prstGeom>
          <a:noFill/>
        </p:spPr>
        <p:txBody>
          <a:bodyPr wrap="square" rtlCol="0">
            <a:spAutoFit/>
          </a:bodyPr>
          <a:lstStyle/>
          <a:p>
            <a:pPr lvl="4" algn="just">
              <a:buFontTx/>
              <a:buNone/>
            </a:pPr>
            <a:r>
              <a:rPr lang="fr-FR" sz="3200" dirty="0" smtClean="0"/>
              <a:t>Jardins baroques (ou </a:t>
            </a:r>
            <a:r>
              <a:rPr lang="fr-FR" sz="3200" dirty="0" smtClean="0">
                <a:hlinkClick r:id="rId2" tooltip="Jardin à la française"/>
              </a:rPr>
              <a:t>jardins à la française</a:t>
            </a:r>
            <a:r>
              <a:rPr lang="fr-FR" sz="3200" dirty="0" smtClean="0"/>
              <a:t>) créés par </a:t>
            </a:r>
            <a:r>
              <a:rPr lang="fr-FR" sz="3200" dirty="0" smtClean="0">
                <a:hlinkClick r:id="rId3" tooltip="André Le Nôtre"/>
              </a:rPr>
              <a:t>André Le Nôtre</a:t>
            </a:r>
            <a:r>
              <a:rPr lang="fr-FR" sz="3200" dirty="0" smtClean="0"/>
              <a:t> pour le roi </a:t>
            </a:r>
            <a:r>
              <a:rPr lang="fr-FR" sz="3200" dirty="0" smtClean="0">
                <a:hlinkClick r:id="rId4" tooltip="Louis XIV"/>
              </a:rPr>
              <a:t>Louis XIV</a:t>
            </a:r>
            <a:r>
              <a:rPr lang="fr-FR" sz="3200" dirty="0" smtClean="0"/>
              <a:t>, le </a:t>
            </a:r>
            <a:r>
              <a:rPr lang="fr-FR" sz="3200" b="1" dirty="0" smtClean="0"/>
              <a:t>parc de Versailles</a:t>
            </a:r>
            <a:r>
              <a:rPr lang="fr-FR" sz="3200" dirty="0" smtClean="0"/>
              <a:t> mélange bassins, bosquets, canaux, et statues au pied du </a:t>
            </a:r>
            <a:r>
              <a:rPr lang="fr-FR" sz="3200" dirty="0" smtClean="0">
                <a:hlinkClick r:id="rId5" tooltip="Château de Versailles"/>
              </a:rPr>
              <a:t>château</a:t>
            </a:r>
            <a:r>
              <a:rPr lang="fr-FR" sz="3200" dirty="0" smtClean="0"/>
              <a:t>. L'ensemble est à la gloire du roi Soleil. </a:t>
            </a:r>
            <a:endParaRPr lang="fr-FR"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0" y="733246"/>
            <a:ext cx="3563888" cy="6124754"/>
          </a:xfrm>
          <a:prstGeom prst="rect">
            <a:avLst/>
          </a:prstGeom>
          <a:noFill/>
        </p:spPr>
        <p:txBody>
          <a:bodyPr wrap="square" rtlCol="0">
            <a:spAutoFit/>
          </a:bodyPr>
          <a:lstStyle/>
          <a:p>
            <a:pPr algn="just"/>
            <a:r>
              <a:rPr lang="fr-FR" sz="2800" u="sng" dirty="0" smtClean="0"/>
              <a:t>Dimensions et forme</a:t>
            </a:r>
            <a:r>
              <a:rPr lang="fr-FR" sz="2800" dirty="0" smtClean="0"/>
              <a:t>: c’est une </a:t>
            </a:r>
            <a:r>
              <a:rPr lang="fr-FR" sz="2800" dirty="0"/>
              <a:t>construction voûtée de 40 m x 40 m au nord-est du château sud de Babylone, et qui se trouve à l'ouest de la tour d'Ishtar </a:t>
            </a:r>
            <a:r>
              <a:rPr lang="fr-FR" sz="2800" dirty="0" smtClean="0"/>
              <a:t>». Le </a:t>
            </a:r>
            <a:r>
              <a:rPr lang="fr-FR" sz="2800" dirty="0"/>
              <a:t>jardin s'élevait en terrasses jusqu'à 30 mètres de </a:t>
            </a:r>
            <a:r>
              <a:rPr lang="fr-FR" sz="2800" dirty="0" smtClean="0"/>
              <a:t>hauteur dépassant les murs de l’enceinte de la cité.</a:t>
            </a:r>
            <a:endParaRPr lang="fr-FR" sz="2800" dirty="0"/>
          </a:p>
        </p:txBody>
      </p:sp>
      <p:pic>
        <p:nvPicPr>
          <p:cNvPr id="136194" name="Picture 2" descr="http://t0.gstatic.com/images?q=tbn:ANd9GcSbLg3Msgrrd_WyOvkv1t151JXTscF9IupZnjg0cM1FhHqzG-U&amp;t=1&amp;usg=__pbsoA4hFpNOGH2M7XAR4WrHIPnw="/>
          <p:cNvPicPr>
            <a:picLocks noChangeAspect="1" noChangeArrowheads="1"/>
          </p:cNvPicPr>
          <p:nvPr/>
        </p:nvPicPr>
        <p:blipFill>
          <a:blip r:embed="rId2" cstate="print">
            <a:lum bright="20000"/>
          </a:blip>
          <a:srcRect/>
          <a:stretch>
            <a:fillRect/>
          </a:stretch>
        </p:blipFill>
        <p:spPr bwMode="auto">
          <a:xfrm>
            <a:off x="3779912" y="0"/>
            <a:ext cx="5364088" cy="3589063"/>
          </a:xfrm>
          <a:prstGeom prst="rect">
            <a:avLst/>
          </a:prstGeom>
          <a:noFill/>
        </p:spPr>
      </p:pic>
      <p:pic>
        <p:nvPicPr>
          <p:cNvPr id="136196" name="Picture 4" descr="http://www.bernezac.com/Cognac_Recollets_02.jpg"/>
          <p:cNvPicPr>
            <a:picLocks noChangeAspect="1" noChangeArrowheads="1"/>
          </p:cNvPicPr>
          <p:nvPr/>
        </p:nvPicPr>
        <p:blipFill>
          <a:blip r:embed="rId3" cstate="print"/>
          <a:srcRect/>
          <a:stretch>
            <a:fillRect/>
          </a:stretch>
        </p:blipFill>
        <p:spPr bwMode="auto">
          <a:xfrm>
            <a:off x="3730597" y="3645024"/>
            <a:ext cx="5413403" cy="3212976"/>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olonnade, jardins de Versailles">
            <a:hlinkClick r:id="rId2" tooltip="&quot;Colonnade, jardins de Versailles&quot;"/>
          </p:cNvPr>
          <p:cNvPicPr>
            <a:picLocks noChangeAspect="1" noChangeArrowheads="1"/>
          </p:cNvPicPr>
          <p:nvPr/>
        </p:nvPicPr>
        <p:blipFill>
          <a:blip r:embed="rId3" r:link="rId4" cstate="print"/>
          <a:srcRect/>
          <a:stretch>
            <a:fillRect/>
          </a:stretch>
        </p:blipFill>
        <p:spPr bwMode="auto">
          <a:xfrm>
            <a:off x="0" y="-459432"/>
            <a:ext cx="6804248" cy="6992435"/>
          </a:xfrm>
          <a:prstGeom prst="rect">
            <a:avLst/>
          </a:prstGeom>
          <a:noFill/>
        </p:spPr>
      </p:pic>
      <p:sp>
        <p:nvSpPr>
          <p:cNvPr id="4102" name="Rectangle 6"/>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fr-FR"/>
          </a:p>
        </p:txBody>
      </p:sp>
      <p:sp>
        <p:nvSpPr>
          <p:cNvPr id="4103" name="Rectangle 7"/>
          <p:cNvSpPr>
            <a:spLocks noChangeArrowheads="1"/>
          </p:cNvSpPr>
          <p:nvPr/>
        </p:nvSpPr>
        <p:spPr bwMode="auto">
          <a:xfrm>
            <a:off x="0" y="0"/>
            <a:ext cx="9144000" cy="0"/>
          </a:xfrm>
          <a:prstGeom prst="rect">
            <a:avLst/>
          </a:prstGeom>
          <a:noFill/>
          <a:ln w="9525">
            <a:noFill/>
            <a:miter lim="800000"/>
            <a:headEnd/>
            <a:tailEnd/>
          </a:ln>
          <a:effectLst/>
        </p:spPr>
        <p:txBody>
          <a:bodyPr anchor="ctr">
            <a:spAutoFit/>
          </a:bodyPr>
          <a:lstStyle/>
          <a:p>
            <a:endParaRPr lang="fr-FR"/>
          </a:p>
        </p:txBody>
      </p:sp>
      <p:sp>
        <p:nvSpPr>
          <p:cNvPr id="4105" name="Text Box 9"/>
          <p:cNvSpPr txBox="1">
            <a:spLocks noChangeArrowheads="1"/>
          </p:cNvSpPr>
          <p:nvPr/>
        </p:nvSpPr>
        <p:spPr bwMode="auto">
          <a:xfrm>
            <a:off x="6948264" y="1412776"/>
            <a:ext cx="1872208" cy="923330"/>
          </a:xfrm>
          <a:prstGeom prst="rect">
            <a:avLst/>
          </a:prstGeom>
          <a:noFill/>
          <a:ln w="9525">
            <a:noFill/>
            <a:miter lim="800000"/>
            <a:headEnd/>
            <a:tailEnd/>
          </a:ln>
          <a:effectLst/>
        </p:spPr>
        <p:txBody>
          <a:bodyPr wrap="square">
            <a:spAutoFit/>
          </a:bodyPr>
          <a:lstStyle/>
          <a:p>
            <a:pPr algn="ctr">
              <a:spcBef>
                <a:spcPct val="50000"/>
              </a:spcBef>
            </a:pPr>
            <a:r>
              <a:rPr lang="fr-FR" b="1" dirty="0"/>
              <a:t>Colonnade, jardins de Versailles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Bassin d'Apollon, jardins de Versailles"/>
          <p:cNvPicPr>
            <a:picLocks noGrp="1" noChangeAspect="1" noChangeArrowheads="1"/>
          </p:cNvPicPr>
          <p:nvPr>
            <p:ph/>
          </p:nvPr>
        </p:nvPicPr>
        <p:blipFill>
          <a:blip r:embed="rId2" cstate="print"/>
          <a:srcRect/>
          <a:stretch>
            <a:fillRect/>
          </a:stretch>
        </p:blipFill>
        <p:spPr>
          <a:xfrm>
            <a:off x="0" y="404813"/>
            <a:ext cx="9144000" cy="4857750"/>
          </a:xfrm>
          <a:noFill/>
          <a:ln/>
        </p:spPr>
      </p:pic>
      <p:sp>
        <p:nvSpPr>
          <p:cNvPr id="5126" name="Text Box 6"/>
          <p:cNvSpPr txBox="1">
            <a:spLocks noChangeArrowheads="1"/>
          </p:cNvSpPr>
          <p:nvPr/>
        </p:nvSpPr>
        <p:spPr bwMode="auto">
          <a:xfrm>
            <a:off x="1116013" y="5373688"/>
            <a:ext cx="7272337" cy="396875"/>
          </a:xfrm>
          <a:prstGeom prst="rect">
            <a:avLst/>
          </a:prstGeom>
          <a:noFill/>
          <a:ln w="9525">
            <a:noFill/>
            <a:miter lim="800000"/>
            <a:headEnd/>
            <a:tailEnd/>
          </a:ln>
          <a:effectLst/>
        </p:spPr>
        <p:txBody>
          <a:bodyPr>
            <a:spAutoFit/>
          </a:bodyPr>
          <a:lstStyle/>
          <a:p>
            <a:pPr algn="ctr">
              <a:spcBef>
                <a:spcPct val="50000"/>
              </a:spcBef>
            </a:pPr>
            <a:r>
              <a:rPr lang="fr-FR" sz="2000" b="1"/>
              <a:t>Bassin d'Apollon, jardins de Versailles </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Orangerie, jardins de Versailles"/>
          <p:cNvPicPr>
            <a:picLocks noGrp="1" noChangeAspect="1" noChangeArrowheads="1"/>
          </p:cNvPicPr>
          <p:nvPr>
            <p:ph/>
          </p:nvPr>
        </p:nvPicPr>
        <p:blipFill>
          <a:blip r:embed="rId2" cstate="print"/>
          <a:srcRect/>
          <a:stretch>
            <a:fillRect/>
          </a:stretch>
        </p:blipFill>
        <p:spPr>
          <a:xfrm>
            <a:off x="683568" y="332656"/>
            <a:ext cx="7956550" cy="5968783"/>
          </a:xfrm>
          <a:noFill/>
          <a:ln/>
        </p:spPr>
      </p:pic>
      <p:sp>
        <p:nvSpPr>
          <p:cNvPr id="7174" name="Text Box 6"/>
          <p:cNvSpPr txBox="1">
            <a:spLocks noChangeArrowheads="1"/>
          </p:cNvSpPr>
          <p:nvPr/>
        </p:nvSpPr>
        <p:spPr bwMode="auto">
          <a:xfrm>
            <a:off x="971550" y="5805488"/>
            <a:ext cx="7129463" cy="304800"/>
          </a:xfrm>
          <a:prstGeom prst="rect">
            <a:avLst/>
          </a:prstGeom>
          <a:noFill/>
          <a:ln w="9525">
            <a:noFill/>
            <a:miter lim="800000"/>
            <a:headEnd/>
            <a:tailEnd/>
          </a:ln>
          <a:effectLst/>
        </p:spPr>
        <p:txBody>
          <a:bodyPr lIns="0" tIns="0" rIns="0" bIns="0">
            <a:spAutoFit/>
          </a:bodyPr>
          <a:lstStyle/>
          <a:p>
            <a:pPr algn="ctr">
              <a:spcBef>
                <a:spcPct val="50000"/>
              </a:spcBef>
            </a:pPr>
            <a:r>
              <a:rPr lang="fr-FR" sz="2000" b="1"/>
              <a:t>Orangerie, jardins de Versailles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endParaRPr lang="en-US"/>
          </a:p>
        </p:txBody>
      </p:sp>
      <p:pic>
        <p:nvPicPr>
          <p:cNvPr id="76803" name="Picture 3"/>
          <p:cNvPicPr>
            <a:picLocks noGrp="1" noChangeAspect="1" noChangeArrowheads="1"/>
          </p:cNvPicPr>
          <p:nvPr>
            <p:ph type="body" idx="1"/>
          </p:nvPr>
        </p:nvPicPr>
        <p:blipFill>
          <a:blip r:embed="rId2" cstate="print"/>
          <a:srcRect/>
          <a:stretch>
            <a:fillRect/>
          </a:stretch>
        </p:blipFill>
        <p:spPr>
          <a:xfrm>
            <a:off x="0" y="619182"/>
            <a:ext cx="9168034" cy="5042066"/>
          </a:xfrm>
        </p:spPr>
      </p:pic>
      <p:sp>
        <p:nvSpPr>
          <p:cNvPr id="76804" name="Rectangle 4"/>
          <p:cNvSpPr>
            <a:spLocks noChangeArrowheads="1"/>
          </p:cNvSpPr>
          <p:nvPr/>
        </p:nvSpPr>
        <p:spPr bwMode="auto">
          <a:xfrm>
            <a:off x="467544" y="6021288"/>
            <a:ext cx="7632848" cy="646331"/>
          </a:xfrm>
          <a:prstGeom prst="rect">
            <a:avLst/>
          </a:prstGeom>
          <a:noFill/>
          <a:ln w="9525">
            <a:noFill/>
            <a:miter lim="800000"/>
            <a:headEnd/>
            <a:tailEnd/>
          </a:ln>
          <a:effectLst/>
        </p:spPr>
        <p:txBody>
          <a:bodyPr wrap="square" anchor="ctr">
            <a:spAutoFit/>
          </a:bodyPr>
          <a:lstStyle/>
          <a:p>
            <a:r>
              <a:rPr lang="fr-FR" b="1" dirty="0"/>
              <a:t>Orangerie de Versailles (Origine : Style Renaissance - Architecture : Style à la Française)</a:t>
            </a:r>
            <a:r>
              <a:rPr lang="fr-FR" dirty="0"/>
              <a:t> </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Grp="1" noChangeArrowheads="1"/>
          </p:cNvSpPr>
          <p:nvPr>
            <p:ph type="body" idx="1"/>
          </p:nvPr>
        </p:nvSpPr>
        <p:spPr>
          <a:xfrm>
            <a:off x="2339752" y="4725144"/>
            <a:ext cx="5889848" cy="576064"/>
          </a:xfrm>
        </p:spPr>
        <p:txBody>
          <a:bodyPr/>
          <a:lstStyle/>
          <a:p>
            <a:pPr algn="ctr">
              <a:lnSpc>
                <a:spcPct val="90000"/>
              </a:lnSpc>
              <a:buNone/>
            </a:pPr>
            <a:r>
              <a:rPr lang="fr-FR" sz="2400" dirty="0"/>
              <a:t> </a:t>
            </a:r>
            <a:r>
              <a:rPr lang="en-US" sz="2400" b="1" dirty="0" smtClean="0"/>
              <a:t>Le </a:t>
            </a:r>
            <a:r>
              <a:rPr lang="en-US" sz="2400" b="1" dirty="0"/>
              <a:t>parterre bas</a:t>
            </a:r>
            <a:r>
              <a:rPr lang="en-US" sz="2400" dirty="0">
                <a:hlinkClick r:id="rId2"/>
                <a:hlinkMouseOver r:id="rId3" action="ppaction://hlinkfile"/>
              </a:rPr>
              <a:t> </a:t>
            </a:r>
            <a:r>
              <a:rPr lang="en-US" sz="2400" dirty="0">
                <a:hlinkClick r:id="rId2"/>
                <a:hlinkMouseOver r:id="rId4" action="ppaction://hlinkfile"/>
              </a:rPr>
              <a:t> </a:t>
            </a:r>
            <a:r>
              <a:rPr lang="en-US" sz="2400" dirty="0">
                <a:hlinkClick r:id="rId5"/>
                <a:hlinkMouseOver r:id="rId4" action="ppaction://hlinkfile"/>
              </a:rPr>
              <a:t> </a:t>
            </a:r>
            <a:r>
              <a:rPr lang="en-US" sz="2400" dirty="0">
                <a:hlinkClick r:id="rId5"/>
                <a:hlinkMouseOver r:id="rId6" action="ppaction://hlinkfile"/>
              </a:rPr>
              <a:t> </a:t>
            </a:r>
            <a:r>
              <a:rPr lang="en-US" sz="2400" dirty="0">
                <a:hlinkClick r:id="rId7"/>
                <a:hlinkMouseOver r:id="rId8" action="ppaction://hlinkfile"/>
              </a:rPr>
              <a:t> </a:t>
            </a:r>
            <a:r>
              <a:rPr lang="en-US" sz="2400" dirty="0">
                <a:hlinkClick r:id="rId9"/>
                <a:hlinkMouseOver r:id="rId10" action="ppaction://hlinkfile"/>
              </a:rPr>
              <a:t> </a:t>
            </a:r>
            <a:r>
              <a:rPr lang="en-US" sz="2400" dirty="0"/>
              <a:t> </a:t>
            </a:r>
          </a:p>
          <a:p>
            <a:pPr algn="ctr">
              <a:lnSpc>
                <a:spcPct val="90000"/>
              </a:lnSpc>
            </a:pPr>
            <a:endParaRPr lang="en-US" sz="2400" dirty="0"/>
          </a:p>
        </p:txBody>
      </p:sp>
      <p:pic>
        <p:nvPicPr>
          <p:cNvPr id="54277" name="Picture 5"/>
          <p:cNvPicPr>
            <a:picLocks noChangeAspect="1" noChangeArrowheads="1"/>
          </p:cNvPicPr>
          <p:nvPr/>
        </p:nvPicPr>
        <p:blipFill>
          <a:blip r:embed="rId11" cstate="print"/>
          <a:srcRect r="12201"/>
          <a:stretch>
            <a:fillRect/>
          </a:stretch>
        </p:blipFill>
        <p:spPr bwMode="auto">
          <a:xfrm>
            <a:off x="0" y="0"/>
            <a:ext cx="9123881" cy="47971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endParaRPr lang="en-US"/>
          </a:p>
        </p:txBody>
      </p:sp>
      <p:sp>
        <p:nvSpPr>
          <p:cNvPr id="55299" name="Rectangle 3"/>
          <p:cNvSpPr>
            <a:spLocks noGrp="1" noChangeArrowheads="1"/>
          </p:cNvSpPr>
          <p:nvPr>
            <p:ph type="body" idx="1"/>
          </p:nvPr>
        </p:nvSpPr>
        <p:spPr/>
        <p:txBody>
          <a:bodyPr/>
          <a:lstStyle/>
          <a:p>
            <a:endParaRPr lang="en-US" dirty="0"/>
          </a:p>
        </p:txBody>
      </p:sp>
      <p:pic>
        <p:nvPicPr>
          <p:cNvPr id="55300" name="Picture 4" descr="Latone-01hhiver"/>
          <p:cNvPicPr>
            <a:picLocks noChangeAspect="1" noChangeArrowheads="1"/>
          </p:cNvPicPr>
          <p:nvPr/>
        </p:nvPicPr>
        <p:blipFill>
          <a:blip r:embed="rId2" cstate="print"/>
          <a:srcRect/>
          <a:stretch>
            <a:fillRect/>
          </a:stretch>
        </p:blipFill>
        <p:spPr bwMode="auto">
          <a:xfrm>
            <a:off x="-213214" y="0"/>
            <a:ext cx="9357214" cy="3302546"/>
          </a:xfrm>
          <a:prstGeom prst="rect">
            <a:avLst/>
          </a:prstGeom>
          <a:noFill/>
        </p:spPr>
      </p:pic>
      <p:pic>
        <p:nvPicPr>
          <p:cNvPr id="5" name="Picture 4" descr="Eau-01pprint"/>
          <p:cNvPicPr>
            <a:picLocks noChangeAspect="1" noChangeArrowheads="1"/>
          </p:cNvPicPr>
          <p:nvPr/>
        </p:nvPicPr>
        <p:blipFill>
          <a:blip r:embed="rId3" cstate="print"/>
          <a:srcRect/>
          <a:stretch>
            <a:fillRect/>
          </a:stretch>
        </p:blipFill>
        <p:spPr bwMode="auto">
          <a:xfrm>
            <a:off x="0" y="3645024"/>
            <a:ext cx="9103432" cy="3212976"/>
          </a:xfrm>
          <a:prstGeom prst="rect">
            <a:avLst/>
          </a:prstGeo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endParaRPr lang="en-US"/>
          </a:p>
        </p:txBody>
      </p:sp>
      <p:pic>
        <p:nvPicPr>
          <p:cNvPr id="56324" name="Picture 4" descr="jardin du roi-02"/>
          <p:cNvPicPr>
            <a:picLocks noGrp="1" noChangeAspect="1" noChangeArrowheads="1"/>
          </p:cNvPicPr>
          <p:nvPr>
            <p:ph type="body" idx="1"/>
          </p:nvPr>
        </p:nvPicPr>
        <p:blipFill>
          <a:blip r:embed="rId2" cstate="print"/>
          <a:srcRect/>
          <a:stretch>
            <a:fillRect/>
          </a:stretch>
        </p:blipFill>
        <p:spPr>
          <a:xfrm>
            <a:off x="41392" y="548680"/>
            <a:ext cx="9102608" cy="5688632"/>
          </a:xfrm>
          <a:noFill/>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endParaRPr lang="en-US"/>
          </a:p>
        </p:txBody>
      </p:sp>
      <p:pic>
        <p:nvPicPr>
          <p:cNvPr id="59396" name="Picture 4" descr="bosquet des Domes-1a"/>
          <p:cNvPicPr>
            <a:picLocks noGrp="1" noChangeAspect="1" noChangeArrowheads="1"/>
          </p:cNvPicPr>
          <p:nvPr>
            <p:ph type="body" idx="1"/>
          </p:nvPr>
        </p:nvPicPr>
        <p:blipFill>
          <a:blip r:embed="rId2" cstate="print"/>
          <a:srcRect r="8764"/>
          <a:stretch>
            <a:fillRect/>
          </a:stretch>
        </p:blipFill>
        <p:spPr>
          <a:xfrm>
            <a:off x="971600" y="31530"/>
            <a:ext cx="6228184" cy="6826470"/>
          </a:xfrm>
          <a:noFill/>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endParaRPr lang="en-US"/>
          </a:p>
        </p:txBody>
      </p:sp>
      <p:sp>
        <p:nvSpPr>
          <p:cNvPr id="61443" name="Rectangle 3"/>
          <p:cNvSpPr>
            <a:spLocks noGrp="1" noChangeArrowheads="1"/>
          </p:cNvSpPr>
          <p:nvPr>
            <p:ph type="body" idx="1"/>
          </p:nvPr>
        </p:nvSpPr>
        <p:spPr/>
        <p:txBody>
          <a:bodyPr/>
          <a:lstStyle/>
          <a:p>
            <a:endParaRPr lang="en-US" dirty="0"/>
          </a:p>
        </p:txBody>
      </p:sp>
      <p:pic>
        <p:nvPicPr>
          <p:cNvPr id="61444" name="Picture 4" descr="bassin deLatone-01pprintemps"/>
          <p:cNvPicPr>
            <a:picLocks noChangeAspect="1" noChangeArrowheads="1"/>
          </p:cNvPicPr>
          <p:nvPr/>
        </p:nvPicPr>
        <p:blipFill>
          <a:blip r:embed="rId2" cstate="print"/>
          <a:srcRect/>
          <a:stretch>
            <a:fillRect/>
          </a:stretch>
        </p:blipFill>
        <p:spPr bwMode="auto">
          <a:xfrm>
            <a:off x="0" y="428604"/>
            <a:ext cx="9181268" cy="5715040"/>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arterre"/>
          <p:cNvPicPr>
            <a:picLocks noChangeAspect="1" noChangeArrowheads="1"/>
          </p:cNvPicPr>
          <p:nvPr/>
        </p:nvPicPr>
        <p:blipFill>
          <a:blip r:embed="rId2" cstate="print"/>
          <a:srcRect/>
          <a:stretch>
            <a:fillRect/>
          </a:stretch>
        </p:blipFill>
        <p:spPr bwMode="auto">
          <a:xfrm>
            <a:off x="142845" y="357166"/>
            <a:ext cx="9001155" cy="588356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67544" y="764704"/>
            <a:ext cx="7632848" cy="5262979"/>
          </a:xfrm>
          <a:prstGeom prst="rect">
            <a:avLst/>
          </a:prstGeom>
          <a:noFill/>
        </p:spPr>
        <p:txBody>
          <a:bodyPr wrap="square" rtlCol="0">
            <a:spAutoFit/>
          </a:bodyPr>
          <a:lstStyle/>
          <a:p>
            <a:r>
              <a:rPr lang="fr-FR" sz="2400" dirty="0" smtClean="0"/>
              <a:t>Les points à retenir: </a:t>
            </a:r>
          </a:p>
          <a:p>
            <a:pPr>
              <a:buFontTx/>
              <a:buChar char="-"/>
            </a:pPr>
            <a:r>
              <a:rPr lang="fr-FR" sz="2400" dirty="0" smtClean="0"/>
              <a:t>Un espace qui a une double vocation: résider et se promener,  </a:t>
            </a:r>
          </a:p>
          <a:p>
            <a:pPr>
              <a:buFontTx/>
              <a:buChar char="-"/>
            </a:pPr>
            <a:r>
              <a:rPr lang="fr-FR" sz="2400" dirty="0"/>
              <a:t> </a:t>
            </a:r>
            <a:r>
              <a:rPr lang="fr-FR" sz="2400" dirty="0" smtClean="0"/>
              <a:t>c’est un habitat  bioclimatique: la climatisation et le chauffage  ont tiré profit des élément naturels, ici c’est la terre végétale et végétaux</a:t>
            </a:r>
          </a:p>
          <a:p>
            <a:pPr>
              <a:buFontTx/>
              <a:buChar char="-"/>
            </a:pPr>
            <a:r>
              <a:rPr lang="fr-FR" sz="2400" dirty="0" smtClean="0"/>
              <a:t>C’est une œuvre d’art de grande envergure qui a crée un paysage magnifique changeant l’aspect de la région (climat continentale). </a:t>
            </a:r>
          </a:p>
          <a:p>
            <a:pPr>
              <a:buFontTx/>
              <a:buChar char="-"/>
            </a:pPr>
            <a:r>
              <a:rPr lang="fr-FR" sz="2400" dirty="0"/>
              <a:t> </a:t>
            </a:r>
            <a:r>
              <a:rPr lang="fr-FR" sz="2400" dirty="0" smtClean="0"/>
              <a:t>une des sept merveilles du monde antique, car on a utilisé un système hydraulique très sophistiqué , qui reste une énigme jusqu’à nos jours.</a:t>
            </a:r>
          </a:p>
          <a:p>
            <a:pPr>
              <a:buFontTx/>
              <a:buChar char="-"/>
            </a:pPr>
            <a:r>
              <a:rPr lang="fr-FR" sz="2400" dirty="0" smtClean="0"/>
              <a:t> une création d’où on s’est inspiré  (voir les exemples ci-dessous).</a:t>
            </a:r>
            <a:endParaRPr lang="fr-FR" sz="2400"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endParaRPr lang="en-US"/>
          </a:p>
        </p:txBody>
      </p:sp>
      <p:pic>
        <p:nvPicPr>
          <p:cNvPr id="64516" name="Picture 4" descr="Orangerie-01e"/>
          <p:cNvPicPr>
            <a:picLocks noChangeAspect="1" noChangeArrowheads="1"/>
          </p:cNvPicPr>
          <p:nvPr/>
        </p:nvPicPr>
        <p:blipFill>
          <a:blip r:embed="rId2" cstate="print"/>
          <a:srcRect/>
          <a:stretch>
            <a:fillRect/>
          </a:stretch>
        </p:blipFill>
        <p:spPr bwMode="auto">
          <a:xfrm>
            <a:off x="971550" y="0"/>
            <a:ext cx="6389688" cy="6858000"/>
          </a:xfrm>
          <a:prstGeom prst="rect">
            <a:avLst/>
          </a:prstGeom>
          <a:noFill/>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endParaRPr lang="en-US"/>
          </a:p>
        </p:txBody>
      </p:sp>
      <p:pic>
        <p:nvPicPr>
          <p:cNvPr id="74755" name="Picture 3"/>
          <p:cNvPicPr>
            <a:picLocks noGrp="1" noChangeAspect="1" noChangeArrowheads="1"/>
          </p:cNvPicPr>
          <p:nvPr>
            <p:ph type="body" idx="1"/>
          </p:nvPr>
        </p:nvPicPr>
        <p:blipFill>
          <a:blip r:embed="rId2" cstate="print"/>
          <a:srcRect/>
          <a:stretch>
            <a:fillRect/>
          </a:stretch>
        </p:blipFill>
        <p:spPr>
          <a:xfrm>
            <a:off x="-145461" y="1268760"/>
            <a:ext cx="9296229" cy="5112568"/>
          </a:xfr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endParaRPr lang="en-US"/>
          </a:p>
        </p:txBody>
      </p:sp>
      <p:pic>
        <p:nvPicPr>
          <p:cNvPr id="66564" name="Picture 4" descr="le bassin de Miroir-01e"/>
          <p:cNvPicPr>
            <a:picLocks noGrp="1" noChangeAspect="1" noChangeArrowheads="1"/>
          </p:cNvPicPr>
          <p:nvPr>
            <p:ph type="body" idx="1"/>
          </p:nvPr>
        </p:nvPicPr>
        <p:blipFill>
          <a:blip r:embed="rId2" cstate="print"/>
          <a:srcRect r="8764"/>
          <a:stretch>
            <a:fillRect/>
          </a:stretch>
        </p:blipFill>
        <p:spPr>
          <a:xfrm>
            <a:off x="827584" y="0"/>
            <a:ext cx="6300192" cy="6905395"/>
          </a:xfrm>
          <a:noFill/>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endParaRPr lang="en-US"/>
          </a:p>
        </p:txBody>
      </p:sp>
      <p:pic>
        <p:nvPicPr>
          <p:cNvPr id="67588" name="Picture 4" descr="parterred'Eau-01eété"/>
          <p:cNvPicPr>
            <a:picLocks noGrp="1" noChangeAspect="1" noChangeArrowheads="1"/>
          </p:cNvPicPr>
          <p:nvPr>
            <p:ph type="body" idx="1"/>
          </p:nvPr>
        </p:nvPicPr>
        <p:blipFill>
          <a:blip r:embed="rId2" cstate="print"/>
          <a:srcRect/>
          <a:stretch>
            <a:fillRect/>
          </a:stretch>
        </p:blipFill>
        <p:spPr>
          <a:xfrm>
            <a:off x="0" y="214290"/>
            <a:ext cx="9144000" cy="6215106"/>
          </a:xfrm>
          <a:noFill/>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9" name="Picture 3"/>
          <p:cNvPicPr>
            <a:picLocks noGrp="1" noChangeAspect="1" noChangeArrowheads="1"/>
          </p:cNvPicPr>
          <p:nvPr>
            <p:ph type="body" idx="1"/>
          </p:nvPr>
        </p:nvPicPr>
        <p:blipFill>
          <a:blip r:embed="rId2" cstate="print"/>
          <a:srcRect/>
          <a:stretch>
            <a:fillRect/>
          </a:stretch>
        </p:blipFill>
        <p:spPr>
          <a:xfrm>
            <a:off x="0" y="908050"/>
            <a:ext cx="9144000" cy="5029200"/>
          </a:xfr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3"/>
          <p:cNvPicPr>
            <a:picLocks noGrp="1" noChangeAspect="1" noChangeArrowheads="1"/>
          </p:cNvPicPr>
          <p:nvPr>
            <p:ph type="body" idx="1"/>
          </p:nvPr>
        </p:nvPicPr>
        <p:blipFill>
          <a:blip r:embed="rId2" cstate="print"/>
          <a:srcRect/>
          <a:stretch>
            <a:fillRect/>
          </a:stretch>
        </p:blipFill>
        <p:spPr>
          <a:xfrm>
            <a:off x="0" y="692150"/>
            <a:ext cx="9144000" cy="5029200"/>
          </a:xfr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endParaRPr lang="en-US"/>
          </a:p>
        </p:txBody>
      </p:sp>
      <p:pic>
        <p:nvPicPr>
          <p:cNvPr id="72707" name="Picture 3"/>
          <p:cNvPicPr>
            <a:picLocks noGrp="1" noChangeAspect="1" noChangeArrowheads="1"/>
          </p:cNvPicPr>
          <p:nvPr>
            <p:ph type="body" idx="1"/>
          </p:nvPr>
        </p:nvPicPr>
        <p:blipFill>
          <a:blip r:embed="rId2" cstate="print"/>
          <a:srcRect/>
          <a:stretch>
            <a:fillRect/>
          </a:stretch>
        </p:blipFill>
        <p:spPr/>
      </p:pic>
      <p:sp>
        <p:nvSpPr>
          <p:cNvPr id="72708" name="Rectangle 4"/>
          <p:cNvSpPr>
            <a:spLocks noChangeArrowheads="1"/>
          </p:cNvSpPr>
          <p:nvPr/>
        </p:nvSpPr>
        <p:spPr bwMode="auto">
          <a:xfrm>
            <a:off x="1258888" y="6165850"/>
            <a:ext cx="5318125" cy="366713"/>
          </a:xfrm>
          <a:prstGeom prst="rect">
            <a:avLst/>
          </a:prstGeom>
          <a:noFill/>
          <a:ln w="9525">
            <a:noFill/>
            <a:miter lim="800000"/>
            <a:headEnd/>
            <a:tailEnd/>
          </a:ln>
          <a:effectLst/>
        </p:spPr>
        <p:txBody>
          <a:bodyPr wrap="none" anchor="ctr">
            <a:spAutoFit/>
          </a:bodyPr>
          <a:lstStyle/>
          <a:p>
            <a:r>
              <a:rPr lang="fr-FR" b="1"/>
              <a:t>Exemple de plan d'un jardin de la Renaissance</a:t>
            </a:r>
            <a:r>
              <a:rPr lang="fr-FR"/>
              <a:t> </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1" name="Picture 3"/>
          <p:cNvPicPr>
            <a:picLocks noGrp="1" noChangeAspect="1" noChangeArrowheads="1"/>
          </p:cNvPicPr>
          <p:nvPr>
            <p:ph type="body" idx="1"/>
          </p:nvPr>
        </p:nvPicPr>
        <p:blipFill>
          <a:blip r:embed="rId2" cstate="print"/>
          <a:srcRect/>
          <a:stretch>
            <a:fillRect/>
          </a:stretch>
        </p:blipFill>
        <p:spPr>
          <a:xfrm>
            <a:off x="1428728" y="522286"/>
            <a:ext cx="7219448" cy="4978416"/>
          </a:xfrm>
        </p:spPr>
      </p:pic>
      <p:graphicFrame>
        <p:nvGraphicFramePr>
          <p:cNvPr id="73762" name="Group 34"/>
          <p:cNvGraphicFramePr>
            <a:graphicFrameLocks noGrp="1"/>
          </p:cNvGraphicFramePr>
          <p:nvPr/>
        </p:nvGraphicFramePr>
        <p:xfrm>
          <a:off x="1431925" y="2476500"/>
          <a:ext cx="6280150" cy="1906588"/>
        </p:xfrm>
        <a:graphic>
          <a:graphicData uri="http://schemas.openxmlformats.org/drawingml/2006/table">
            <a:tbl>
              <a:tblPr/>
              <a:tblGrid>
                <a:gridCol w="2540000"/>
                <a:gridCol w="3740150"/>
              </a:tblGrid>
              <a:tr h="1906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cs typeface="Arial" charset="0"/>
                      </a:endParaRPr>
                    </a:p>
                  </a:txBody>
                  <a:tcPr horzOverflow="overflow">
                    <a:lnL cap="flat">
                      <a:noFill/>
                    </a:lnL>
                    <a:lnR>
                      <a:noFill/>
                    </a:lnR>
                    <a:lnT cap="fla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charset="0"/>
                        <a:cs typeface="Arial" charset="0"/>
                      </a:endParaRPr>
                    </a:p>
                  </a:txBody>
                  <a:tcPr horzOverflow="overflow">
                    <a:lnL>
                      <a:noFill/>
                    </a:lnL>
                    <a:lnR cap="flat">
                      <a:noFill/>
                    </a:lnR>
                    <a:lnT cap="flat">
                      <a:noFill/>
                    </a:lnT>
                    <a:lnB cap="flat">
                      <a:noFill/>
                    </a:lnB>
                    <a:lnTlToBr>
                      <a:noFill/>
                    </a:lnTlToBr>
                    <a:lnBlToTr>
                      <a:noFill/>
                    </a:lnBlToTr>
                    <a:noFill/>
                  </a:tcPr>
                </a:tc>
              </a:tr>
            </a:tbl>
          </a:graphicData>
        </a:graphic>
      </p:graphicFrame>
      <p:graphicFrame>
        <p:nvGraphicFramePr>
          <p:cNvPr id="73763" name="Group 35"/>
          <p:cNvGraphicFramePr>
            <a:graphicFrameLocks noGrp="1"/>
          </p:cNvGraphicFramePr>
          <p:nvPr/>
        </p:nvGraphicFramePr>
        <p:xfrm>
          <a:off x="3214678" y="5643578"/>
          <a:ext cx="2530475" cy="548640"/>
        </p:xfrm>
        <a:graphic>
          <a:graphicData uri="http://schemas.openxmlformats.org/drawingml/2006/table">
            <a:tbl>
              <a:tblPr/>
              <a:tblGrid>
                <a:gridCol w="2530475"/>
              </a:tblGrid>
              <a:tr h="3778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Verdana" pitchFamily="34" charset="0"/>
                          <a:cs typeface="Arial" charset="0"/>
                        </a:rPr>
                        <a:t>Morceau du jardin de </a:t>
                      </a:r>
                      <a:r>
                        <a:rPr kumimoji="0" lang="fr-FR" sz="1000" b="1" i="0" u="none" strike="noStrike" cap="none" normalizeH="0" baseline="0" dirty="0" err="1" smtClean="0">
                          <a:ln>
                            <a:noFill/>
                          </a:ln>
                          <a:solidFill>
                            <a:schemeClr val="tx1"/>
                          </a:solidFill>
                          <a:effectLst/>
                          <a:latin typeface="Verdana" pitchFamily="34" charset="0"/>
                          <a:cs typeface="Arial" charset="0"/>
                        </a:rPr>
                        <a:t>Chamerolle</a:t>
                      </a:r>
                      <a:r>
                        <a:rPr kumimoji="0" lang="fr-FR" sz="1000" b="1" i="0" u="none" strike="noStrike" cap="none" normalizeH="0" baseline="0" dirty="0" smtClean="0">
                          <a:ln>
                            <a:noFill/>
                          </a:ln>
                          <a:solidFill>
                            <a:schemeClr val="tx1"/>
                          </a:solidFill>
                          <a:effectLst/>
                          <a:latin typeface="Verdana" pitchFamily="34" charset="0"/>
                          <a:cs typeface="Arial" charset="0"/>
                        </a:rPr>
                        <a:t/>
                      </a:r>
                      <a:br>
                        <a:rPr kumimoji="0" lang="fr-FR" sz="1000" b="1" i="0" u="none" strike="noStrike" cap="none" normalizeH="0" baseline="0" dirty="0" smtClean="0">
                          <a:ln>
                            <a:noFill/>
                          </a:ln>
                          <a:solidFill>
                            <a:schemeClr val="tx1"/>
                          </a:solidFill>
                          <a:effectLst/>
                          <a:latin typeface="Verdana" pitchFamily="34" charset="0"/>
                          <a:cs typeface="Arial" charset="0"/>
                        </a:rPr>
                      </a:br>
                      <a:r>
                        <a:rPr kumimoji="0" lang="fr-FR" sz="1000" b="1" i="0" u="none" strike="noStrike" cap="none" normalizeH="0" baseline="0" dirty="0" smtClean="0">
                          <a:ln>
                            <a:noFill/>
                          </a:ln>
                          <a:solidFill>
                            <a:schemeClr val="tx1"/>
                          </a:solidFill>
                          <a:effectLst/>
                          <a:latin typeface="Verdana" pitchFamily="34" charset="0"/>
                          <a:cs typeface="Arial" charset="0"/>
                        </a:rPr>
                        <a:t>de style Renaissant</a:t>
                      </a:r>
                      <a:endParaRPr kumimoji="0" lang="fr-FR" sz="18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73764" name="Group 36"/>
          <p:cNvGraphicFramePr>
            <a:graphicFrameLocks noGrp="1"/>
          </p:cNvGraphicFramePr>
          <p:nvPr/>
        </p:nvGraphicFramePr>
        <p:xfrm>
          <a:off x="4500563" y="4149725"/>
          <a:ext cx="3730625" cy="1902460"/>
        </p:xfrm>
        <a:graphic>
          <a:graphicData uri="http://schemas.openxmlformats.org/drawingml/2006/table">
            <a:tbl>
              <a:tblPr/>
              <a:tblGrid>
                <a:gridCol w="3730625"/>
              </a:tblGrid>
              <a:tr h="14938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smtClean="0">
                          <a:ln>
                            <a:noFill/>
                          </a:ln>
                          <a:solidFill>
                            <a:schemeClr val="tx1"/>
                          </a:solidFill>
                          <a:effectLst/>
                          <a:latin typeface="Arial" charset="0"/>
                          <a:cs typeface="Arial" charset="0"/>
                        </a:rPr>
                        <a:t>  </a:t>
                      </a:r>
                      <a:r>
                        <a:rPr kumimoji="0" lang="fr-FR" sz="7500" b="0" i="0" u="none" strike="noStrike" cap="none" normalizeH="0" baseline="0" dirty="0" smtClean="0">
                          <a:ln>
                            <a:noFill/>
                          </a:ln>
                          <a:solidFill>
                            <a:schemeClr val="tx1"/>
                          </a:solidFill>
                          <a:effectLst/>
                          <a:latin typeface="Arial" charset="0"/>
                          <a:cs typeface="Arial" charset="0"/>
                        </a:rPr>
                        <a:t> </a:t>
                      </a:r>
                      <a:r>
                        <a:rPr kumimoji="0" lang="fr-FR" sz="1800" b="0" i="0" u="none" strike="noStrike" cap="none" normalizeH="0" baseline="0" dirty="0" smtClean="0">
                          <a:ln>
                            <a:noFill/>
                          </a:ln>
                          <a:solidFill>
                            <a:schemeClr val="tx1"/>
                          </a:solidFill>
                          <a:effectLst/>
                          <a:latin typeface="Arial" charset="0"/>
                          <a:cs typeface="Arial" charset="0"/>
                        </a:rPr>
                        <a:t>                                                     </a:t>
                      </a:r>
                    </a:p>
                  </a:txBody>
                  <a:tcPr anchor="ctr" horzOverflow="overflow">
                    <a:lnL cap="flat">
                      <a:noFill/>
                    </a:lnL>
                    <a:lnR cap="flat">
                      <a:noFill/>
                    </a:lnR>
                    <a:lnT cap="flat">
                      <a:noFill/>
                    </a:lnT>
                    <a:lnB>
                      <a:noFill/>
                    </a:lnB>
                    <a:lnTlToBr>
                      <a:noFill/>
                    </a:lnTlToBr>
                    <a:lnBlToTr>
                      <a:noFill/>
                    </a:lnBlToTr>
                    <a:noFill/>
                  </a:tcPr>
                </a:tc>
              </a:tr>
              <a:tr h="393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renaiss"/>
          <p:cNvPicPr>
            <a:picLocks noChangeAspect="1" noChangeArrowheads="1"/>
          </p:cNvPicPr>
          <p:nvPr/>
        </p:nvPicPr>
        <p:blipFill>
          <a:blip r:embed="rId2" cstate="print"/>
          <a:srcRect/>
          <a:stretch>
            <a:fillRect/>
          </a:stretch>
        </p:blipFill>
        <p:spPr bwMode="auto">
          <a:xfrm>
            <a:off x="155273" y="404577"/>
            <a:ext cx="8417255" cy="5524753"/>
          </a:xfrm>
          <a:prstGeom prst="rect">
            <a:avLst/>
          </a:prstGeom>
          <a:noFill/>
        </p:spPr>
      </p:pic>
      <p:sp>
        <p:nvSpPr>
          <p:cNvPr id="3" name="مستطيل 2"/>
          <p:cNvSpPr/>
          <p:nvPr/>
        </p:nvSpPr>
        <p:spPr>
          <a:xfrm>
            <a:off x="2214546" y="5873115"/>
            <a:ext cx="4572000" cy="984885"/>
          </a:xfrm>
          <a:prstGeom prst="rect">
            <a:avLst/>
          </a:prstGeom>
        </p:spPr>
        <p:txBody>
          <a:bodyPr>
            <a:spAutoFit/>
          </a:bodyPr>
          <a:lstStyle/>
          <a:p>
            <a:pPr lvl="0"/>
            <a:r>
              <a:rPr lang="fr-FR" b="1" dirty="0" smtClean="0">
                <a:latin typeface="Verdana" pitchFamily="34" charset="0"/>
              </a:rPr>
              <a:t>exemple de jardin</a:t>
            </a:r>
            <a:br>
              <a:rPr lang="fr-FR" b="1" dirty="0" smtClean="0">
                <a:latin typeface="Verdana" pitchFamily="34" charset="0"/>
              </a:rPr>
            </a:br>
            <a:r>
              <a:rPr lang="fr-FR" b="1" dirty="0" smtClean="0">
                <a:latin typeface="Verdana" pitchFamily="34" charset="0"/>
              </a:rPr>
              <a:t>de style Renaissant</a:t>
            </a:r>
            <a:endParaRPr lang="fr-FR" sz="4000" dirty="0"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5" name="Picture 3"/>
          <p:cNvPicPr>
            <a:picLocks noGrp="1" noChangeAspect="1" noChangeArrowheads="1"/>
          </p:cNvPicPr>
          <p:nvPr>
            <p:ph type="body" idx="1"/>
          </p:nvPr>
        </p:nvPicPr>
        <p:blipFill>
          <a:blip r:embed="rId2" cstate="print"/>
          <a:srcRect/>
          <a:stretch>
            <a:fillRect/>
          </a:stretch>
        </p:blipFill>
        <p:spPr>
          <a:xfrm>
            <a:off x="0" y="836613"/>
            <a:ext cx="9144000" cy="5029200"/>
          </a:xfrm>
        </p:spPr>
      </p:pic>
      <p:sp>
        <p:nvSpPr>
          <p:cNvPr id="105476" name="Rectangle 4"/>
          <p:cNvSpPr>
            <a:spLocks noChangeArrowheads="1"/>
          </p:cNvSpPr>
          <p:nvPr/>
        </p:nvSpPr>
        <p:spPr bwMode="auto">
          <a:xfrm>
            <a:off x="1042988" y="6092825"/>
            <a:ext cx="6915150" cy="366713"/>
          </a:xfrm>
          <a:prstGeom prst="rect">
            <a:avLst/>
          </a:prstGeom>
          <a:noFill/>
          <a:ln w="9525">
            <a:noFill/>
            <a:miter lim="800000"/>
            <a:headEnd/>
            <a:tailEnd/>
          </a:ln>
          <a:effectLst/>
        </p:spPr>
        <p:txBody>
          <a:bodyPr wrap="none" anchor="ctr">
            <a:spAutoFit/>
          </a:bodyPr>
          <a:lstStyle/>
          <a:p>
            <a:r>
              <a:rPr lang="fr-FR"/>
              <a:t>Broderies dans les jardins du </a:t>
            </a:r>
            <a:r>
              <a:rPr lang="fr-FR">
                <a:hlinkClick r:id="rId3" tooltip="Château de Villandry"/>
              </a:rPr>
              <a:t>château de Villandry</a:t>
            </a:r>
            <a:r>
              <a:rPr lang="fr-FR"/>
              <a:t> (</a:t>
            </a:r>
            <a:r>
              <a:rPr lang="fr-FR">
                <a:hlinkClick r:id="rId4" tooltip="Indre-et-Loire"/>
              </a:rPr>
              <a:t>Indre-et-Loire</a:t>
            </a:r>
            <a:r>
              <a:rPr lang="fr-FR"/>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2208</TotalTime>
  <Words>964</Words>
  <Application>Microsoft Office PowerPoint</Application>
  <PresentationFormat>Affichage à l'écran (4:3)</PresentationFormat>
  <Paragraphs>108</Paragraphs>
  <Slides>121</Slides>
  <Notes>1</Notes>
  <HiddenSlides>0</HiddenSlides>
  <MMClips>0</MMClips>
  <ScaleCrop>false</ScaleCrop>
  <HeadingPairs>
    <vt:vector size="4" baseType="variant">
      <vt:variant>
        <vt:lpstr>Thème</vt:lpstr>
      </vt:variant>
      <vt:variant>
        <vt:i4>1</vt:i4>
      </vt:variant>
      <vt:variant>
        <vt:lpstr>Titres des diapositives</vt:lpstr>
      </vt:variant>
      <vt:variant>
        <vt:i4>121</vt:i4>
      </vt:variant>
    </vt:vector>
  </HeadingPairs>
  <TitlesOfParts>
    <vt:vector size="122" baseType="lpstr">
      <vt:lpstr>Modèle par défaut</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Le jardin botanique de THOUTMES</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lpstr>Diapositive 73</vt:lpstr>
      <vt:lpstr>Diapositive 74</vt:lpstr>
      <vt:lpstr>Diapositive 75</vt:lpstr>
      <vt:lpstr>Diapositive 76</vt:lpstr>
      <vt:lpstr>Diapositive 77</vt:lpstr>
      <vt:lpstr>Diapositive 78</vt:lpstr>
      <vt:lpstr>Diapositive 79</vt:lpstr>
      <vt:lpstr>Diapositive 80</vt:lpstr>
      <vt:lpstr>Diapositive 81</vt:lpstr>
      <vt:lpstr>Diapositive 82</vt:lpstr>
      <vt:lpstr>Diapositive 83</vt:lpstr>
      <vt:lpstr>Diapositive 84</vt:lpstr>
      <vt:lpstr>Diapositive 85</vt:lpstr>
      <vt:lpstr>Diapositive 86</vt:lpstr>
      <vt:lpstr>Diapositive 87</vt:lpstr>
      <vt:lpstr>Diapositive 88</vt:lpstr>
      <vt:lpstr>Diapositive 89</vt:lpstr>
      <vt:lpstr>Diapositive 90</vt:lpstr>
      <vt:lpstr>Diapositive 91</vt:lpstr>
      <vt:lpstr>Diapositive 92</vt:lpstr>
      <vt:lpstr>Diapositive 93</vt:lpstr>
      <vt:lpstr>Diapositive 94</vt:lpstr>
      <vt:lpstr>Diapositive 95</vt:lpstr>
      <vt:lpstr>Diapositive 96</vt:lpstr>
      <vt:lpstr>Diapositive 97</vt:lpstr>
      <vt:lpstr>Diapositive 98</vt:lpstr>
      <vt:lpstr>Diapositive 99</vt:lpstr>
      <vt:lpstr>Diapositive 100</vt:lpstr>
      <vt:lpstr>Diapositive 101</vt:lpstr>
      <vt:lpstr>Diapositive 102</vt:lpstr>
      <vt:lpstr>Diapositive 103</vt:lpstr>
      <vt:lpstr>Diapositive 104</vt:lpstr>
      <vt:lpstr>Diapositive 105</vt:lpstr>
      <vt:lpstr>Diapositive 106</vt:lpstr>
      <vt:lpstr>Diapositive 107</vt:lpstr>
      <vt:lpstr>Diapositive 108</vt:lpstr>
      <vt:lpstr>Diapositive 109</vt:lpstr>
      <vt:lpstr>Diapositive 110</vt:lpstr>
      <vt:lpstr>Diapositive 111</vt:lpstr>
      <vt:lpstr>Diapositive 112</vt:lpstr>
      <vt:lpstr>Diapositive 113</vt:lpstr>
      <vt:lpstr>Diapositive 114</vt:lpstr>
      <vt:lpstr>Diapositive 115</vt:lpstr>
      <vt:lpstr>Diapositive 116</vt:lpstr>
      <vt:lpstr>Diapositive 117</vt:lpstr>
      <vt:lpstr>Diapositive 118</vt:lpstr>
      <vt:lpstr>Diapositive 119</vt:lpstr>
      <vt:lpstr>Diapositive 120</vt:lpstr>
      <vt:lpstr>Diapositive 121</vt:lpstr>
    </vt:vector>
  </TitlesOfParts>
  <Company>postgrade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marieme</dc:creator>
  <cp:lastModifiedBy>nano 10</cp:lastModifiedBy>
  <cp:revision>138</cp:revision>
  <dcterms:created xsi:type="dcterms:W3CDTF">2006-11-11T11:59:22Z</dcterms:created>
  <dcterms:modified xsi:type="dcterms:W3CDTF">2011-01-24T23:15:22Z</dcterms:modified>
</cp:coreProperties>
</file>