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129.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legacyDiagramTex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126.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137"/>
  </p:notesMasterIdLst>
  <p:sldIdLst>
    <p:sldId id="317" r:id="rId2"/>
    <p:sldId id="318" r:id="rId3"/>
    <p:sldId id="321" r:id="rId4"/>
    <p:sldId id="323" r:id="rId5"/>
    <p:sldId id="326" r:id="rId6"/>
    <p:sldId id="327" r:id="rId7"/>
    <p:sldId id="329" r:id="rId8"/>
    <p:sldId id="313" r:id="rId9"/>
    <p:sldId id="279" r:id="rId10"/>
    <p:sldId id="286" r:id="rId11"/>
    <p:sldId id="271" r:id="rId12"/>
    <p:sldId id="272" r:id="rId13"/>
    <p:sldId id="270" r:id="rId14"/>
    <p:sldId id="297" r:id="rId15"/>
    <p:sldId id="295" r:id="rId16"/>
    <p:sldId id="294" r:id="rId17"/>
    <p:sldId id="290" r:id="rId18"/>
    <p:sldId id="274" r:id="rId19"/>
    <p:sldId id="267" r:id="rId20"/>
    <p:sldId id="293" r:id="rId21"/>
    <p:sldId id="309" r:id="rId22"/>
    <p:sldId id="278" r:id="rId23"/>
    <p:sldId id="276" r:id="rId24"/>
    <p:sldId id="277" r:id="rId25"/>
    <p:sldId id="308" r:id="rId26"/>
    <p:sldId id="280" r:id="rId27"/>
    <p:sldId id="281" r:id="rId28"/>
    <p:sldId id="299" r:id="rId29"/>
    <p:sldId id="298" r:id="rId30"/>
    <p:sldId id="289" r:id="rId31"/>
    <p:sldId id="287" r:id="rId32"/>
    <p:sldId id="283" r:id="rId33"/>
    <p:sldId id="284" r:id="rId34"/>
    <p:sldId id="300" r:id="rId35"/>
    <p:sldId id="301" r:id="rId36"/>
    <p:sldId id="302" r:id="rId37"/>
    <p:sldId id="306" r:id="rId38"/>
    <p:sldId id="310" r:id="rId39"/>
    <p:sldId id="311" r:id="rId40"/>
    <p:sldId id="303" r:id="rId41"/>
    <p:sldId id="304" r:id="rId42"/>
    <p:sldId id="305" r:id="rId43"/>
    <p:sldId id="384" r:id="rId44"/>
    <p:sldId id="335" r:id="rId45"/>
    <p:sldId id="336" r:id="rId46"/>
    <p:sldId id="337" r:id="rId47"/>
    <p:sldId id="338" r:id="rId48"/>
    <p:sldId id="345" r:id="rId49"/>
    <p:sldId id="346" r:id="rId50"/>
    <p:sldId id="347" r:id="rId51"/>
    <p:sldId id="348" r:id="rId52"/>
    <p:sldId id="349" r:id="rId53"/>
    <p:sldId id="350" r:id="rId54"/>
    <p:sldId id="354" r:id="rId55"/>
    <p:sldId id="355" r:id="rId56"/>
    <p:sldId id="356" r:id="rId57"/>
    <p:sldId id="360" r:id="rId58"/>
    <p:sldId id="361" r:id="rId59"/>
    <p:sldId id="364" r:id="rId60"/>
    <p:sldId id="365" r:id="rId61"/>
    <p:sldId id="367" r:id="rId62"/>
    <p:sldId id="371" r:id="rId63"/>
    <p:sldId id="372" r:id="rId64"/>
    <p:sldId id="373" r:id="rId65"/>
    <p:sldId id="374" r:id="rId66"/>
    <p:sldId id="380" r:id="rId67"/>
    <p:sldId id="381" r:id="rId68"/>
    <p:sldId id="382" r:id="rId69"/>
    <p:sldId id="383" r:id="rId70"/>
    <p:sldId id="387" r:id="rId71"/>
    <p:sldId id="388" r:id="rId72"/>
    <p:sldId id="390" r:id="rId73"/>
    <p:sldId id="393" r:id="rId74"/>
    <p:sldId id="394" r:id="rId75"/>
    <p:sldId id="396" r:id="rId76"/>
    <p:sldId id="398" r:id="rId77"/>
    <p:sldId id="402" r:id="rId78"/>
    <p:sldId id="403" r:id="rId79"/>
    <p:sldId id="404" r:id="rId80"/>
    <p:sldId id="406" r:id="rId81"/>
    <p:sldId id="409" r:id="rId82"/>
    <p:sldId id="410" r:id="rId83"/>
    <p:sldId id="413" r:id="rId84"/>
    <p:sldId id="414" r:id="rId85"/>
    <p:sldId id="417" r:id="rId86"/>
    <p:sldId id="418" r:id="rId87"/>
    <p:sldId id="421" r:id="rId88"/>
    <p:sldId id="422" r:id="rId89"/>
    <p:sldId id="424" r:id="rId90"/>
    <p:sldId id="427" r:id="rId91"/>
    <p:sldId id="428" r:id="rId92"/>
    <p:sldId id="431" r:id="rId93"/>
    <p:sldId id="432" r:id="rId94"/>
    <p:sldId id="434" r:id="rId95"/>
    <p:sldId id="436" r:id="rId96"/>
    <p:sldId id="438" r:id="rId97"/>
    <p:sldId id="439" r:id="rId98"/>
    <p:sldId id="440" r:id="rId99"/>
    <p:sldId id="441" r:id="rId100"/>
    <p:sldId id="442" r:id="rId101"/>
    <p:sldId id="443" r:id="rId102"/>
    <p:sldId id="444" r:id="rId103"/>
    <p:sldId id="445" r:id="rId104"/>
    <p:sldId id="446" r:id="rId105"/>
    <p:sldId id="447" r:id="rId106"/>
    <p:sldId id="448" r:id="rId107"/>
    <p:sldId id="449" r:id="rId108"/>
    <p:sldId id="450" r:id="rId109"/>
    <p:sldId id="451" r:id="rId110"/>
    <p:sldId id="452" r:id="rId111"/>
    <p:sldId id="453" r:id="rId112"/>
    <p:sldId id="454" r:id="rId113"/>
    <p:sldId id="455" r:id="rId114"/>
    <p:sldId id="456" r:id="rId115"/>
    <p:sldId id="457" r:id="rId116"/>
    <p:sldId id="458" r:id="rId117"/>
    <p:sldId id="459" r:id="rId118"/>
    <p:sldId id="460" r:id="rId119"/>
    <p:sldId id="461" r:id="rId120"/>
    <p:sldId id="462" r:id="rId121"/>
    <p:sldId id="463" r:id="rId122"/>
    <p:sldId id="464" r:id="rId123"/>
    <p:sldId id="465" r:id="rId124"/>
    <p:sldId id="466" r:id="rId125"/>
    <p:sldId id="467" r:id="rId126"/>
    <p:sldId id="468" r:id="rId127"/>
    <p:sldId id="469" r:id="rId128"/>
    <p:sldId id="470" r:id="rId129"/>
    <p:sldId id="471" r:id="rId130"/>
    <p:sldId id="472" r:id="rId131"/>
    <p:sldId id="473" r:id="rId132"/>
    <p:sldId id="474" r:id="rId133"/>
    <p:sldId id="475" r:id="rId134"/>
    <p:sldId id="476" r:id="rId135"/>
    <p:sldId id="477" r:id="rId13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23611" autoAdjust="0"/>
    <p:restoredTop sz="94571" autoAdjust="0"/>
  </p:normalViewPr>
  <p:slideViewPr>
    <p:cSldViewPr>
      <p:cViewPr>
        <p:scale>
          <a:sx n="80" d="100"/>
          <a:sy n="80" d="100"/>
        </p:scale>
        <p:origin x="-696" y="1074"/>
      </p:cViewPr>
      <p:guideLst>
        <p:guide orient="horz" pos="2160"/>
        <p:guide pos="2880"/>
      </p:guideLst>
    </p:cSldViewPr>
  </p:slideViewPr>
  <p:outlineViewPr>
    <p:cViewPr>
      <p:scale>
        <a:sx n="33" d="100"/>
        <a:sy n="33" d="100"/>
      </p:scale>
      <p:origin x="48" y="35472"/>
    </p:cViewPr>
  </p:outlineViewPr>
  <p:notesTextViewPr>
    <p:cViewPr>
      <p:scale>
        <a:sx n="100" d="100"/>
        <a:sy n="100" d="100"/>
      </p:scale>
      <p:origin x="0" y="0"/>
    </p:cViewPr>
  </p:notesTextViewPr>
  <p:sorterViewPr>
    <p:cViewPr>
      <p:scale>
        <a:sx n="66" d="100"/>
        <a:sy n="66" d="100"/>
      </p:scale>
      <p:origin x="0" y="7182"/>
    </p:cViewPr>
  </p:sorterViewPr>
  <p:notesViewPr>
    <p:cSldViewPr>
      <p:cViewPr varScale="1">
        <p:scale>
          <a:sx n="34" d="100"/>
          <a:sy n="34" d="100"/>
        </p:scale>
        <p:origin x="-1170"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microsoft.com/office/2006/relationships/legacyDocTextInfo" Target="legacyDocTextInfo.bin"/><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4" Type="http://schemas.microsoft.com/office/2006/relationships/legacyDiagramText" Target="legacyDiagramText4.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57CCB2-6733-46F2-BF6B-9F36C0EA3794}" type="datetimeFigureOut">
              <a:rPr lang="fr-FR" smtClean="0"/>
              <a:pPr/>
              <a:t>11/01/2011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EAB48D-F3E1-4329-9468-9C8F294469F0}"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fld id="{B5EAB48D-F3E1-4329-9468-9C8F294469F0}" type="slidenum">
              <a:rPr lang="fr-FR" smtClean="0"/>
              <a:pPr/>
              <a:t>38</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B9BEDA5-2325-4FBF-B159-028B5403BF40}" type="slidenum">
              <a:rPr lang="fr-FR" smtClean="0"/>
              <a:pPr/>
              <a:t>72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B9BEDA5-2325-4FBF-B159-028B5403BF40}" type="slidenum">
              <a:rPr lang="fr-FR" smtClean="0"/>
              <a:pPr/>
              <a:t>73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B5EAB48D-F3E1-4329-9468-9C8F294469F0}" type="slidenum">
              <a:rPr lang="fr-FR" smtClean="0"/>
              <a:pPr/>
              <a:t>74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FB9BEDA5-2325-4FBF-B159-028B5403BF40}" type="slidenum">
              <a:rPr lang="fr-FR" smtClean="0"/>
              <a:pPr/>
              <a:t>80</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fr-FR" dirty="0"/>
          </a:p>
        </p:txBody>
      </p:sp>
      <p:sp>
        <p:nvSpPr>
          <p:cNvPr id="4" name="عنصر نائب لرقم الشريحة 3"/>
          <p:cNvSpPr>
            <a:spLocks noGrp="1"/>
          </p:cNvSpPr>
          <p:nvPr>
            <p:ph type="sldNum" sz="quarter" idx="10"/>
          </p:nvPr>
        </p:nvSpPr>
        <p:spPr/>
        <p:txBody>
          <a:bodyPr/>
          <a:lstStyle/>
          <a:p>
            <a:fld id="{B5EAB48D-F3E1-4329-9468-9C8F294469F0}" type="slidenum">
              <a:rPr lang="fr-FR" smtClean="0"/>
              <a:pPr/>
              <a:t>110</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a:lstStyle/>
          <a:p>
            <a:fld id="{6C8418F9-C0D6-453D-A1C5-C1F1D6909A23}" type="slidenum">
              <a:rPr lang="fr-FR" smtClean="0"/>
              <a:pPr/>
              <a:t>‹N°›</a:t>
            </a:fld>
            <a:endParaRPr lang="fr-FR"/>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7924800" y="6416675"/>
            <a:ext cx="762000" cy="365125"/>
          </a:xfrm>
        </p:spPr>
        <p:txBody>
          <a:bodyPr/>
          <a:lstStyle/>
          <a:p>
            <a:fld id="{6C8418F9-C0D6-453D-A1C5-C1F1D6909A23}"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6724ACB8-FA5A-4A08-8F50-CD71E15BD00F}" type="datetimeFigureOut">
              <a:rPr lang="fr-FR" smtClean="0"/>
              <a:pPr/>
              <a:t>11/01/2011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C8418F9-C0D6-453D-A1C5-C1F1D6909A23}"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6724ACB8-FA5A-4A08-8F50-CD71E15BD00F}" type="datetimeFigureOut">
              <a:rPr lang="fr-FR" smtClean="0"/>
              <a:pPr/>
              <a:t>11/01/2011</a:t>
            </a:fld>
            <a:endParaRPr lang="fr-FR"/>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r-FR"/>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C8418F9-C0D6-453D-A1C5-C1F1D6909A23}" type="slidenum">
              <a:rPr lang="fr-FR" smtClean="0"/>
              <a:pPr/>
              <a:t>‹N°›</a:t>
            </a:fld>
            <a:endParaRPr lang="fr-FR"/>
          </a:p>
        </p:txBody>
      </p:sp>
    </p:spTree>
  </p:cSld>
  <p:clrMap bg1="dk1" tx1="lt1" bg2="dk2" tx2="lt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55.png"/></Relationships>
</file>

<file path=ppt/slides/_rels/slide101.xml.rels><?xml version="1.0" encoding="UTF-8" standalone="yes"?>
<Relationships xmlns="http://schemas.openxmlformats.org/package/2006/relationships"><Relationship Id="rId3" Type="http://schemas.openxmlformats.org/officeDocument/2006/relationships/hyperlink" Target="http://forum.4kwt.com/daily-thread3331.html" TargetMode="External"/><Relationship Id="rId2" Type="http://schemas.openxmlformats.org/officeDocument/2006/relationships/slideLayout" Target="../slideLayouts/slideLayout2.xml"/><Relationship Id="rId1" Type="http://schemas.openxmlformats.org/officeDocument/2006/relationships/audio" Target="../media/audio3.wav"/><Relationship Id="rId5" Type="http://schemas.openxmlformats.org/officeDocument/2006/relationships/image" Target="../media/image56.png"/><Relationship Id="rId4" Type="http://schemas.openxmlformats.org/officeDocument/2006/relationships/image" Target="../media/image53.jpeg"/></Relationships>
</file>

<file path=ppt/slides/_rels/slide10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slideLayout" Target="../slideLayouts/slideLayout6.xml"/><Relationship Id="rId1" Type="http://schemas.openxmlformats.org/officeDocument/2006/relationships/audio" Target="../media/audio4.wav"/></Relationships>
</file>

<file path=ppt/slides/_rels/slide10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slideLayout" Target="../slideLayouts/slideLayout4.xml"/><Relationship Id="rId1" Type="http://schemas.openxmlformats.org/officeDocument/2006/relationships/audio" Target="../media/audio5.wav"/><Relationship Id="rId5" Type="http://schemas.openxmlformats.org/officeDocument/2006/relationships/image" Target="../media/image56.png"/><Relationship Id="rId4" Type="http://schemas.openxmlformats.org/officeDocument/2006/relationships/image" Target="../media/image59.jpeg"/></Relationships>
</file>

<file path=ppt/slides/_rels/slide10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56.png"/></Relationships>
</file>

<file path=ppt/slides/_rels/slide10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slideLayout" Target="../slideLayouts/slideLayout2.xml"/><Relationship Id="rId1" Type="http://schemas.openxmlformats.org/officeDocument/2006/relationships/audio" Target="../media/audio7.wav"/></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max4object.com/dubai_metro/dubai_metro_5.jpg" TargetMode="Externa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max4object.com/dubai_metro/dubai_metro_5.jpg" TargetMode="Externa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9.xml"/><Relationship Id="rId4" Type="http://schemas.openxmlformats.org/officeDocument/2006/relationships/image" Target="../media/image66.jpeg"/></Relationships>
</file>

<file path=ppt/slides/_rels/slide11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hyperlink" Target="http://upload.wikimedia.org/wikipedia/commons/e/e1/Dubai_map_Dubai_Metro.svg" TargetMode="Externa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hyperlink" Target="http://ar.wikipedia.org/wiki/%D8%A7%D9%84%D8%AE%D8%B7_%D8%A7%D9%84%D8%A3%D8%AE%D8%B6%D8%B1_(%D9%85%D8%AA%D8%B1%D9%88_%D8%AF%D8%A8%D9%8A)" TargetMode="External"/><Relationship Id="rId2" Type="http://schemas.openxmlformats.org/officeDocument/2006/relationships/hyperlink" Target="http://ar.wikipedia.org/wiki/%D8%A7%D9%84%D8%AE%D8%B7_%D8%A7%D9%84%D8%A3%D8%AD%D9%85%D8%B1_(%D9%85%D8%AA%D8%B1%D9%88_%D8%AF%D8%A8%D9%8A)" TargetMode="External"/><Relationship Id="rId1" Type="http://schemas.openxmlformats.org/officeDocument/2006/relationships/slideLayout" Target="../slideLayouts/slideLayout2.xml"/><Relationship Id="rId4" Type="http://schemas.openxmlformats.org/officeDocument/2006/relationships/hyperlink" Target="http://ar.wikipedia.org/w/index.php?title=%D8%B3%D9%83%D8%A9_%D8%AB%D8%A7%D9%84%D8%AB%D8%A9&amp;action=edit&amp;redlink=1" TargetMode="External"/></Relationships>
</file>

<file path=ppt/slides/_rels/slide117.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forum.4kwt.com/daily-thread3331.html" TargetMode="Externa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hyperlink" Target="http://forum.4kwt.com/daily-thread3331.html" TargetMode="Externa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hyperlink" Target="http://forum.4kwt.com/daily-thread3331.html" TargetMode="External"/><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1.jpeg"/></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73.jpeg"/><Relationship Id="rId7" Type="http://schemas.openxmlformats.org/officeDocument/2006/relationships/image" Target="../media/image77.gif"/><Relationship Id="rId2" Type="http://schemas.openxmlformats.org/officeDocument/2006/relationships/hyperlink" Target="http://dubaimetro.eu/wp-content/uploads/2009/09/routemap1.jpg" TargetMode="External"/><Relationship Id="rId1" Type="http://schemas.openxmlformats.org/officeDocument/2006/relationships/slideLayout" Target="../slideLayouts/slideLayout2.xml"/><Relationship Id="rId6" Type="http://schemas.openxmlformats.org/officeDocument/2006/relationships/image" Target="../media/image76.gif"/><Relationship Id="rId5" Type="http://schemas.openxmlformats.org/officeDocument/2006/relationships/image" Target="../media/image75.gif"/><Relationship Id="rId4" Type="http://schemas.openxmlformats.org/officeDocument/2006/relationships/image" Target="../media/image74.gif"/></Relationships>
</file>

<file path=ppt/slides/_rels/slide12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80.gif"/><Relationship Id="rId2" Type="http://schemas.openxmlformats.org/officeDocument/2006/relationships/hyperlink" Target="http://ar.wikipedia.org/wiki/%D9%85%D9%84%D9%81:Metro_Algier.gif" TargetMode="Externa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media/audio1.wav"/></Relationships>
</file>

<file path=ppt/slides/_rels/slide3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5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8" Type="http://schemas.openxmlformats.org/officeDocument/2006/relationships/hyperlink" Target="http://fr.wikipedia.org/wiki/Millau" TargetMode="External"/><Relationship Id="rId13" Type="http://schemas.openxmlformats.org/officeDocument/2006/relationships/hyperlink" Target="http://fr.wikipedia.org/wiki/Site_naturel" TargetMode="External"/><Relationship Id="rId3" Type="http://schemas.openxmlformats.org/officeDocument/2006/relationships/hyperlink" Target="http://fr.wikipedia.org/wiki/Vall%C3%A9e" TargetMode="External"/><Relationship Id="rId7" Type="http://schemas.openxmlformats.org/officeDocument/2006/relationships/hyperlink" Target="http://fr.wikipedia.org/wiki/Albi" TargetMode="External"/><Relationship Id="rId12" Type="http://schemas.openxmlformats.org/officeDocument/2006/relationships/hyperlink" Target="http://fr.wikipedia.org/wiki/Trac%C3%A9_en_plan_(route)" TargetMode="External"/><Relationship Id="rId2" Type="http://schemas.openxmlformats.org/officeDocument/2006/relationships/hyperlink" Target="http://fr.wikipedia.org/wiki/Viaduc" TargetMode="External"/><Relationship Id="rId16" Type="http://schemas.openxmlformats.org/officeDocument/2006/relationships/hyperlink" Target="http://fr.wikipedia.org/wiki/Dourbie" TargetMode="External"/><Relationship Id="rId1" Type="http://schemas.openxmlformats.org/officeDocument/2006/relationships/slideLayout" Target="../slideLayouts/slideLayout2.xml"/><Relationship Id="rId6" Type="http://schemas.openxmlformats.org/officeDocument/2006/relationships/hyperlink" Target="http://fr.wikipedia.org/wiki/Route_d%C3%A9partementale" TargetMode="External"/><Relationship Id="rId11" Type="http://schemas.openxmlformats.org/officeDocument/2006/relationships/hyperlink" Target="http://fr.wikipedia.org/wiki/Peyre_(Aveyron)" TargetMode="External"/><Relationship Id="rId5" Type="http://schemas.openxmlformats.org/officeDocument/2006/relationships/hyperlink" Target="http://fr.wikipedia.org/wiki/Larzac" TargetMode="External"/><Relationship Id="rId15" Type="http://schemas.openxmlformats.org/officeDocument/2006/relationships/hyperlink" Target="http://fr.wikipedia.org/wiki/Confluent" TargetMode="External"/><Relationship Id="rId10" Type="http://schemas.openxmlformats.org/officeDocument/2006/relationships/hyperlink" Target="http://fr.wikipedia.org/wiki/Ligne_des_Causses" TargetMode="External"/><Relationship Id="rId4" Type="http://schemas.openxmlformats.org/officeDocument/2006/relationships/hyperlink" Target="http://fr.wikipedia.org/wiki/Tarn_(rivi%C3%A8re)" TargetMode="External"/><Relationship Id="rId9" Type="http://schemas.openxmlformats.org/officeDocument/2006/relationships/hyperlink" Target="http://fr.wikipedia.org/wiki/Voie_ferr%C3%A9e" TargetMode="External"/><Relationship Id="rId14" Type="http://schemas.openxmlformats.org/officeDocument/2006/relationships/hyperlink" Target="http://fr.wikipedia.org/wiki/Paysage" TargetMode="External"/></Relationships>
</file>

<file path=ppt/slides/_rels/slide86.xml.rels><?xml version="1.0" encoding="UTF-8" standalone="yes"?>
<Relationships xmlns="http://schemas.openxmlformats.org/package/2006/relationships"><Relationship Id="rId8" Type="http://schemas.openxmlformats.org/officeDocument/2006/relationships/hyperlink" Target="http://fr.wikipedia.org/wiki/H%C3%A9rault_(d%C3%A9partement)" TargetMode="External"/><Relationship Id="rId3" Type="http://schemas.openxmlformats.org/officeDocument/2006/relationships/hyperlink" Target="http://fr.wikipedia.org/wiki/Millau" TargetMode="External"/><Relationship Id="rId7" Type="http://schemas.openxmlformats.org/officeDocument/2006/relationships/hyperlink" Target="http://fr.wikipedia.org/wiki/Loz%C3%A8re_(d%C3%A9partement)" TargetMode="External"/><Relationship Id="rId2" Type="http://schemas.openxmlformats.org/officeDocument/2006/relationships/hyperlink" Target="http://fr.wikipedia.org/wiki/Route_nationale_9_(France)" TargetMode="External"/><Relationship Id="rId1" Type="http://schemas.openxmlformats.org/officeDocument/2006/relationships/slideLayout" Target="../slideLayouts/slideLayout2.xml"/><Relationship Id="rId6" Type="http://schemas.openxmlformats.org/officeDocument/2006/relationships/hyperlink" Target="http://fr.wikipedia.org/wiki/Cantal_(d%C3%A9partement)" TargetMode="External"/><Relationship Id="rId5" Type="http://schemas.openxmlformats.org/officeDocument/2006/relationships/hyperlink" Target="http://fr.wikipedia.org/wiki/Aveyron_(d%C3%A9partement)" TargetMode="External"/><Relationship Id="rId4" Type="http://schemas.openxmlformats.org/officeDocument/2006/relationships/hyperlink" Target="http://fr.wikipedia.org/wiki/Autoroute_fran%C3%A7aise_A75" TargetMode="External"/><Relationship Id="rId9" Type="http://schemas.openxmlformats.org/officeDocument/2006/relationships/hyperlink" Target="http://fr.wikipedia.org/wiki/Viaduc_de_Millau" TargetMode="External"/></Relationships>
</file>

<file path=ppt/slides/_rels/slide8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ttp://fr.wikipedia.org/wiki/S%C3%A9verac-le-Ch%C3%A2teau" TargetMode="External"/><Relationship Id="rId2" Type="http://schemas.openxmlformats.org/officeDocument/2006/relationships/hyperlink" Target="http://fr.wikipedia.org/wiki/Viaduc_de_Millau" TargetMode="External"/><Relationship Id="rId1" Type="http://schemas.openxmlformats.org/officeDocument/2006/relationships/slideLayout" Target="../slideLayouts/slideLayout2.xml"/><Relationship Id="rId5" Type="http://schemas.openxmlformats.org/officeDocument/2006/relationships/hyperlink" Target="http://fr.wikipedia.org/wiki/La_Cavalerie" TargetMode="External"/><Relationship Id="rId4" Type="http://schemas.openxmlformats.org/officeDocument/2006/relationships/hyperlink" Target="http://fr.wikipedia.org/wiki/Larzac"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javascript:ZoomPic('?cGF0aCUzRGFydGljbGUlMjZzZWMlM0RwaWN6b29tJTI2aWQlM0QxNzY4MDclM0I=');" TargetMode="Externa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forum.4kwt.com/daily-thread3331.html" TargetMode="Externa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1763713" y="292083"/>
            <a:ext cx="5473700" cy="708025"/>
          </a:xfrm>
          <a:prstGeom prst="rect">
            <a:avLst/>
          </a:prstGeom>
          <a:noFill/>
          <a:ln w="9525">
            <a:noFill/>
            <a:miter lim="800000"/>
            <a:headEnd/>
            <a:tailEnd/>
          </a:ln>
        </p:spPr>
        <p:txBody>
          <a:bodyPr>
            <a:spAutoFit/>
          </a:bodyPr>
          <a:lstStyle/>
          <a:p>
            <a:pPr algn="ctr">
              <a:spcBef>
                <a:spcPct val="50000"/>
              </a:spcBef>
            </a:pPr>
            <a:r>
              <a:rPr lang="fr-FR" sz="4000" dirty="0">
                <a:solidFill>
                  <a:srgbClr val="FF0000"/>
                </a:solidFill>
                <a:latin typeface="Times New Roman" pitchFamily="18" charset="0"/>
              </a:rPr>
              <a:t>Plan de travail</a:t>
            </a:r>
          </a:p>
        </p:txBody>
      </p:sp>
      <p:sp>
        <p:nvSpPr>
          <p:cNvPr id="5123" name="Text Box 3"/>
          <p:cNvSpPr txBox="1">
            <a:spLocks noChangeArrowheads="1"/>
          </p:cNvSpPr>
          <p:nvPr/>
        </p:nvSpPr>
        <p:spPr bwMode="auto">
          <a:xfrm>
            <a:off x="900113" y="1097309"/>
            <a:ext cx="7488237" cy="3893374"/>
          </a:xfrm>
          <a:prstGeom prst="rect">
            <a:avLst/>
          </a:prstGeom>
          <a:noFill/>
          <a:ln w="9525">
            <a:noFill/>
            <a:miter lim="800000"/>
            <a:headEnd/>
            <a:tailEnd/>
          </a:ln>
        </p:spPr>
        <p:txBody>
          <a:bodyPr wrap="square">
            <a:spAutoFit/>
          </a:bodyPr>
          <a:lstStyle/>
          <a:p>
            <a:pPr marL="342900" indent="-342900" algn="l">
              <a:spcBef>
                <a:spcPct val="50000"/>
              </a:spcBef>
            </a:pPr>
            <a:r>
              <a:rPr lang="fr-FR" sz="1900" b="1" dirty="0">
                <a:solidFill>
                  <a:srgbClr val="1A0F00"/>
                </a:solidFill>
                <a:latin typeface="Times New Roman" pitchFamily="18" charset="0"/>
              </a:rPr>
              <a:t>I-</a:t>
            </a:r>
            <a:r>
              <a:rPr lang="fr-FR" sz="1900" b="1" dirty="0">
                <a:latin typeface="Times New Roman" pitchFamily="18" charset="0"/>
              </a:rPr>
              <a:t>  </a:t>
            </a:r>
            <a:r>
              <a:rPr lang="fr-FR" sz="1900" b="1" dirty="0" smtClean="0">
                <a:solidFill>
                  <a:srgbClr val="1A0F00"/>
                </a:solidFill>
                <a:latin typeface="Times New Roman" pitchFamily="18" charset="0"/>
              </a:rPr>
              <a:t>introduction</a:t>
            </a:r>
            <a:endParaRPr lang="fr-FR" sz="1900" b="1" dirty="0">
              <a:solidFill>
                <a:srgbClr val="1A0F00"/>
              </a:solidFill>
              <a:latin typeface="Times New Roman" pitchFamily="18" charset="0"/>
            </a:endParaRPr>
          </a:p>
          <a:p>
            <a:pPr marL="342900" indent="-342900" algn="l">
              <a:spcBef>
                <a:spcPct val="50000"/>
              </a:spcBef>
            </a:pPr>
            <a:r>
              <a:rPr lang="fr-FR" sz="1900" b="1" dirty="0" smtClean="0">
                <a:solidFill>
                  <a:srgbClr val="1A0F00"/>
                </a:solidFill>
                <a:latin typeface="Times New Roman" pitchFamily="18" charset="0"/>
              </a:rPr>
              <a:t>II- </a:t>
            </a:r>
            <a:r>
              <a:rPr lang="fr-FR" sz="1900" b="1" dirty="0">
                <a:solidFill>
                  <a:srgbClr val="1A0F00"/>
                </a:solidFill>
                <a:latin typeface="Times New Roman" pitchFamily="18" charset="0"/>
              </a:rPr>
              <a:t>la notion du projet urbain</a:t>
            </a:r>
          </a:p>
          <a:p>
            <a:pPr marL="342900" indent="-342900" algn="l">
              <a:spcBef>
                <a:spcPct val="50000"/>
              </a:spcBef>
            </a:pPr>
            <a:r>
              <a:rPr lang="fr-FR" sz="1900" b="1" dirty="0" smtClean="0">
                <a:solidFill>
                  <a:srgbClr val="1A0F00"/>
                </a:solidFill>
                <a:latin typeface="Times New Roman" pitchFamily="18" charset="0"/>
              </a:rPr>
              <a:t>III- </a:t>
            </a:r>
            <a:r>
              <a:rPr lang="fr-FR" sz="1900" b="1" dirty="0">
                <a:solidFill>
                  <a:srgbClr val="1A0F00"/>
                </a:solidFill>
                <a:latin typeface="Times New Roman" pitchFamily="18" charset="0"/>
              </a:rPr>
              <a:t>les échelles du projet urbain</a:t>
            </a:r>
          </a:p>
          <a:p>
            <a:pPr marL="342900" indent="-342900" algn="l">
              <a:spcBef>
                <a:spcPct val="50000"/>
              </a:spcBef>
            </a:pPr>
            <a:r>
              <a:rPr lang="fr-FR" sz="1900" b="1" dirty="0" smtClean="0">
                <a:solidFill>
                  <a:srgbClr val="1A0F00"/>
                </a:solidFill>
                <a:latin typeface="Times New Roman" pitchFamily="18" charset="0"/>
              </a:rPr>
              <a:t>VI- </a:t>
            </a:r>
            <a:r>
              <a:rPr lang="fr-FR" sz="1900" b="1" dirty="0">
                <a:solidFill>
                  <a:srgbClr val="1A0F00"/>
                </a:solidFill>
                <a:latin typeface="Times New Roman" pitchFamily="18" charset="0"/>
              </a:rPr>
              <a:t>principe et méthodes d’un projet urbain 	</a:t>
            </a:r>
          </a:p>
          <a:p>
            <a:pPr marL="342900" indent="-342900" algn="l">
              <a:spcBef>
                <a:spcPct val="50000"/>
              </a:spcBef>
            </a:pPr>
            <a:r>
              <a:rPr lang="fr-FR" sz="1900" b="1" dirty="0" smtClean="0">
                <a:solidFill>
                  <a:srgbClr val="1A0F00"/>
                </a:solidFill>
                <a:latin typeface="Times New Roman" pitchFamily="18" charset="0"/>
              </a:rPr>
              <a:t>V- </a:t>
            </a:r>
            <a:r>
              <a:rPr lang="fr-FR" sz="1900" b="1" dirty="0">
                <a:solidFill>
                  <a:srgbClr val="1A0F00"/>
                </a:solidFill>
                <a:latin typeface="Times New Roman" pitchFamily="18" charset="0"/>
              </a:rPr>
              <a:t>étude de </a:t>
            </a:r>
            <a:r>
              <a:rPr lang="fr-FR" sz="1900" b="1" dirty="0" smtClean="0">
                <a:solidFill>
                  <a:srgbClr val="1A0F00"/>
                </a:solidFill>
                <a:latin typeface="Times New Roman" pitchFamily="18" charset="0"/>
              </a:rPr>
              <a:t>cas</a:t>
            </a:r>
            <a:endParaRPr lang="fr-FR" sz="1900" b="1" dirty="0">
              <a:solidFill>
                <a:srgbClr val="1A0F00"/>
              </a:solidFill>
              <a:latin typeface="Times New Roman" pitchFamily="18" charset="0"/>
            </a:endParaRPr>
          </a:p>
          <a:p>
            <a:pPr marL="342900" indent="-342900" algn="l">
              <a:spcBef>
                <a:spcPct val="50000"/>
              </a:spcBef>
            </a:pPr>
            <a:r>
              <a:rPr lang="fr-FR" sz="1900" b="1" dirty="0">
                <a:solidFill>
                  <a:srgbClr val="1A0F00"/>
                </a:solidFill>
                <a:latin typeface="Times New Roman" pitchFamily="18" charset="0"/>
              </a:rPr>
              <a:t>  </a:t>
            </a:r>
            <a:r>
              <a:rPr lang="fr-FR" sz="1900" b="1" dirty="0" smtClean="0">
                <a:solidFill>
                  <a:srgbClr val="1A0F00"/>
                </a:solidFill>
                <a:latin typeface="Times New Roman" pitchFamily="18" charset="0"/>
              </a:rPr>
              <a:t>  1- cas de la gare el-</a:t>
            </a:r>
            <a:r>
              <a:rPr lang="fr-FR" sz="1900" b="1" dirty="0" err="1" smtClean="0">
                <a:solidFill>
                  <a:srgbClr val="1A0F00"/>
                </a:solidFill>
                <a:latin typeface="Times New Roman" pitchFamily="18" charset="0"/>
              </a:rPr>
              <a:t>Hijaz</a:t>
            </a:r>
            <a:endParaRPr lang="fr-FR" sz="1900" b="1" dirty="0" smtClean="0">
              <a:solidFill>
                <a:srgbClr val="1A0F00"/>
              </a:solidFill>
              <a:latin typeface="Times New Roman" pitchFamily="18" charset="0"/>
            </a:endParaRPr>
          </a:p>
          <a:p>
            <a:pPr marL="342900" indent="-342900" algn="l">
              <a:spcBef>
                <a:spcPct val="50000"/>
              </a:spcBef>
            </a:pPr>
            <a:r>
              <a:rPr lang="fr-FR" sz="1900" b="1" dirty="0" smtClean="0">
                <a:solidFill>
                  <a:srgbClr val="1A0F00"/>
                </a:solidFill>
                <a:latin typeface="Times New Roman" pitchFamily="18" charset="0"/>
              </a:rPr>
              <a:t>    2- cas de pont </a:t>
            </a:r>
            <a:r>
              <a:rPr lang="fr-FR" sz="1900" b="1" dirty="0" err="1" smtClean="0">
                <a:solidFill>
                  <a:srgbClr val="1A0F00"/>
                </a:solidFill>
                <a:latin typeface="Times New Roman" pitchFamily="18" charset="0"/>
              </a:rPr>
              <a:t>Hanghcho</a:t>
            </a:r>
            <a:endParaRPr lang="fr-FR" sz="1900" b="1" dirty="0" smtClean="0">
              <a:solidFill>
                <a:srgbClr val="1A0F00"/>
              </a:solidFill>
              <a:latin typeface="Times New Roman" pitchFamily="18" charset="0"/>
            </a:endParaRPr>
          </a:p>
          <a:p>
            <a:pPr marL="342900" indent="-342900" algn="l">
              <a:spcBef>
                <a:spcPct val="50000"/>
              </a:spcBef>
            </a:pPr>
            <a:r>
              <a:rPr lang="fr-FR" sz="1900" b="1" dirty="0" smtClean="0">
                <a:solidFill>
                  <a:srgbClr val="1A0F00"/>
                </a:solidFill>
                <a:latin typeface="Times New Roman" pitchFamily="18" charset="0"/>
              </a:rPr>
              <a:t>    3-cas de pont </a:t>
            </a:r>
            <a:r>
              <a:rPr lang="fr-FR" sz="1900" b="1" dirty="0" err="1" smtClean="0">
                <a:solidFill>
                  <a:srgbClr val="1A0F00"/>
                </a:solidFill>
                <a:latin typeface="Times New Roman" pitchFamily="18" charset="0"/>
              </a:rPr>
              <a:t>milou</a:t>
            </a:r>
            <a:r>
              <a:rPr lang="fr-FR" sz="1900" b="1" dirty="0" smtClean="0">
                <a:solidFill>
                  <a:srgbClr val="1A0F00"/>
                </a:solidFill>
                <a:latin typeface="Times New Roman" pitchFamily="18" charset="0"/>
              </a:rPr>
              <a:t>  </a:t>
            </a:r>
            <a:endParaRPr lang="fr-FR" sz="1900" b="1" dirty="0">
              <a:solidFill>
                <a:srgbClr val="1A0F00"/>
              </a:solidFill>
              <a:latin typeface="Times New Roman" pitchFamily="18" charset="0"/>
            </a:endParaRPr>
          </a:p>
          <a:p>
            <a:pPr marL="342900" indent="-342900" algn="l">
              <a:spcBef>
                <a:spcPct val="50000"/>
              </a:spcBef>
            </a:pPr>
            <a:r>
              <a:rPr lang="fr-FR" sz="1900" b="1" dirty="0">
                <a:solidFill>
                  <a:srgbClr val="1A0F00"/>
                </a:solidFill>
                <a:latin typeface="Times New Roman" pitchFamily="18" charset="0"/>
              </a:rPr>
              <a:t>VII- conclusion</a:t>
            </a:r>
          </a:p>
        </p:txBody>
      </p:sp>
    </p:spTree>
  </p:cSld>
  <p:clrMapOvr>
    <a:masterClrMapping/>
  </p:clrMapOvr>
  <p:transition advTm="2021">
    <p:wipe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85728"/>
            <a:ext cx="8643998" cy="6858000"/>
          </a:xfrm>
        </p:spPr>
        <p:txBody>
          <a:bodyPr>
            <a:normAutofit lnSpcReduction="10000"/>
          </a:bodyPr>
          <a:lstStyle/>
          <a:p>
            <a:pPr algn="l"/>
            <a:r>
              <a:rPr lang="fr-FR" dirty="0" smtClean="0">
                <a:solidFill>
                  <a:srgbClr val="FF0000"/>
                </a:solidFill>
              </a:rPr>
              <a:t>                                </a:t>
            </a:r>
            <a:r>
              <a:rPr lang="fr-FR" sz="3600" dirty="0" smtClean="0">
                <a:solidFill>
                  <a:srgbClr val="FF0000"/>
                </a:solidFill>
              </a:rPr>
              <a:t>Introduction</a:t>
            </a:r>
            <a:r>
              <a:rPr lang="fr-FR" sz="3200" i="0" kern="1200" dirty="0" smtClean="0">
                <a:solidFill>
                  <a:schemeClr val="tx1">
                    <a:tint val="75000"/>
                  </a:schemeClr>
                </a:solidFill>
                <a:latin typeface="+mn-lt"/>
                <a:ea typeface="+mn-ea"/>
                <a:cs typeface="+mn-cs"/>
              </a:rPr>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Damas est l'une des plus anciennes villes du         monde où je savais que plusieurs agrandissements au cours de différentes périodes historiques a été plus importante durant la période ottomane et après l'indépendance a dirigé la croissance de la population de grosses pour pénétrer dans la ville dans une spirale de problèmes, notamment la congestion du trafic et des problèmes de transport et j'ai donc pensé les autorités à résoudre ce dilemme a été Gare de chemin de fer </a:t>
            </a:r>
            <a:r>
              <a:rPr lang="fr-FR" sz="3200" i="0" kern="1200" dirty="0" err="1" smtClean="0">
                <a:solidFill>
                  <a:schemeClr val="tx1">
                    <a:tint val="75000"/>
                  </a:schemeClr>
                </a:solidFill>
                <a:latin typeface="+mn-lt"/>
                <a:ea typeface="+mn-ea"/>
                <a:cs typeface="+mn-cs"/>
              </a:rPr>
              <a:t>Hijaz</a:t>
            </a:r>
            <a:r>
              <a:rPr lang="fr-FR" sz="3200" i="0" kern="1200" dirty="0" smtClean="0">
                <a:solidFill>
                  <a:schemeClr val="tx1">
                    <a:tint val="75000"/>
                  </a:schemeClr>
                </a:solidFill>
                <a:latin typeface="+mn-lt"/>
                <a:ea typeface="+mn-ea"/>
                <a:cs typeface="+mn-cs"/>
              </a:rPr>
              <a: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 Quels sont les </a:t>
            </a:r>
            <a:r>
              <a:rPr lang="fr-FR" sz="3200" i="0" kern="1200" dirty="0" err="1" smtClean="0">
                <a:solidFill>
                  <a:schemeClr val="tx1">
                    <a:tint val="75000"/>
                  </a:schemeClr>
                </a:solidFill>
                <a:latin typeface="+mn-lt"/>
                <a:ea typeface="+mn-ea"/>
                <a:cs typeface="+mn-cs"/>
              </a:rPr>
              <a:t>Hijaz</a:t>
            </a:r>
            <a:r>
              <a:rPr lang="fr-FR" sz="3200" i="0" kern="1200" dirty="0" smtClean="0">
                <a:solidFill>
                  <a:schemeClr val="tx1">
                    <a:tint val="75000"/>
                  </a:schemeClr>
                </a:solidFill>
                <a:latin typeface="+mn-lt"/>
                <a:ea typeface="+mn-ea"/>
                <a:cs typeface="+mn-cs"/>
              </a:rPr>
              <a:t> </a:t>
            </a:r>
            <a:r>
              <a:rPr lang="fr-FR" sz="3200" i="0" kern="1200" dirty="0" err="1" smtClean="0">
                <a:solidFill>
                  <a:schemeClr val="tx1">
                    <a:tint val="75000"/>
                  </a:schemeClr>
                </a:solidFill>
                <a:latin typeface="+mn-lt"/>
                <a:ea typeface="+mn-ea"/>
                <a:cs typeface="+mn-cs"/>
              </a:rPr>
              <a:t>Railway</a:t>
            </a:r>
            <a:r>
              <a:rPr lang="fr-FR" sz="3200" i="0" kern="1200" dirty="0" smtClean="0">
                <a:solidFill>
                  <a:schemeClr val="tx1">
                    <a:tint val="75000"/>
                  </a:schemeClr>
                </a:solidFill>
                <a:latin typeface="+mn-lt"/>
                <a:ea typeface="+mn-ea"/>
                <a:cs typeface="+mn-cs"/>
              </a:rPr>
              <a:t> Station ...? </a:t>
            </a:r>
            <a:br>
              <a:rPr lang="fr-FR" sz="3200" i="0" kern="1200" dirty="0" smtClean="0">
                <a:solidFill>
                  <a:schemeClr val="tx1">
                    <a:tint val="75000"/>
                  </a:schemeClr>
                </a:solidFill>
                <a:latin typeface="+mn-lt"/>
                <a:ea typeface="+mn-ea"/>
                <a:cs typeface="+mn-cs"/>
              </a:rPr>
            </a:br>
            <a:endParaRPr lang="fr-FR" sz="3000" b="1" dirty="0">
              <a:solidFill>
                <a:schemeClr val="tx1"/>
              </a:solidFill>
            </a:endParaRPr>
          </a:p>
        </p:txBody>
      </p:sp>
    </p:spTree>
  </p:cSld>
  <p:clrMapOvr>
    <a:masterClrMapping/>
  </p:clrMapOvr>
  <p:transition spd="med">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PhoeniXUser\Bureau\dubai_metro_1.jpg"/>
          <p:cNvPicPr>
            <a:picLocks noGrp="1" noChangeAspect="1" noChangeArrowheads="1"/>
          </p:cNvPicPr>
          <p:nvPr>
            <p:ph idx="1"/>
          </p:nvPr>
        </p:nvPicPr>
        <p:blipFill>
          <a:blip r:embed="rId3"/>
          <a:srcRect/>
          <a:stretch>
            <a:fillRect/>
          </a:stretch>
        </p:blipFill>
        <p:spPr bwMode="auto">
          <a:xfrm>
            <a:off x="0" y="0"/>
            <a:ext cx="9144000" cy="6858000"/>
          </a:xfrm>
          <a:prstGeom prst="rect">
            <a:avLst/>
          </a:prstGeom>
          <a:noFill/>
        </p:spPr>
      </p:pic>
      <p:sp>
        <p:nvSpPr>
          <p:cNvPr id="5" name="Rectangle 4"/>
          <p:cNvSpPr/>
          <p:nvPr/>
        </p:nvSpPr>
        <p:spPr>
          <a:xfrm>
            <a:off x="785786" y="428604"/>
            <a:ext cx="8001056" cy="5262979"/>
          </a:xfrm>
          <a:prstGeom prst="rect">
            <a:avLst/>
          </a:prstGeom>
          <a:noFill/>
        </p:spPr>
        <p:txBody>
          <a:bodyPr wrap="square" lIns="91440" tIns="45720" rIns="91440" bIns="45720">
            <a:spAutoFit/>
          </a:bodyPr>
          <a:lstStyle/>
          <a:p>
            <a:pPr algn="ctr" rtl="1"/>
            <a:endParaRPr lang="fr-FR" sz="2400" u="sng" dirty="0" smtClean="0">
              <a:solidFill>
                <a:srgbClr val="FF0000"/>
              </a:solidFill>
              <a:latin typeface="Arial" pitchFamily="34" charset="0"/>
              <a:cs typeface="Arial" pitchFamily="34" charset="0"/>
            </a:endParaRPr>
          </a:p>
          <a:p>
            <a:pPr algn="ctr" rtl="1"/>
            <a:r>
              <a:rPr lang="ar-SA" sz="2400" u="sng" dirty="0" smtClean="0">
                <a:solidFill>
                  <a:srgbClr val="FF0000"/>
                </a:solidFill>
                <a:latin typeface="Arial" pitchFamily="34" charset="0"/>
                <a:cs typeface="Arial" pitchFamily="34" charset="0"/>
              </a:rPr>
              <a:t>مقدمة</a:t>
            </a:r>
            <a:r>
              <a:rPr lang="ar-SA" sz="2400" u="sng" dirty="0">
                <a:solidFill>
                  <a:srgbClr val="FF0000"/>
                </a:solidFill>
                <a:latin typeface="Arial" pitchFamily="34" charset="0"/>
                <a:cs typeface="Arial" pitchFamily="34" charset="0"/>
              </a:rPr>
              <a:t> </a:t>
            </a:r>
            <a:r>
              <a:rPr lang="fr-FR" sz="2400" u="sng" dirty="0" smtClean="0">
                <a:solidFill>
                  <a:srgbClr val="FF0000"/>
                </a:solidFill>
                <a:latin typeface="Arial" pitchFamily="34" charset="0"/>
                <a:cs typeface="Arial" pitchFamily="34" charset="0"/>
              </a:rPr>
              <a:t>:</a:t>
            </a:r>
            <a:endParaRPr lang="fr-FR" sz="2400" dirty="0" smtClean="0">
              <a:solidFill>
                <a:srgbClr val="FF0000"/>
              </a:solidFill>
              <a:latin typeface="Arial" pitchFamily="34" charset="0"/>
              <a:cs typeface="Arial" pitchFamily="34" charset="0"/>
            </a:endParaRPr>
          </a:p>
          <a:p>
            <a:pPr algn="r" rtl="1"/>
            <a:endParaRPr lang="fr-FR" sz="2400" b="1" dirty="0" smtClean="0">
              <a:latin typeface="Arial" pitchFamily="34" charset="0"/>
              <a:cs typeface="Arial" pitchFamily="34" charset="0"/>
            </a:endParaRPr>
          </a:p>
          <a:p>
            <a:pPr algn="r" rtl="1"/>
            <a:r>
              <a:rPr lang="ar-SA" sz="2400" b="1" dirty="0" smtClean="0">
                <a:solidFill>
                  <a:schemeClr val="bg1"/>
                </a:solidFill>
                <a:latin typeface="Arial" pitchFamily="34" charset="0"/>
                <a:cs typeface="Arial" pitchFamily="34" charset="0"/>
              </a:rPr>
              <a:t>و</a:t>
            </a:r>
            <a:r>
              <a:rPr lang="ar-DZ" sz="2400" b="1" dirty="0" smtClean="0">
                <a:solidFill>
                  <a:schemeClr val="bg1"/>
                </a:solidFill>
                <a:latin typeface="Arial" pitchFamily="34" charset="0"/>
                <a:cs typeface="Arial" pitchFamily="34" charset="0"/>
              </a:rPr>
              <a:t>ف</a:t>
            </a:r>
            <a:r>
              <a:rPr lang="ar-SA" sz="2400" b="1" dirty="0" err="1" smtClean="0">
                <a:solidFill>
                  <a:schemeClr val="bg1"/>
                </a:solidFill>
                <a:latin typeface="Arial" pitchFamily="34" charset="0"/>
                <a:cs typeface="Arial" pitchFamily="34" charset="0"/>
              </a:rPr>
              <a:t>قت</a:t>
            </a:r>
            <a:r>
              <a:rPr lang="ar-SA" sz="2400" b="1" dirty="0" smtClean="0">
                <a:solidFill>
                  <a:schemeClr val="bg1"/>
                </a:solidFill>
                <a:latin typeface="Arial" pitchFamily="34" charset="0"/>
                <a:cs typeface="Arial" pitchFamily="34" charset="0"/>
              </a:rPr>
              <a:t> هيئة الطرق والمواصلات بعد مرور عام فقط على إنشائها باستثمارها كافة ما تم إنجازه من خدمات إلكترونية من قبل الدوائر الحكومية الأخرى، وتقديمه إلى الجمهور بسرعة وفعالية، إعادة برمجة هذه الخدمات وموفرة وقتاً وجهداً كبيرين.. وقدراً كبيراً من النفقات المالية.</a:t>
            </a:r>
            <a:endParaRPr lang="fr-FR" sz="2400" b="1" dirty="0" smtClean="0">
              <a:solidFill>
                <a:schemeClr val="bg1"/>
              </a:solidFill>
              <a:latin typeface="Arial" pitchFamily="34" charset="0"/>
              <a:cs typeface="Arial" pitchFamily="34" charset="0"/>
            </a:endParaRPr>
          </a:p>
          <a:p>
            <a:pPr algn="r" rtl="1"/>
            <a:r>
              <a:rPr lang="ar-SA" sz="2400" b="1" dirty="0">
                <a:solidFill>
                  <a:schemeClr val="bg1"/>
                </a:solidFill>
                <a:latin typeface="Arial" pitchFamily="34" charset="0"/>
                <a:cs typeface="Arial" pitchFamily="34" charset="0"/>
              </a:rPr>
              <a:t> </a:t>
            </a:r>
            <a:endParaRPr lang="fr-FR" sz="2400" b="1" dirty="0">
              <a:solidFill>
                <a:schemeClr val="bg1"/>
              </a:solidFill>
              <a:latin typeface="Arial" pitchFamily="34" charset="0"/>
              <a:cs typeface="Arial" pitchFamily="34" charset="0"/>
            </a:endParaRPr>
          </a:p>
          <a:p>
            <a:pPr algn="r"/>
            <a:r>
              <a:rPr lang="fr-FR" sz="2400" b="1" dirty="0">
                <a:solidFill>
                  <a:schemeClr val="bg1"/>
                </a:solidFill>
                <a:latin typeface="Arial" pitchFamily="34" charset="0"/>
                <a:cs typeface="Arial" pitchFamily="34" charset="0"/>
              </a:rPr>
              <a:t> </a:t>
            </a:r>
            <a:r>
              <a:rPr lang="ar-SA" sz="2400" b="1" dirty="0">
                <a:solidFill>
                  <a:schemeClr val="bg1"/>
                </a:solidFill>
                <a:latin typeface="Arial" pitchFamily="34" charset="0"/>
                <a:cs typeface="Arial" pitchFamily="34" charset="0"/>
              </a:rPr>
              <a:t>ولعل هذه التجربة التي مارستها الهيئة مع الدوائر الأخرى، وعلى رأسها بلدية دبي وشرطة دبي، هي الأكبر من نوعها في مسيرة الحكومة الإلكترونية على صعيد ترحيل وتحويل الخدمات الإلكترونية عبر الدوائر.. علاوة على العديد من الأنظمة والخدمات التي طورتها الهيئة ووفرتها لجمهور المتعاملين معها.</a:t>
            </a:r>
            <a:endParaRPr lang="fr-FR" sz="2400" b="1" dirty="0">
              <a:solidFill>
                <a:schemeClr val="bg1"/>
              </a:solidFill>
              <a:latin typeface="Arial" pitchFamily="34" charset="0"/>
              <a:cs typeface="Arial" pitchFamily="34" charset="0"/>
            </a:endParaRPr>
          </a:p>
          <a:p>
            <a:pPr algn="r"/>
            <a:r>
              <a:rPr lang="ar-SA" sz="2400" b="1" dirty="0">
                <a:solidFill>
                  <a:schemeClr val="bg1"/>
                </a:solidFill>
                <a:latin typeface="Arial" pitchFamily="34" charset="0"/>
                <a:cs typeface="Arial" pitchFamily="34" charset="0"/>
              </a:rPr>
              <a:t>قامت دبي بوضع مشروع يهدف </a:t>
            </a:r>
            <a:r>
              <a:rPr lang="ar-SA" sz="2400" b="1" dirty="0" smtClean="0">
                <a:solidFill>
                  <a:schemeClr val="bg1"/>
                </a:solidFill>
                <a:latin typeface="Arial" pitchFamily="34" charset="0"/>
                <a:cs typeface="Arial" pitchFamily="34" charset="0"/>
              </a:rPr>
              <a:t>إلى إزالة </a:t>
            </a:r>
            <a:r>
              <a:rPr lang="ar-SA" sz="2400" b="1" dirty="0">
                <a:solidFill>
                  <a:schemeClr val="bg1"/>
                </a:solidFill>
                <a:latin typeface="Arial" pitchFamily="34" charset="0"/>
                <a:cs typeface="Arial" pitchFamily="34" charset="0"/>
              </a:rPr>
              <a:t>مشاكل التنقل و </a:t>
            </a:r>
            <a:r>
              <a:rPr lang="ar-SA" sz="2400" b="1" dirty="0" smtClean="0">
                <a:solidFill>
                  <a:schemeClr val="bg1"/>
                </a:solidFill>
                <a:latin typeface="Arial" pitchFamily="34" charset="0"/>
                <a:cs typeface="Arial" pitchFamily="34" charset="0"/>
              </a:rPr>
              <a:t>الازدحام </a:t>
            </a:r>
            <a:r>
              <a:rPr lang="ar-SA" sz="2400" b="1" dirty="0">
                <a:solidFill>
                  <a:schemeClr val="bg1"/>
                </a:solidFill>
                <a:latin typeface="Arial" pitchFamily="34" charset="0"/>
                <a:cs typeface="Arial" pitchFamily="34" charset="0"/>
              </a:rPr>
              <a:t>وهو مترو دبي</a:t>
            </a:r>
            <a:r>
              <a:rPr lang="ar-SA" sz="2400" b="1" dirty="0">
                <a:latin typeface="Arial" pitchFamily="34" charset="0"/>
                <a:cs typeface="Arial" pitchFamily="34" charset="0"/>
              </a:rPr>
              <a:t>.</a:t>
            </a:r>
            <a:endParaRPr lang="fr-FR" sz="2400" b="1" dirty="0">
              <a:latin typeface="Arial" pitchFamily="34" charset="0"/>
              <a:cs typeface="Arial" pitchFamily="34" charset="0"/>
            </a:endParaRPr>
          </a:p>
        </p:txBody>
      </p:sp>
      <p:pic>
        <p:nvPicPr>
          <p:cNvPr id="4" name="~PP2695.WAV">
            <a:hlinkClick r:id="" action="ppaction://media"/>
          </p:cNvPr>
          <p:cNvPicPr>
            <a:picLocks noRot="1" noChangeAspect="1"/>
          </p:cNvPicPr>
          <p:nvPr>
            <a:wavAudioFile r:embed="rId1" name="~PP2695.WAV"/>
          </p:nvPr>
        </p:nvPicPr>
        <p:blipFill>
          <a:blip r:embed="rId4"/>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Effect transition="in" filter="box(in)">
                                      <p:cBhvr>
                                        <p:cTn id="11" dur="500"/>
                                        <p:tgtEl>
                                          <p:spTgt spid="5">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linds(horizontal)">
                                      <p:cBhvr>
                                        <p:cTn id="16" dur="500"/>
                                        <p:tgtEl>
                                          <p:spTgt spid="5">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linds(horizontal)">
                                      <p:cBhvr>
                                        <p:cTn id="19" dur="500"/>
                                        <p:tgtEl>
                                          <p:spTgt spid="5">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linds(horizontal)">
                                      <p:cBhvr>
                                        <p:cTn id="22" dur="500"/>
                                        <p:tgtEl>
                                          <p:spTgt spid="5">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Effect transition="in" filter="blinds(horizontal)">
                                      <p:cBhvr>
                                        <p:cTn id="25"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6"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مترو دبي">
            <a:hlinkClick r:id="rId3" tgtFrame="&quot;_blank&quot;"/>
          </p:cNvPr>
          <p:cNvPicPr>
            <a:picLocks noGrp="1"/>
          </p:cNvPicPr>
          <p:nvPr>
            <p:ph idx="1"/>
          </p:nvPr>
        </p:nvPicPr>
        <p:blipFill>
          <a:blip r:embed="rId4" cstate="print"/>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785786" y="500042"/>
            <a:ext cx="7715303" cy="5262979"/>
          </a:xfrm>
          <a:prstGeom prst="rect">
            <a:avLst/>
          </a:prstGeom>
          <a:noFill/>
        </p:spPr>
        <p:txBody>
          <a:bodyPr wrap="square" lIns="91440" tIns="45720" rIns="91440" bIns="45720">
            <a:spAutoFit/>
          </a:bodyPr>
          <a:lstStyle/>
          <a:p>
            <a:pPr algn="ctr"/>
            <a:r>
              <a:rPr lang="ar-SA" sz="4800" b="1" u="sng" dirty="0" smtClean="0">
                <a:solidFill>
                  <a:srgbClr val="FF0000"/>
                </a:solidFill>
                <a:latin typeface="Arial" pitchFamily="34" charset="0"/>
                <a:cs typeface="Arial" pitchFamily="34" charset="0"/>
              </a:rPr>
              <a:t>الإشكالية:</a:t>
            </a:r>
            <a:endParaRPr lang="fr-FR" sz="4800" b="1" u="sng" dirty="0">
              <a:solidFill>
                <a:srgbClr val="FF0000"/>
              </a:solidFill>
              <a:latin typeface="Arial" pitchFamily="34" charset="0"/>
              <a:cs typeface="Arial" pitchFamily="34" charset="0"/>
            </a:endParaRPr>
          </a:p>
          <a:p>
            <a:pPr algn="r"/>
            <a:endParaRPr lang="fr-FR" sz="4800" b="1" dirty="0" smtClean="0">
              <a:latin typeface="Arial" pitchFamily="34" charset="0"/>
              <a:cs typeface="Arial" pitchFamily="34" charset="0"/>
            </a:endParaRPr>
          </a:p>
          <a:p>
            <a:pPr algn="r"/>
            <a:r>
              <a:rPr lang="ar-SA" sz="4800" b="1" dirty="0" smtClean="0">
                <a:latin typeface="Arial" pitchFamily="34" charset="0"/>
                <a:cs typeface="Arial" pitchFamily="34" charset="0"/>
              </a:rPr>
              <a:t>ما </a:t>
            </a:r>
            <a:r>
              <a:rPr lang="ar-SA" sz="4800" b="1" dirty="0">
                <a:latin typeface="Arial" pitchFamily="34" charset="0"/>
                <a:cs typeface="Arial" pitchFamily="34" charset="0"/>
              </a:rPr>
              <a:t>هو مترو دبي ؟</a:t>
            </a:r>
            <a:endParaRPr lang="fr-FR" sz="4800" b="1" dirty="0">
              <a:latin typeface="Arial" pitchFamily="34" charset="0"/>
              <a:cs typeface="Arial" pitchFamily="34" charset="0"/>
            </a:endParaRPr>
          </a:p>
          <a:p>
            <a:pPr algn="r"/>
            <a:r>
              <a:rPr lang="ar-SA" sz="4800" b="1" dirty="0">
                <a:latin typeface="Arial" pitchFamily="34" charset="0"/>
                <a:cs typeface="Arial" pitchFamily="34" charset="0"/>
              </a:rPr>
              <a:t>ما الحاجة لمترو دبي ؟</a:t>
            </a:r>
            <a:endParaRPr lang="fr-FR" sz="4800" b="1" dirty="0">
              <a:latin typeface="Arial" pitchFamily="34" charset="0"/>
              <a:cs typeface="Arial" pitchFamily="34" charset="0"/>
            </a:endParaRPr>
          </a:p>
          <a:p>
            <a:pPr algn="r"/>
            <a:r>
              <a:rPr lang="ar-SA" sz="4800" b="1" dirty="0">
                <a:latin typeface="Arial" pitchFamily="34" charset="0"/>
                <a:cs typeface="Arial" pitchFamily="34" charset="0"/>
              </a:rPr>
              <a:t>ما الشركة </a:t>
            </a:r>
            <a:r>
              <a:rPr lang="ar-SA" sz="4800" b="1" dirty="0" smtClean="0">
                <a:latin typeface="Arial" pitchFamily="34" charset="0"/>
                <a:cs typeface="Arial" pitchFamily="34" charset="0"/>
              </a:rPr>
              <a:t>التي </a:t>
            </a:r>
            <a:r>
              <a:rPr lang="ar-SA" sz="4800" b="1" dirty="0">
                <a:latin typeface="Arial" pitchFamily="34" charset="0"/>
                <a:cs typeface="Arial" pitchFamily="34" charset="0"/>
              </a:rPr>
              <a:t>قامت بانجاز هذا المشروع ؟</a:t>
            </a:r>
            <a:endParaRPr lang="fr-FR" sz="4800" b="1" dirty="0">
              <a:latin typeface="Arial" pitchFamily="34" charset="0"/>
              <a:cs typeface="Arial" pitchFamily="34" charset="0"/>
            </a:endParaRPr>
          </a:p>
          <a:p>
            <a:pPr algn="r"/>
            <a:r>
              <a:rPr lang="ar-SA" sz="4800" b="1" dirty="0">
                <a:latin typeface="Arial" pitchFamily="34" charset="0"/>
                <a:cs typeface="Arial" pitchFamily="34" charset="0"/>
              </a:rPr>
              <a:t>كم طوله ؟</a:t>
            </a:r>
            <a:endParaRPr lang="fr-FR" sz="4800" b="1" dirty="0">
              <a:latin typeface="Arial" pitchFamily="34" charset="0"/>
              <a:cs typeface="Arial" pitchFamily="34" charset="0"/>
            </a:endParaRPr>
          </a:p>
        </p:txBody>
      </p:sp>
      <p:pic>
        <p:nvPicPr>
          <p:cNvPr id="6" name="~PP1412.WAV">
            <a:hlinkClick r:id="" action="ppaction://media"/>
          </p:cNvPr>
          <p:cNvPicPr>
            <a:picLocks noRot="1" noChangeAspect="1"/>
          </p:cNvPicPr>
          <p:nvPr>
            <a:wavAudioFile r:embed="rId1" name="~PP1412.WAV"/>
          </p:nvPr>
        </p:nvPicPr>
        <p:blipFill>
          <a:blip r:embed="rId5"/>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2000"/>
                                        <p:tgtEl>
                                          <p:spTgt spid="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2" end="2"/>
                                            </p:txEl>
                                          </p:spTgt>
                                        </p:tgtEl>
                                        <p:attrNameLst>
                                          <p:attrName>style.visibility</p:attrName>
                                        </p:attrNameLst>
                                      </p:cBhvr>
                                      <p:to>
                                        <p:strVal val="visible"/>
                                      </p:to>
                                    </p:set>
                                    <p:animEffect transition="in" filter="fade">
                                      <p:cBhvr>
                                        <p:cTn id="16" dur="2000"/>
                                        <p:tgtEl>
                                          <p:spTgt spid="5">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2000"/>
                                        <p:tgtEl>
                                          <p:spTgt spid="5">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xEl>
                                              <p:pRg st="4" end="4"/>
                                            </p:txEl>
                                          </p:spTgt>
                                        </p:tgtEl>
                                        <p:attrNameLst>
                                          <p:attrName>style.visibility</p:attrName>
                                        </p:attrNameLst>
                                      </p:cBhvr>
                                      <p:to>
                                        <p:strVal val="visible"/>
                                      </p:to>
                                    </p:set>
                                    <p:animEffect transition="in" filter="fade">
                                      <p:cBhvr>
                                        <p:cTn id="26" dur="2000"/>
                                        <p:tgtEl>
                                          <p:spTgt spid="5">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Effect transition="in" filter="fade">
                                      <p:cBhvr>
                                        <p:cTn id="31" dur="20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32" fill="hold" display="0">
                  <p:stCondLst>
                    <p:cond delay="indefinite"/>
                  </p:stCondLst>
                  <p:endCondLst>
                    <p:cond evt="onPrev" delay="0">
                      <p:tgtEl>
                        <p:sldTgt/>
                      </p:tgtEl>
                    </p:cond>
                    <p:cond evt="onStopAudio" delay="0">
                      <p:tgtEl>
                        <p:sldTgt/>
                      </p:tgtEl>
                    </p:cond>
                  </p:endCondLst>
                </p:cTn>
                <p:tgtEl>
                  <p:spTgt spid="6"/>
                </p:tgtEl>
              </p:cMediaNode>
            </p:audio>
          </p:childTnLst>
        </p:cTn>
      </p:par>
    </p:tnLst>
    <p:bldLst>
      <p:bldP spid="5" grpId="0"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2643182"/>
            <a:ext cx="8305800" cy="1143000"/>
          </a:xfrm>
        </p:spPr>
        <p:txBody>
          <a:bodyPr>
            <a:normAutofit fontScale="90000"/>
          </a:bodyPr>
          <a:lstStyle/>
          <a:p>
            <a:pPr algn="ct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a:t>
            </a:r>
            <a:br>
              <a:rPr lang="ar-DZ" sz="6000" b="1" dirty="0" smtClean="0">
                <a:solidFill>
                  <a:srgbClr val="FF0000"/>
                </a:solidFill>
                <a:latin typeface="Arial" pitchFamily="34" charset="0"/>
                <a:cs typeface="Arial" pitchFamily="34" charset="0"/>
              </a:rPr>
            </a:br>
            <a:r>
              <a:rPr lang="ar-DZ" sz="6000" b="1" dirty="0" smtClean="0">
                <a:solidFill>
                  <a:srgbClr val="FF0000"/>
                </a:solidFill>
                <a:latin typeface="Arial" pitchFamily="34" charset="0"/>
                <a:cs typeface="Arial" pitchFamily="34" charset="0"/>
              </a:rPr>
              <a:t>             موقع دبي                   </a:t>
            </a:r>
            <a:endParaRPr lang="fr-FR" sz="6000" b="1" dirty="0">
              <a:solidFill>
                <a:srgbClr val="FF0000"/>
              </a:solidFill>
              <a:latin typeface="Arial" pitchFamily="34" charset="0"/>
              <a:cs typeface="Arial" pitchFamily="34" charset="0"/>
            </a:endParaRPr>
          </a:p>
        </p:txBody>
      </p:sp>
      <p:pic>
        <p:nvPicPr>
          <p:cNvPr id="3" name="~PP68.WAV">
            <a:hlinkClick r:id="" action="ppaction://media"/>
          </p:cNvPr>
          <p:cNvPicPr>
            <a:picLocks noRot="1" noChangeAspect="1"/>
          </p:cNvPicPr>
          <p:nvPr>
            <a:wavAudioFile r:embed="rId1" name="~PP68.WAV"/>
          </p:nvPr>
        </p:nvPicPr>
        <p:blipFill>
          <a:blip r:embed="rId3"/>
          <a:stretch>
            <a:fillRect/>
          </a:stretch>
        </p:blipFill>
        <p:spPr>
          <a:xfrm>
            <a:off x="8639175" y="6353175"/>
            <a:ext cx="304800" cy="304800"/>
          </a:xfrm>
          <a:prstGeom prst="rect">
            <a:avLst/>
          </a:prstGeom>
        </p:spPr>
      </p:pic>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in)">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5" presetClass="entr" presetSubtype="10" fill="hold" grpId="1"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checkerboard(across)">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3"/>
                </p:tgtEl>
              </p:cMediaNode>
            </p:audio>
          </p:childTnLst>
        </p:cTn>
      </p:par>
    </p:tnLst>
    <p:bldLst>
      <p:bldP spid="2" grpId="0"/>
      <p:bldP spid="2" grpId="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http://geoconfluences.ens-lsh.fr/doc/breves/2005/images/DubaiEAU-Ministere-min.jpg"/>
          <p:cNvPicPr>
            <a:picLocks noGrp="1"/>
          </p:cNvPicPr>
          <p:nvPr>
            <p:ph sz="half" idx="2"/>
          </p:nvPr>
        </p:nvPicPr>
        <p:blipFill>
          <a:blip r:embed="rId3" cstate="print"/>
          <a:srcRect/>
          <a:stretch>
            <a:fillRect/>
          </a:stretch>
        </p:blipFill>
        <p:spPr bwMode="auto">
          <a:xfrm>
            <a:off x="4572000" y="0"/>
            <a:ext cx="4572000" cy="6858000"/>
          </a:xfrm>
          <a:prstGeom prst="rect">
            <a:avLst/>
          </a:prstGeom>
          <a:noFill/>
          <a:ln w="9525">
            <a:noFill/>
            <a:miter lim="800000"/>
            <a:headEnd/>
            <a:tailEnd/>
          </a:ln>
        </p:spPr>
      </p:pic>
      <p:pic>
        <p:nvPicPr>
          <p:cNvPr id="6" name="Espace réservé du contenu 5" descr="http://geoconfluences.ens-lsh.fr/doc/breves/2005/images/DubaiHP-min.jpg"/>
          <p:cNvPicPr>
            <a:picLocks noGrp="1"/>
          </p:cNvPicPr>
          <p:nvPr>
            <p:ph sz="half" idx="1"/>
          </p:nvPr>
        </p:nvPicPr>
        <p:blipFill>
          <a:blip r:embed="rId4" cstate="print"/>
          <a:srcRect/>
          <a:stretch>
            <a:fillRect/>
          </a:stretch>
        </p:blipFill>
        <p:spPr bwMode="auto">
          <a:xfrm>
            <a:off x="0" y="0"/>
            <a:ext cx="4572000" cy="6858000"/>
          </a:xfrm>
          <a:prstGeom prst="rect">
            <a:avLst/>
          </a:prstGeom>
          <a:noFill/>
          <a:ln w="9525">
            <a:noFill/>
            <a:miter lim="800000"/>
            <a:headEnd/>
            <a:tailEnd/>
          </a:ln>
        </p:spPr>
      </p:pic>
      <p:pic>
        <p:nvPicPr>
          <p:cNvPr id="4" name="~PP834.WAV">
            <a:hlinkClick r:id="" action="ppaction://media"/>
          </p:cNvPr>
          <p:cNvPicPr>
            <a:picLocks noRot="1" noChangeAspect="1"/>
          </p:cNvPicPr>
          <p:nvPr>
            <a:wavAudioFile r:embed="rId1" name="~PP834.WAV"/>
          </p:nvPr>
        </p:nvPicPr>
        <p:blipFill>
          <a:blip r:embed="rId5"/>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857256"/>
          </a:xfrm>
        </p:spPr>
        <p:txBody>
          <a:bodyPr>
            <a:normAutofit/>
          </a:bodyPr>
          <a:lstStyle/>
          <a:p>
            <a:pPr algn="ctr"/>
            <a:r>
              <a:rPr lang="ar-SA" sz="4400" b="1" dirty="0" smtClean="0">
                <a:latin typeface="Arial" pitchFamily="34" charset="0"/>
                <a:cs typeface="Arial" pitchFamily="34" charset="0"/>
              </a:rPr>
              <a:t>موقع المشروع</a:t>
            </a:r>
            <a:endParaRPr lang="fr-FR" sz="4400" b="1" dirty="0">
              <a:latin typeface="Arial" pitchFamily="34" charset="0"/>
              <a:cs typeface="Arial" pitchFamily="34" charset="0"/>
            </a:endParaRPr>
          </a:p>
        </p:txBody>
      </p:sp>
      <p:pic>
        <p:nvPicPr>
          <p:cNvPr id="4" name="Espace réservé du contenu 3"/>
          <p:cNvPicPr>
            <a:picLocks noGrp="1"/>
          </p:cNvPicPr>
          <p:nvPr>
            <p:ph idx="1"/>
          </p:nvPr>
        </p:nvPicPr>
        <p:blipFill>
          <a:blip r:embed="rId3" cstate="print"/>
          <a:srcRect/>
          <a:stretch>
            <a:fillRect/>
          </a:stretch>
        </p:blipFill>
        <p:spPr bwMode="auto">
          <a:xfrm>
            <a:off x="0" y="1214422"/>
            <a:ext cx="9144000" cy="5643578"/>
          </a:xfrm>
          <a:prstGeom prst="rect">
            <a:avLst/>
          </a:prstGeom>
          <a:noFill/>
          <a:ln w="9525">
            <a:noFill/>
            <a:miter lim="800000"/>
            <a:headEnd/>
            <a:tailEnd/>
          </a:ln>
        </p:spPr>
      </p:pic>
      <p:pic>
        <p:nvPicPr>
          <p:cNvPr id="5" name="~PP1990.WAV">
            <a:hlinkClick r:id="" action="ppaction://media"/>
          </p:cNvPr>
          <p:cNvPicPr>
            <a:picLocks noRot="1" noChangeAspect="1"/>
          </p:cNvPicPr>
          <p:nvPr>
            <a:wavAudioFile r:embed="rId1" name="~PP1990.WAV"/>
          </p:nvPr>
        </p:nvPicPr>
        <p:blipFill>
          <a:blip r:embed="rId4"/>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grpId="1" nodeType="clickEffect">
                                  <p:stCondLst>
                                    <p:cond delay="0"/>
                                  </p:stCondLst>
                                  <p:childTnLst>
                                    <p:animScale>
                                      <p:cBhvr>
                                        <p:cTn id="15" dur="2000" fill="hold"/>
                                        <p:tgtEl>
                                          <p:spTgt spid="2"/>
                                        </p:tgtEl>
                                      </p:cBhvr>
                                      <p:by x="150000" y="150000"/>
                                    </p:animScale>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amond(in)">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5"/>
                </p:tgtEl>
              </p:cMediaNode>
            </p:audio>
          </p:childTnLst>
        </p:cTn>
      </p:par>
    </p:tnLst>
    <p:bldLst>
      <p:bldP spid="2" grpId="0"/>
      <p:bldP spid="2" grpId="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285860"/>
          </a:xfrm>
        </p:spPr>
        <p:txBody>
          <a:bodyPr>
            <a:normAutofit fontScale="90000"/>
          </a:bodyPr>
          <a:lstStyle/>
          <a:p>
            <a:pPr algn="ctr"/>
            <a:r>
              <a:rPr lang="ar-DZ" b="1" i="1" u="sng" dirty="0" smtClean="0">
                <a:solidFill>
                  <a:srgbClr val="FF0000"/>
                </a:solidFill>
                <a:latin typeface="Arial" pitchFamily="34" charset="0"/>
                <a:cs typeface="Arial" pitchFamily="34" charset="0"/>
              </a:rPr>
              <a:t>تعريف المشروع</a:t>
            </a:r>
            <a:r>
              <a:rPr lang="fr-FR" dirty="0" smtClean="0"/>
              <a:t/>
            </a:r>
            <a:br>
              <a:rPr lang="fr-FR" dirty="0" smtClean="0"/>
            </a:br>
            <a:endParaRPr lang="fr-FR" dirty="0"/>
          </a:p>
        </p:txBody>
      </p:sp>
      <p:sp>
        <p:nvSpPr>
          <p:cNvPr id="3" name="Espace réservé du contenu 2"/>
          <p:cNvSpPr>
            <a:spLocks noGrp="1"/>
          </p:cNvSpPr>
          <p:nvPr>
            <p:ph idx="1"/>
          </p:nvPr>
        </p:nvSpPr>
        <p:spPr>
          <a:xfrm>
            <a:off x="457200" y="1285860"/>
            <a:ext cx="8229600" cy="5038740"/>
          </a:xfrm>
        </p:spPr>
        <p:txBody>
          <a:bodyPr>
            <a:normAutofit lnSpcReduction="10000"/>
          </a:bodyPr>
          <a:lstStyle/>
          <a:p>
            <a:pPr algn="r" rtl="1"/>
            <a:r>
              <a:rPr lang="ar-SA" b="1" dirty="0" smtClean="0">
                <a:latin typeface="Arial" pitchFamily="34" charset="0"/>
                <a:cs typeface="Arial" pitchFamily="34" charset="0"/>
              </a:rPr>
              <a:t>يعد</a:t>
            </a:r>
            <a:r>
              <a:rPr lang="ar-SA" b="1" dirty="0" smtClean="0"/>
              <a:t> </a:t>
            </a:r>
            <a:r>
              <a:rPr lang="ar-SA" b="1" dirty="0" smtClean="0">
                <a:latin typeface="Arial" pitchFamily="34" charset="0"/>
                <a:cs typeface="Arial" pitchFamily="34" charset="0"/>
              </a:rPr>
              <a:t>مترو دبي أحد أبرز وأهم المشروعات الحيوية في الإمارة ويعمل بطول إجمالي يبلغ 75 كلم، عند تشغيل مرحلته الثانية في فبراير (شباط)، وينقسم إلى ثلاثة أجزاء، واحد يعمل فوق سطح الأرض والآخر تحت الأرض والثالث على مستوى سطح الأرض. كما يضم المشروع 47 محطة، تشتمل على محلات بيع التجزئة والمحلات التجارية التي توفر للراكب كافة وسائل الراحة والترفيه والخدمات والتسهيلات اللازمة مثل الصحف والمجلات والأدوات الشخصية وغيرها من المواد المتنوعة والسلع الاستهلاكية</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ويعد مترو دبي أطول نظام مترو آلي في العالم يعمل بقطارات كهربائية 100 في المائة وانبعاثات كربونية معدومة، وتم تصميمه والانتهاء من تنفيذ 41 كيلومترا من إجمالي طول الخط الأحمر البالغ 52 كيلومترا و10 محطات من</a:t>
            </a:r>
            <a:r>
              <a:rPr lang="ar-SA" dirty="0" smtClean="0">
                <a:latin typeface="Arial" pitchFamily="34" charset="0"/>
                <a:cs typeface="Arial" pitchFamily="34" charset="0"/>
              </a:rPr>
              <a:t> </a:t>
            </a:r>
            <a:r>
              <a:rPr lang="ar-SA" b="1" dirty="0" smtClean="0">
                <a:latin typeface="Arial" pitchFamily="34" charset="0"/>
                <a:cs typeface="Arial" pitchFamily="34" charset="0"/>
              </a:rPr>
              <a:t>أصل 29.</a:t>
            </a:r>
            <a:endParaRPr lang="fr-FR" b="1" dirty="0" smtClean="0">
              <a:latin typeface="Arial" pitchFamily="34" charset="0"/>
              <a:cs typeface="Arial" pitchFamily="34" charset="0"/>
            </a:endParaRPr>
          </a:p>
          <a:p>
            <a:endParaRPr lang="fr-FR" dirty="0"/>
          </a:p>
        </p:txBody>
      </p:sp>
      <p:pic>
        <p:nvPicPr>
          <p:cNvPr id="4" name="~PP3334.WAV">
            <a:hlinkClick r:id="" action="ppaction://media"/>
          </p:cNvPr>
          <p:cNvPicPr>
            <a:picLocks noRot="1" noChangeAspect="1"/>
          </p:cNvPicPr>
          <p:nvPr>
            <a:wavAudioFile r:embed="rId1" name="~PP3334.WAV"/>
          </p:nvPr>
        </p:nvPicPr>
        <p:blipFill>
          <a:blip r:embed="rId3"/>
          <a:stretch>
            <a:fillRect/>
          </a:stretch>
        </p:blipFill>
        <p:spPr>
          <a:xfrm>
            <a:off x="8639175" y="6353175"/>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additive="base">
                                        <p:cTn id="1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7" fill="hold" display="0">
                  <p:stCondLst>
                    <p:cond delay="indefinite"/>
                  </p:stCondLst>
                  <p:endCondLst>
                    <p:cond evt="onPrev" delay="0">
                      <p:tgtEl>
                        <p:sldTgt/>
                      </p:tgtEl>
                    </p:cond>
                    <p:cond evt="onStopAudio" delay="0">
                      <p:tgtEl>
                        <p:sldTgt/>
                      </p:tgtEl>
                    </p:cond>
                  </p:endCondLst>
                </p:cTn>
                <p:tgtEl>
                  <p:spTgt spid="4"/>
                </p:tgtEl>
              </p:cMediaNode>
            </p:audio>
          </p:childTnLst>
        </p:cTn>
      </p:par>
    </p:tnLst>
    <p:bldLst>
      <p:bldP spid="3" grpId="0" build="allAtOnce"/>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357166"/>
            <a:ext cx="8229600" cy="5967434"/>
          </a:xfrm>
        </p:spPr>
        <p:txBody>
          <a:bodyPr>
            <a:normAutofit fontScale="92500" lnSpcReduction="10000"/>
          </a:bodyPr>
          <a:lstStyle/>
          <a:p>
            <a:pPr algn="r" rtl="1">
              <a:buNone/>
            </a:pPr>
            <a:r>
              <a:rPr lang="ar-SA" b="1" dirty="0" smtClean="0">
                <a:solidFill>
                  <a:srgbClr val="FF0000"/>
                </a:solidFill>
                <a:latin typeface="Arial" pitchFamily="34" charset="0"/>
                <a:cs typeface="Arial" pitchFamily="34" charset="0"/>
              </a:rPr>
              <a:t>المرحلة الأولى</a:t>
            </a:r>
            <a:endParaRPr lang="fr-FR" b="1" dirty="0" smtClean="0">
              <a:solidFill>
                <a:srgbClr val="FF0000"/>
              </a:solidFill>
              <a:latin typeface="Arial" pitchFamily="34" charset="0"/>
              <a:cs typeface="Arial" pitchFamily="34" charset="0"/>
            </a:endParaRPr>
          </a:p>
          <a:p>
            <a:pPr algn="r" rtl="1"/>
            <a:r>
              <a:rPr lang="ar-SA" b="1" dirty="0" smtClean="0">
                <a:latin typeface="Arial" pitchFamily="34" charset="0"/>
                <a:cs typeface="Arial" pitchFamily="34" charset="0"/>
              </a:rPr>
              <a:t>تشغيل الخط الأحمر بين الراشدية (مطار دبي) ومحطة نخيل (قرب جبل علي)</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عدد المحطات العاملة عند الافتتاح</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10 محطات من أصل 27 محطة لهذا الخط (الأحمر)</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عدد قطارات الخط الأحمر</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44 قطاراً: 11 منها سيعمل عند الافتتاح و5 للاحتياط</a:t>
            </a:r>
            <a:endParaRPr lang="fr-FR" b="1" dirty="0" smtClean="0">
              <a:latin typeface="Arial" pitchFamily="34" charset="0"/>
              <a:cs typeface="Arial" pitchFamily="34" charset="0"/>
            </a:endParaRPr>
          </a:p>
          <a:p>
            <a:pPr algn="r" rtl="1"/>
            <a:r>
              <a:rPr lang="ar-SA" b="1" dirty="0" smtClean="0">
                <a:solidFill>
                  <a:srgbClr val="FF0000"/>
                </a:solidFill>
                <a:latin typeface="Arial" pitchFamily="34" charset="0"/>
                <a:cs typeface="Arial" pitchFamily="34" charset="0"/>
              </a:rPr>
              <a:t>المرحلة الثانية</a:t>
            </a:r>
            <a:endParaRPr lang="fr-FR" b="1" dirty="0" smtClean="0">
              <a:solidFill>
                <a:srgbClr val="FF0000"/>
              </a:solidFill>
              <a:latin typeface="Arial" pitchFamily="34" charset="0"/>
              <a:cs typeface="Arial" pitchFamily="34" charset="0"/>
            </a:endParaRPr>
          </a:p>
          <a:p>
            <a:pPr algn="r" rtl="1"/>
            <a:r>
              <a:rPr lang="ar-SA" b="1" dirty="0" smtClean="0">
                <a:latin typeface="Arial" pitchFamily="34" charset="0"/>
                <a:cs typeface="Arial" pitchFamily="34" charset="0"/>
              </a:rPr>
              <a:t>تشغيل الخط الأخضر بين القصيص وجداف دبي مروراً بديرة والتقاء بالخط الأحمر في محطتين.</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طول الخطوط للمرحلتين</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70 كم</a:t>
            </a:r>
            <a:endParaRPr lang="fr-FR" b="1" dirty="0" smtClean="0">
              <a:latin typeface="Arial" pitchFamily="34" charset="0"/>
              <a:cs typeface="Arial" pitchFamily="34" charset="0"/>
            </a:endParaRPr>
          </a:p>
          <a:p>
            <a:pPr algn="r" rtl="1"/>
            <a:r>
              <a:rPr lang="ar-SA" b="1" dirty="0" smtClean="0">
                <a:latin typeface="Arial" pitchFamily="34" charset="0"/>
                <a:cs typeface="Arial" pitchFamily="34" charset="0"/>
              </a:rPr>
              <a:t>إجمالي عدد المحطات للمرحلتين</a:t>
            </a:r>
            <a:endParaRPr lang="fr-FR" b="1" dirty="0" smtClean="0">
              <a:latin typeface="Arial" pitchFamily="34" charset="0"/>
              <a:cs typeface="Arial" pitchFamily="34" charset="0"/>
            </a:endParaRPr>
          </a:p>
          <a:p>
            <a:pPr algn="r">
              <a:buNone/>
            </a:pPr>
            <a:r>
              <a:rPr lang="ar-SA" b="1" dirty="0" smtClean="0">
                <a:latin typeface="Arial" pitchFamily="34" charset="0"/>
                <a:cs typeface="Arial" pitchFamily="34" charset="0"/>
              </a:rPr>
              <a:t>47 محطة: 9 منها تحت الأرض</a:t>
            </a:r>
            <a:endParaRPr lang="fr-FR" b="1" dirty="0" smtClean="0">
              <a:latin typeface="Arial" pitchFamily="34" charset="0"/>
              <a:cs typeface="Arial" pitchFamily="34" charset="0"/>
            </a:endParaRPr>
          </a:p>
          <a:p>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مترو دبي الامارات العربية المتحدة"/>
          <p:cNvPicPr>
            <a:picLocks noGrp="1"/>
          </p:cNvPicPr>
          <p:nvPr>
            <p:ph idx="1"/>
          </p:nvPr>
        </p:nvPicPr>
        <p:blipFill>
          <a:blip r:embed="rId2"/>
          <a:srcRect/>
          <a:stretch>
            <a:fillRect/>
          </a:stretch>
        </p:blipFill>
        <p:spPr bwMode="auto">
          <a:xfrm>
            <a:off x="0" y="0"/>
            <a:ext cx="9286908"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0" fill="hold"/>
                                        <p:tgtEl>
                                          <p:spTgt spid="4"/>
                                        </p:tgtEl>
                                        <p:attrNameLst>
                                          <p:attrName>ppt_x</p:attrName>
                                        </p:attrNameLst>
                                      </p:cBhvr>
                                      <p:tavLst>
                                        <p:tav tm="0">
                                          <p:val>
                                            <p:strVal val="#ppt_x"/>
                                          </p:val>
                                        </p:tav>
                                        <p:tav tm="100000">
                                          <p:val>
                                            <p:strVal val="#ppt_x"/>
                                          </p:val>
                                        </p:tav>
                                      </p:tavLst>
                                    </p:anim>
                                    <p:anim calcmode="lin" valueType="num">
                                      <p:cBhvr additive="base">
                                        <p:cTn id="8"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sz="half" idx="2"/>
          </p:nvPr>
        </p:nvSpPr>
        <p:spPr>
          <a:xfrm>
            <a:off x="4929190" y="285728"/>
            <a:ext cx="4214810" cy="6069197"/>
          </a:xfrm>
        </p:spPr>
        <p:txBody>
          <a:bodyPr>
            <a:normAutofit/>
          </a:bodyPr>
          <a:lstStyle/>
          <a:p>
            <a:pPr algn="r">
              <a:buNone/>
            </a:pPr>
            <a:r>
              <a:rPr lang="ar-SA" b="1" dirty="0" smtClean="0">
                <a:solidFill>
                  <a:srgbClr val="FF0000"/>
                </a:solidFill>
                <a:latin typeface="Arial" pitchFamily="34" charset="0"/>
                <a:cs typeface="Arial" pitchFamily="34" charset="0"/>
              </a:rPr>
              <a:t>خطوط أخرى من ضمنها الخط البنفسجي</a:t>
            </a:r>
            <a:endParaRPr lang="fr-FR" b="1" dirty="0" smtClean="0">
              <a:solidFill>
                <a:srgbClr val="FF0000"/>
              </a:solidFill>
              <a:latin typeface="Arial" pitchFamily="34" charset="0"/>
              <a:cs typeface="Arial" pitchFamily="34" charset="0"/>
            </a:endParaRPr>
          </a:p>
          <a:p>
            <a:pPr algn="r">
              <a:buNone/>
            </a:pPr>
            <a:r>
              <a:rPr lang="ar-SA" b="1" i="1" dirty="0" smtClean="0">
                <a:solidFill>
                  <a:srgbClr val="FF0000"/>
                </a:solidFill>
                <a:latin typeface="Arial" pitchFamily="34" charset="0"/>
                <a:cs typeface="Arial" pitchFamily="34" charset="0"/>
              </a:rPr>
              <a:t>تكلفة وإيرادات المترو :</a:t>
            </a:r>
            <a:r>
              <a:rPr lang="ar-SA" b="1" dirty="0" smtClean="0">
                <a:latin typeface="Arial" pitchFamily="34" charset="0"/>
                <a:cs typeface="Arial" pitchFamily="34" charset="0"/>
              </a:rPr>
              <a:t/>
            </a:r>
            <a:br>
              <a:rPr lang="ar-SA" b="1" dirty="0" smtClean="0">
                <a:latin typeface="Arial" pitchFamily="34" charset="0"/>
                <a:cs typeface="Arial" pitchFamily="34" charset="0"/>
              </a:rPr>
            </a:br>
            <a:r>
              <a:rPr lang="ar-SA" b="1" dirty="0" smtClean="0">
                <a:latin typeface="Arial" pitchFamily="34" charset="0"/>
                <a:cs typeface="Arial" pitchFamily="34" charset="0"/>
              </a:rPr>
              <a:t>ارتفعت تكلفة مشروع المترو الإجمالية من 15.5 مليار درهم سابقاً إلى 28 مليار درهم، كما أعلن ذلك رئيس هيئة الطرق “مطر الطاير”، وعزا الطاير هذا الارتفاع إلى زيادة طول خطوط المترو بنحو 5 كيلومترات بالإضافة إلى زيادة عدد المحطات إلى 47 وبعض التكاليف الناتجة عن التنسيق والتصميم الداخلي</a:t>
            </a:r>
            <a:r>
              <a:rPr lang="ar-SA" dirty="0" smtClean="0"/>
              <a:t>.</a:t>
            </a:r>
            <a:endParaRPr lang="fr-FR" dirty="0"/>
          </a:p>
        </p:txBody>
      </p:sp>
      <p:pic>
        <p:nvPicPr>
          <p:cNvPr id="5" name="Espace réservé du contenu 4" descr="مخطط و خريطة مترو دبي الامارات العربية المتحدة">
            <a:hlinkClick r:id="rId2" tgtFrame="_blank"/>
          </p:cNvPr>
          <p:cNvPicPr>
            <a:picLocks noGrp="1"/>
          </p:cNvPicPr>
          <p:nvPr>
            <p:ph sz="half" idx="1"/>
          </p:nvPr>
        </p:nvPicPr>
        <p:blipFill>
          <a:blip r:embed="rId3" cstate="print"/>
          <a:srcRect/>
          <a:stretch>
            <a:fillRect/>
          </a:stretch>
        </p:blipFill>
        <p:spPr bwMode="auto">
          <a:xfrm>
            <a:off x="0" y="857232"/>
            <a:ext cx="5072067" cy="6000768"/>
          </a:xfrm>
          <a:prstGeom prst="rect">
            <a:avLst/>
          </a:prstGeom>
          <a:noFill/>
          <a:ln w="9525">
            <a:noFill/>
            <a:miter lim="800000"/>
            <a:headEnd/>
            <a:tailEnd/>
          </a:ln>
        </p:spPr>
      </p:pic>
      <p:sp>
        <p:nvSpPr>
          <p:cNvPr id="7" name="Rectangle 6"/>
          <p:cNvSpPr/>
          <p:nvPr/>
        </p:nvSpPr>
        <p:spPr>
          <a:xfrm>
            <a:off x="357158" y="214290"/>
            <a:ext cx="4572032" cy="461665"/>
          </a:xfrm>
          <a:prstGeom prst="rect">
            <a:avLst/>
          </a:prstGeom>
        </p:spPr>
        <p:txBody>
          <a:bodyPr wrap="square">
            <a:spAutoFit/>
          </a:bodyPr>
          <a:lstStyle/>
          <a:p>
            <a:pPr lvl="0" algn="ctr"/>
            <a:r>
              <a:rPr lang="ar-SA" sz="2400" b="1" dirty="0">
                <a:solidFill>
                  <a:srgbClr val="FF0000"/>
                </a:solidFill>
                <a:latin typeface="Arial" pitchFamily="34" charset="0"/>
                <a:cs typeface="Arial" pitchFamily="34" charset="0"/>
              </a:rPr>
              <a:t>مخطط المترو بالكامل كل المراحل</a:t>
            </a:r>
            <a:endParaRPr lang="fr-FR" sz="2400" b="1" dirty="0">
              <a:ln w="17780" cmpd="sng">
                <a:solidFill>
                  <a:srgbClr val="FFFFFF"/>
                </a:solidFill>
                <a:prstDash val="solid"/>
                <a:miter lim="800000"/>
              </a:ln>
              <a:solidFill>
                <a:srgbClr val="FF0000"/>
              </a:solidFill>
              <a:effectLst>
                <a:outerShdw blurRad="50800" algn="tl" rotWithShape="0">
                  <a:srgbClr val="000000"/>
                </a:outerShdw>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20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path" presetSubtype="0" accel="50000" decel="50000" fill="hold" nodeType="clickEffect">
                                  <p:stCondLst>
                                    <p:cond delay="0"/>
                                  </p:stCondLst>
                                  <p:childTnLst>
                                    <p:animMotion origin="layout" path="M 0 0  C 0.069 0  0.125 0.0746  0.125 0.16651  C 0.125 0.25843  0.069 0.33302  0 0.33302  C -0.069 0.33302  -0.125 0.25843  -0.125 0.16651  C -0.125 0.0746  -0.069 0  0 0  Z" pathEditMode="relative" ptsTypes="">
                                      <p:cBhvr>
                                        <p:cTn id="16" dur="2000" fill="hold"/>
                                        <p:tgtEl>
                                          <p:spTgt spid="7">
                                            <p:txEl>
                                              <p:pRg st="0" end="0"/>
                                            </p:txEl>
                                          </p:spTgt>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descr="Dubai metro demo train"/>
          <p:cNvPicPr>
            <a:picLocks noGrp="1"/>
          </p:cNvPicPr>
          <p:nvPr>
            <p:ph idx="1"/>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6" name="Rectangle 5"/>
          <p:cNvSpPr/>
          <p:nvPr/>
        </p:nvSpPr>
        <p:spPr>
          <a:xfrm>
            <a:off x="357159" y="357166"/>
            <a:ext cx="8215370" cy="6186309"/>
          </a:xfrm>
          <a:prstGeom prst="rect">
            <a:avLst/>
          </a:prstGeom>
          <a:noFill/>
        </p:spPr>
        <p:txBody>
          <a:bodyPr wrap="square" lIns="91440" tIns="45720" rIns="91440" bIns="45720">
            <a:spAutoFit/>
          </a:bodyPr>
          <a:lstStyle/>
          <a:p>
            <a:pPr algn="r"/>
            <a:endParaRPr lang="ar-DZ" sz="3600" b="1" dirty="0" smtClean="0">
              <a:solidFill>
                <a:schemeClr val="bg1"/>
              </a:solidFill>
              <a:latin typeface="Arial" pitchFamily="34" charset="0"/>
              <a:cs typeface="Arial" pitchFamily="34" charset="0"/>
            </a:endParaRPr>
          </a:p>
          <a:p>
            <a:pPr algn="r"/>
            <a:r>
              <a:rPr lang="ar-DZ" sz="3600" b="1" dirty="0" smtClean="0">
                <a:solidFill>
                  <a:srgbClr val="C00000"/>
                </a:solidFill>
                <a:latin typeface="Arial" pitchFamily="34" charset="0"/>
                <a:cs typeface="Arial" pitchFamily="34" charset="0"/>
              </a:rPr>
              <a:t>و لكونه المشروع الأسرع  انجازا و الأقل في نسبة الحوادث ،يحتوي على بطاقات تقدر بنوع 3 ألاف و 858راكبا في الساعة في كل اتجاه.</a:t>
            </a:r>
          </a:p>
          <a:p>
            <a:pPr algn="r"/>
            <a:r>
              <a:rPr lang="ar-DZ" sz="3600" b="1" dirty="0" smtClean="0">
                <a:solidFill>
                  <a:srgbClr val="C00000"/>
                </a:solidFill>
                <a:latin typeface="Arial" pitchFamily="34" charset="0"/>
                <a:cs typeface="Arial" pitchFamily="34" charset="0"/>
              </a:rPr>
              <a:t>أوقات تشغيل المترو:</a:t>
            </a:r>
          </a:p>
          <a:p>
            <a:pPr algn="r"/>
            <a:endParaRPr lang="ar-DZ" sz="3600" b="1" dirty="0" smtClean="0">
              <a:solidFill>
                <a:srgbClr val="C00000"/>
              </a:solidFill>
              <a:latin typeface="Arial" pitchFamily="34" charset="0"/>
              <a:cs typeface="Arial" pitchFamily="34" charset="0"/>
            </a:endParaRPr>
          </a:p>
          <a:p>
            <a:pPr algn="r"/>
            <a:r>
              <a:rPr lang="ar-DZ" sz="3600" b="1" dirty="0" smtClean="0">
                <a:solidFill>
                  <a:srgbClr val="C00000"/>
                </a:solidFill>
                <a:latin typeface="Arial" pitchFamily="34" charset="0"/>
                <a:cs typeface="Arial" pitchFamily="34" charset="0"/>
              </a:rPr>
              <a:t>-من السبت إلى الخميس 6.00 صباحا إلى 12.00 من منتصف الليل.</a:t>
            </a:r>
          </a:p>
          <a:p>
            <a:pPr algn="r"/>
            <a:endParaRPr lang="ar-DZ" sz="3600" b="1" dirty="0" smtClean="0">
              <a:solidFill>
                <a:srgbClr val="C00000"/>
              </a:solidFill>
              <a:latin typeface="Arial" pitchFamily="34" charset="0"/>
              <a:cs typeface="Arial" pitchFamily="34" charset="0"/>
            </a:endParaRPr>
          </a:p>
          <a:p>
            <a:pPr algn="r"/>
            <a:r>
              <a:rPr lang="ar-DZ" sz="3600" b="1" dirty="0" smtClean="0">
                <a:solidFill>
                  <a:srgbClr val="C00000"/>
                </a:solidFill>
                <a:latin typeface="Arial" pitchFamily="34" charset="0"/>
                <a:cs typeface="Arial" pitchFamily="34" charset="0"/>
              </a:rPr>
              <a:t>-من يوم الجمعة 14.00 بعد الظهرالى 12.00 بعد منتصف الليل.  </a:t>
            </a:r>
            <a:endParaRPr lang="fr-FR" sz="3600" b="1" dirty="0">
              <a:solidFill>
                <a:srgbClr val="C00000"/>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20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20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fade">
                                      <p:cBhvr>
                                        <p:cTn id="17" dur="2000"/>
                                        <p:tgtEl>
                                          <p:spTgt spid="6">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6" end="6"/>
                                            </p:txEl>
                                          </p:spTgt>
                                        </p:tgtEl>
                                        <p:attrNameLst>
                                          <p:attrName>style.visibility</p:attrName>
                                        </p:attrNameLst>
                                      </p:cBhvr>
                                      <p:to>
                                        <p:strVal val="visible"/>
                                      </p:to>
                                    </p:set>
                                    <p:animEffect transition="in" filter="fade">
                                      <p:cBhvr>
                                        <p:cTn id="22" dur="20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357166"/>
            <a:ext cx="8643998" cy="6215106"/>
          </a:xfrm>
        </p:spPr>
        <p:txBody>
          <a:bodyPr/>
          <a:lstStyle/>
          <a:p>
            <a:pPr algn="just" rtl="1"/>
            <a:endParaRPr lang="fr-FR" dirty="0"/>
          </a:p>
        </p:txBody>
      </p:sp>
      <p:pic>
        <p:nvPicPr>
          <p:cNvPr id="1026" name="Picture 2" descr="E:\mourad doc\projet al hijaz\projet al hijaz\photo le exciswar  la gare\carte syrie\carte-syrie.gif"/>
          <p:cNvPicPr>
            <a:picLocks noChangeAspect="1" noChangeArrowheads="1"/>
          </p:cNvPicPr>
          <p:nvPr/>
        </p:nvPicPr>
        <p:blipFill>
          <a:blip r:embed="rId2" cstate="print"/>
          <a:srcRect/>
          <a:stretch>
            <a:fillRect/>
          </a:stretch>
        </p:blipFill>
        <p:spPr bwMode="auto">
          <a:xfrm>
            <a:off x="0" y="0"/>
            <a:ext cx="9144000" cy="6807622"/>
          </a:xfrm>
          <a:prstGeom prst="rect">
            <a:avLst/>
          </a:prstGeom>
          <a:noFill/>
        </p:spPr>
      </p:pic>
      <p:pic>
        <p:nvPicPr>
          <p:cNvPr id="1028" name="Picture 4" descr="E:\mourad doc\projet al hijaz\projet al hijaz\photo le exciswar  la gare\carte syrie\dam_eur_uk_-vols-pas-chers-a-damas-aeroport-carte-prix.gif"/>
          <p:cNvPicPr>
            <a:picLocks noChangeAspect="1" noChangeArrowheads="1"/>
          </p:cNvPicPr>
          <p:nvPr/>
        </p:nvPicPr>
        <p:blipFill>
          <a:blip r:embed="rId3" cstate="print"/>
          <a:srcRect/>
          <a:stretch>
            <a:fillRect/>
          </a:stretch>
        </p:blipFill>
        <p:spPr bwMode="auto">
          <a:xfrm>
            <a:off x="785786" y="5500702"/>
            <a:ext cx="1769177" cy="1138234"/>
          </a:xfrm>
          <a:prstGeom prst="rect">
            <a:avLst/>
          </a:prstGeom>
          <a:noFill/>
        </p:spPr>
      </p:pic>
      <p:sp>
        <p:nvSpPr>
          <p:cNvPr id="7" name="Rectangle 6"/>
          <p:cNvSpPr/>
          <p:nvPr/>
        </p:nvSpPr>
        <p:spPr>
          <a:xfrm>
            <a:off x="785786" y="0"/>
            <a:ext cx="7929587"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dirty="0" smtClean="0">
                <a:ln w="11430"/>
                <a:solidFill>
                  <a:srgbClr val="FF0000"/>
                </a:solidFill>
                <a:cs typeface="Andalus" pitchFamily="2" charset="-78"/>
              </a:rPr>
              <a:t>Situation </a:t>
            </a:r>
            <a:r>
              <a:rPr lang="fr-FR" sz="5400" b="1" dirty="0" err="1" smtClean="0">
                <a:ln w="11430"/>
                <a:solidFill>
                  <a:srgbClr val="FF0000"/>
                </a:solidFill>
                <a:cs typeface="Andalus" pitchFamily="2" charset="-78"/>
              </a:rPr>
              <a:t>syrie</a:t>
            </a:r>
            <a:r>
              <a:rPr lang="fr-FR" sz="5400" b="1" dirty="0" smtClean="0">
                <a:ln w="11430"/>
                <a:solidFill>
                  <a:srgbClr val="FF0000"/>
                </a:solidFill>
                <a:cs typeface="Andalus" pitchFamily="2" charset="-78"/>
              </a:rPr>
              <a:t> et damas</a:t>
            </a:r>
            <a:endParaRPr lang="fr-FR" sz="5400" b="1" dirty="0">
              <a:ln w="11430"/>
              <a:solidFill>
                <a:srgbClr val="FF0000"/>
              </a:solidFill>
              <a:cs typeface="Andalus" pitchFamily="2" charset="-78"/>
            </a:endParaRPr>
          </a:p>
        </p:txBody>
      </p:sp>
    </p:spTree>
  </p:cSld>
  <p:clrMapOvr>
    <a:masterClrMapping/>
  </p:clrMapOvr>
  <p:transition spd="med">
    <p:newsflash/>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0"/>
            <a:ext cx="8572560" cy="6324600"/>
          </a:xfrm>
        </p:spPr>
        <p:txBody>
          <a:bodyPr/>
          <a:lstStyle/>
          <a:p>
            <a:pPr algn="ctr">
              <a:buNone/>
            </a:pPr>
            <a:endParaRPr lang="ar-DZ" b="1" u="sng" dirty="0" smtClean="0">
              <a:solidFill>
                <a:srgbClr val="FF0000"/>
              </a:solidFill>
            </a:endParaRPr>
          </a:p>
          <a:p>
            <a:pPr algn="ctr">
              <a:buNone/>
            </a:pPr>
            <a:r>
              <a:rPr lang="ar-SA" b="1" u="sng" dirty="0" smtClean="0">
                <a:solidFill>
                  <a:srgbClr val="FF0000"/>
                </a:solidFill>
              </a:rPr>
              <a:t>أ</a:t>
            </a:r>
            <a:r>
              <a:rPr lang="ar-SA" sz="2800" b="1" u="sng" dirty="0" smtClean="0">
                <a:solidFill>
                  <a:srgbClr val="FF0000"/>
                </a:solidFill>
                <a:latin typeface="Arial" pitchFamily="34" charset="0"/>
                <a:cs typeface="Arial" pitchFamily="34" charset="0"/>
              </a:rPr>
              <a:t>همية المترو بالنسبة لإمارة دبي </a:t>
            </a:r>
            <a:r>
              <a:rPr lang="ar-SA" sz="2800" b="1" dirty="0" smtClean="0">
                <a:solidFill>
                  <a:srgbClr val="FF0000"/>
                </a:solidFill>
                <a:latin typeface="Arial" pitchFamily="34" charset="0"/>
                <a:cs typeface="Arial" pitchFamily="34" charset="0"/>
              </a:rPr>
              <a:t>:</a:t>
            </a:r>
            <a:endParaRPr lang="ar-DZ" sz="2800" b="1" dirty="0" smtClean="0">
              <a:solidFill>
                <a:srgbClr val="FF0000"/>
              </a:solidFill>
              <a:latin typeface="Arial" pitchFamily="34" charset="0"/>
              <a:cs typeface="Arial" pitchFamily="34" charset="0"/>
            </a:endParaRPr>
          </a:p>
          <a:p>
            <a:pPr algn="ctr">
              <a:buNone/>
            </a:pPr>
            <a:endParaRPr lang="ar-DZ" sz="2800" b="1" dirty="0" smtClean="0">
              <a:latin typeface="Arial" pitchFamily="34" charset="0"/>
              <a:cs typeface="Arial" pitchFamily="34" charset="0"/>
            </a:endParaRPr>
          </a:p>
          <a:p>
            <a:pPr algn="r">
              <a:buNone/>
            </a:pPr>
            <a:r>
              <a:rPr lang="ar-SA" sz="2800" b="1" dirty="0" smtClean="0">
                <a:latin typeface="Arial" pitchFamily="34" charset="0"/>
                <a:cs typeface="Arial" pitchFamily="34" charset="0"/>
              </a:rPr>
              <a:t>تنظر إمارة دبي إلى مشروع المترو على أنه أحد أهم مشاريع البنية التحتية وهو سبق اقتصادي يسجل لها في الخليج، وتزايدت أهمية هذا المشروع منذ عام 2006 حينما أصبحت مدينة دبي تشهد زحاماً يومياً هائلاً تسبب بخسائر كبيرة، وأصبح إيجاد آلية نقل منتظمة بأوقات محددة ضرورة لمدينة الأعمال المتنامية، بالإضافة إلى فوائد أخرى تتمثل في الوجه الحضاري والتنموي للمترو، وإيراداته المهمة على المدى الطويل للحكومة، وتخفيف العبء على البنية التحتية، واستيعاب التزايد السكاني، والحد من تنامي مصادر تلوث البيئة، والجذب السياحي إلى الإمارة</a:t>
            </a:r>
            <a:endParaRPr lang="fr-FR" sz="2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amond(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1000132"/>
          </a:xfrm>
        </p:spPr>
        <p:txBody>
          <a:bodyPr>
            <a:normAutofit fontScale="90000"/>
          </a:bodyPr>
          <a:lstStyle/>
          <a:p>
            <a:r>
              <a:rPr lang="ar-SA" dirty="0" smtClean="0"/>
              <a:t/>
            </a:r>
            <a:br>
              <a:rPr lang="ar-SA" dirty="0" smtClean="0"/>
            </a:br>
            <a:r>
              <a:rPr lang="fr-FR" dirty="0" smtClean="0"/>
              <a:t/>
            </a:r>
            <a:br>
              <a:rPr lang="fr-FR" dirty="0" smtClean="0"/>
            </a:br>
            <a:endParaRPr lang="fr-FR" dirty="0"/>
          </a:p>
        </p:txBody>
      </p:sp>
      <p:sp>
        <p:nvSpPr>
          <p:cNvPr id="4" name="Rectangle 3"/>
          <p:cNvSpPr/>
          <p:nvPr/>
        </p:nvSpPr>
        <p:spPr>
          <a:xfrm>
            <a:off x="428596" y="285728"/>
            <a:ext cx="7929618" cy="584775"/>
          </a:xfrm>
          <a:prstGeom prst="rect">
            <a:avLst/>
          </a:prstGeom>
        </p:spPr>
        <p:txBody>
          <a:bodyPr wrap="square">
            <a:spAutoFit/>
          </a:bodyPr>
          <a:lstStyle/>
          <a:p>
            <a:pPr algn="ctr"/>
            <a:r>
              <a:rPr lang="ar-SA" sz="3200" b="1" dirty="0" smtClean="0">
                <a:solidFill>
                  <a:srgbClr val="FF0000"/>
                </a:solidFill>
                <a:latin typeface="Arial" pitchFamily="34" charset="0"/>
                <a:cs typeface="Arial" pitchFamily="34" charset="0"/>
              </a:rPr>
              <a:t>مخطط المترو بالكامل كل المراحل</a:t>
            </a:r>
            <a:endParaRPr lang="fr-FR" sz="3200" b="1" dirty="0">
              <a:solidFill>
                <a:srgbClr val="FF0000"/>
              </a:solidFill>
              <a:latin typeface="Arial" pitchFamily="34" charset="0"/>
              <a:cs typeface="Arial" pitchFamily="34" charset="0"/>
            </a:endParaRPr>
          </a:p>
        </p:txBody>
      </p:sp>
      <p:pic>
        <p:nvPicPr>
          <p:cNvPr id="5" name="Espace réservé du contenu 4" descr="مخطط و خريطة مترو دبي الامارات العربية المتحدة">
            <a:hlinkClick r:id="rId2" tgtFrame="_blank"/>
          </p:cNvPr>
          <p:cNvPicPr>
            <a:picLocks noGrp="1"/>
          </p:cNvPicPr>
          <p:nvPr>
            <p:ph idx="1"/>
          </p:nvPr>
        </p:nvPicPr>
        <p:blipFill>
          <a:blip r:embed="rId3" cstate="print"/>
          <a:srcRect/>
          <a:stretch>
            <a:fillRect/>
          </a:stretch>
        </p:blipFill>
        <p:spPr bwMode="auto">
          <a:xfrm>
            <a:off x="0" y="857232"/>
            <a:ext cx="9144000" cy="600076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xEl>
                                              <p:pRg st="0" end="0"/>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57166"/>
            <a:ext cx="8229600" cy="1000132"/>
          </a:xfrm>
        </p:spPr>
        <p:txBody>
          <a:bodyPr>
            <a:normAutofit/>
          </a:bodyPr>
          <a:lstStyle/>
          <a:p>
            <a:pPr algn="ctr"/>
            <a:r>
              <a:rPr lang="ar-DZ" sz="4000" b="1" dirty="0" smtClean="0">
                <a:solidFill>
                  <a:srgbClr val="FF0000"/>
                </a:solidFill>
                <a:latin typeface="Arial" pitchFamily="34" charset="0"/>
                <a:cs typeface="Arial" pitchFamily="34" charset="0"/>
              </a:rPr>
              <a:t>تحليل الخريطة            </a:t>
            </a:r>
            <a:endParaRPr lang="fr-FR" sz="4000" b="1"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p:txBody>
          <a:bodyPr>
            <a:noAutofit/>
          </a:bodyPr>
          <a:lstStyle/>
          <a:p>
            <a:r>
              <a:rPr lang="ar-DZ" sz="2800" b="1" dirty="0" smtClean="0">
                <a:solidFill>
                  <a:srgbClr val="FF0000"/>
                </a:solidFill>
                <a:latin typeface="Arial" pitchFamily="34" charset="0"/>
                <a:cs typeface="Arial" pitchFamily="34" charset="0"/>
              </a:rPr>
              <a:t>الخط الأحمر :                                                              </a:t>
            </a:r>
          </a:p>
          <a:p>
            <a:pPr algn="r">
              <a:buNone/>
            </a:pPr>
            <a:r>
              <a:rPr lang="ar-DZ" sz="2800" b="1" dirty="0" smtClean="0">
                <a:latin typeface="Arial" pitchFamily="34" charset="0"/>
                <a:cs typeface="Arial" pitchFamily="34" charset="0"/>
              </a:rPr>
              <a:t>50كم مع 35محطة </a:t>
            </a:r>
          </a:p>
          <a:p>
            <a:pPr algn="r">
              <a:buNone/>
            </a:pPr>
            <a:r>
              <a:rPr lang="ar-DZ" sz="2800" b="1" dirty="0" smtClean="0">
                <a:solidFill>
                  <a:srgbClr val="FF0000"/>
                </a:solidFill>
                <a:latin typeface="Arial" pitchFamily="34" charset="0"/>
                <a:cs typeface="Arial" pitchFamily="34" charset="0"/>
              </a:rPr>
              <a:t>الخط </a:t>
            </a:r>
            <a:r>
              <a:rPr lang="ar-DZ" sz="2800" b="1" dirty="0" err="1" smtClean="0">
                <a:solidFill>
                  <a:srgbClr val="FF0000"/>
                </a:solidFill>
                <a:latin typeface="Arial" pitchFamily="34" charset="0"/>
                <a:cs typeface="Arial" pitchFamily="34" charset="0"/>
              </a:rPr>
              <a:t>الاخ</a:t>
            </a:r>
            <a:r>
              <a:rPr lang="ar-SA" b="1" dirty="0" smtClean="0">
                <a:solidFill>
                  <a:srgbClr val="FF0000"/>
                </a:solidFill>
                <a:latin typeface="Arial" pitchFamily="34" charset="0"/>
                <a:cs typeface="Arial" pitchFamily="34" charset="0"/>
              </a:rPr>
              <a:t>ض</a:t>
            </a:r>
            <a:r>
              <a:rPr lang="ar-DZ" sz="2800" b="1" dirty="0" smtClean="0">
                <a:solidFill>
                  <a:srgbClr val="FF0000"/>
                </a:solidFill>
                <a:latin typeface="Arial" pitchFamily="34" charset="0"/>
                <a:cs typeface="Arial" pitchFamily="34" charset="0"/>
              </a:rPr>
              <a:t>ر :</a:t>
            </a:r>
          </a:p>
          <a:p>
            <a:pPr algn="r">
              <a:buNone/>
            </a:pPr>
            <a:r>
              <a:rPr lang="ar-DZ" sz="2800" b="1" dirty="0" smtClean="0">
                <a:latin typeface="Arial" pitchFamily="34" charset="0"/>
                <a:cs typeface="Arial" pitchFamily="34" charset="0"/>
              </a:rPr>
              <a:t>20 كم مع 22محطة.</a:t>
            </a:r>
          </a:p>
          <a:p>
            <a:pPr algn="r">
              <a:buNone/>
            </a:pPr>
            <a:r>
              <a:rPr lang="ar-DZ" sz="2800" b="1" dirty="0" smtClean="0">
                <a:solidFill>
                  <a:srgbClr val="FF0000"/>
                </a:solidFill>
                <a:latin typeface="Arial" pitchFamily="34" charset="0"/>
                <a:cs typeface="Arial" pitchFamily="34" charset="0"/>
              </a:rPr>
              <a:t>الخط الأزرق: </a:t>
            </a:r>
          </a:p>
          <a:p>
            <a:pPr algn="r">
              <a:buNone/>
            </a:pPr>
            <a:r>
              <a:rPr lang="ar-DZ" sz="2800" b="1" dirty="0" smtClean="0">
                <a:latin typeface="Arial" pitchFamily="34" charset="0"/>
                <a:cs typeface="Arial" pitchFamily="34" charset="0"/>
              </a:rPr>
              <a:t> تحويل 47 كم خط طول الشريط.</a:t>
            </a:r>
          </a:p>
          <a:p>
            <a:pPr algn="r">
              <a:buNone/>
            </a:pPr>
            <a:r>
              <a:rPr lang="ar-DZ" sz="2800" b="1" dirty="0" smtClean="0">
                <a:solidFill>
                  <a:srgbClr val="FF0000"/>
                </a:solidFill>
                <a:latin typeface="Arial" pitchFamily="34" charset="0"/>
                <a:cs typeface="Arial" pitchFamily="34" charset="0"/>
              </a:rPr>
              <a:t>الخط البنفسجي: </a:t>
            </a:r>
          </a:p>
          <a:p>
            <a:pPr algn="r">
              <a:buNone/>
            </a:pPr>
            <a:r>
              <a:rPr lang="ar-DZ" sz="2800" b="1" dirty="0" smtClean="0">
                <a:latin typeface="Arial" pitchFamily="34" charset="0"/>
                <a:cs typeface="Arial" pitchFamily="34" charset="0"/>
              </a:rPr>
              <a:t>تحويل 49 كم خط طول الطريق</a:t>
            </a:r>
            <a:r>
              <a:rPr lang="ar-DZ" sz="2800" b="1" dirty="0" smtClean="0"/>
              <a:t>.</a:t>
            </a:r>
            <a:endParaRPr lang="fr-FR"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fade">
                                      <p:cBhvr>
                                        <p:cTn id="38" dur="20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fade">
                                      <p:cBhvr>
                                        <p:cTn id="48"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descr="مترو دبي الامارات العربية المتحدة"/>
          <p:cNvPicPr>
            <a:picLocks noGrp="1"/>
          </p:cNvPicPr>
          <p:nvPr>
            <p:ph type="pic" idx="1"/>
          </p:nvPr>
        </p:nvPicPr>
        <p:blipFill>
          <a:blip r:embed="rId2"/>
          <a:srcRect l="11033" r="11033"/>
          <a:stretch>
            <a:fillRect/>
          </a:stretch>
        </p:blipFill>
        <p:spPr bwMode="auto">
          <a:prstGeom prst="rect">
            <a:avLst/>
          </a:prstGeom>
          <a:noFill/>
          <a:ln w="9525">
            <a:noFill/>
            <a:miter lim="800000"/>
            <a:headEnd/>
            <a:tailEnd/>
          </a:ln>
        </p:spPr>
      </p:pic>
      <p:pic>
        <p:nvPicPr>
          <p:cNvPr id="6" name="Image 5" descr="مترو دبي الامارات العربية المتحدة"/>
          <p:cNvPicPr/>
          <p:nvPr/>
        </p:nvPicPr>
        <p:blipFill>
          <a:blip r:embed="rId3"/>
          <a:srcRect/>
          <a:stretch>
            <a:fillRect/>
          </a:stretch>
        </p:blipFill>
        <p:spPr bwMode="auto">
          <a:xfrm>
            <a:off x="214282" y="214290"/>
            <a:ext cx="2882479" cy="1807857"/>
          </a:xfrm>
          <a:prstGeom prst="rect">
            <a:avLst/>
          </a:prstGeom>
          <a:noFill/>
          <a:ln w="9525">
            <a:noFill/>
            <a:miter lim="800000"/>
            <a:headEnd/>
            <a:tailEnd/>
          </a:ln>
        </p:spPr>
      </p:pic>
      <p:pic>
        <p:nvPicPr>
          <p:cNvPr id="7" name="Image 6" descr="مترو دبي الامارات العربية المتحدة"/>
          <p:cNvPicPr/>
          <p:nvPr/>
        </p:nvPicPr>
        <p:blipFill>
          <a:blip r:embed="rId4"/>
          <a:srcRect/>
          <a:stretch>
            <a:fillRect/>
          </a:stretch>
        </p:blipFill>
        <p:spPr bwMode="auto">
          <a:xfrm>
            <a:off x="1" y="4500570"/>
            <a:ext cx="2928926" cy="235743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21600000">
                                      <p:cBhvr>
                                        <p:cTn id="11" dur="2000" fill="hold"/>
                                        <p:tgtEl>
                                          <p:spTgt spid="5"/>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6" presetClass="emph" presetSubtype="0" fill="hold" nodeType="clickEffect">
                                  <p:stCondLst>
                                    <p:cond delay="0"/>
                                  </p:stCondLst>
                                  <p:childTnLst>
                                    <p:animScale>
                                      <p:cBhvr>
                                        <p:cTn id="15" dur="2000" fill="hold"/>
                                        <p:tgtEl>
                                          <p:spTgt spid="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785794"/>
          </a:xfrm>
        </p:spPr>
        <p:txBody>
          <a:bodyPr>
            <a:normAutofit/>
          </a:bodyPr>
          <a:lstStyle/>
          <a:p>
            <a:pPr algn="ctr"/>
            <a:r>
              <a:rPr lang="ar-SA" sz="4000" b="1" dirty="0" smtClean="0">
                <a:solidFill>
                  <a:srgbClr val="FF0000"/>
                </a:solidFill>
                <a:latin typeface="Arial" pitchFamily="34" charset="0"/>
                <a:cs typeface="Arial" pitchFamily="34" charset="0"/>
              </a:rPr>
              <a:t>خريطة المسار</a:t>
            </a:r>
            <a:endParaRPr lang="fr-FR" sz="4000" b="1" dirty="0">
              <a:solidFill>
                <a:srgbClr val="FF0000"/>
              </a:solidFill>
              <a:latin typeface="Arial" pitchFamily="34" charset="0"/>
              <a:cs typeface="Arial" pitchFamily="34" charset="0"/>
            </a:endParaRPr>
          </a:p>
        </p:txBody>
      </p:sp>
      <p:pic>
        <p:nvPicPr>
          <p:cNvPr id="4" name="Espace réservé du contenu 3" descr="ملف:Dubai map Dubai Metro.svg">
            <a:hlinkClick r:id="rId2"/>
          </p:cNvPr>
          <p:cNvPicPr>
            <a:picLocks noGrp="1"/>
          </p:cNvPicPr>
          <p:nvPr>
            <p:ph idx="1"/>
          </p:nvPr>
        </p:nvPicPr>
        <p:blipFill>
          <a:blip r:embed="rId3"/>
          <a:srcRect/>
          <a:stretch>
            <a:fillRect/>
          </a:stretch>
        </p:blipFill>
        <p:spPr bwMode="auto">
          <a:xfrm>
            <a:off x="0" y="1000108"/>
            <a:ext cx="9144000" cy="585789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724648"/>
          </a:xfrm>
        </p:spPr>
        <p:txBody>
          <a:bodyPr>
            <a:normAutofit/>
          </a:bodyPr>
          <a:lstStyle/>
          <a:p>
            <a:pPr algn="ctr"/>
            <a:r>
              <a:rPr lang="ar-DZ" b="1" u="sng" dirty="0" smtClean="0">
                <a:solidFill>
                  <a:srgbClr val="FF0000"/>
                </a:solidFill>
                <a:latin typeface="Arial" pitchFamily="34" charset="0"/>
                <a:cs typeface="Arial" pitchFamily="34" charset="0"/>
              </a:rPr>
              <a:t>ما الحاجة لمترو دبي:</a:t>
            </a:r>
            <a:endParaRPr lang="fr-FR" b="1" u="sng"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p:txBody>
          <a:bodyPr/>
          <a:lstStyle/>
          <a:p>
            <a:pPr algn="r">
              <a:buNone/>
            </a:pPr>
            <a:r>
              <a:rPr lang="ar-DZ" sz="3600" b="1" dirty="0" smtClean="0">
                <a:latin typeface="Arial" pitchFamily="34" charset="0"/>
                <a:cs typeface="Arial" pitchFamily="34" charset="0"/>
              </a:rPr>
              <a:t>*تخفيف الازدحام المروري في إمارة دبي.</a:t>
            </a:r>
          </a:p>
          <a:p>
            <a:pPr algn="r">
              <a:buNone/>
            </a:pPr>
            <a:r>
              <a:rPr lang="ar-DZ" sz="3600" b="1" dirty="0" smtClean="0">
                <a:latin typeface="Arial" pitchFamily="34" charset="0"/>
                <a:cs typeface="Arial" pitchFamily="34" charset="0"/>
              </a:rPr>
              <a:t>*تحسين نوعية الهواء و البيئة و السلامة .</a:t>
            </a:r>
          </a:p>
          <a:p>
            <a:pPr algn="r">
              <a:buNone/>
            </a:pPr>
            <a:r>
              <a:rPr lang="ar-DZ" sz="3600" b="1" dirty="0" smtClean="0">
                <a:latin typeface="Arial" pitchFamily="34" charset="0"/>
                <a:cs typeface="Arial" pitchFamily="34" charset="0"/>
              </a:rPr>
              <a:t>*التصدي لتحديات العولمة و المنافسة الدولية.</a:t>
            </a:r>
          </a:p>
          <a:p>
            <a:pPr algn="r">
              <a:buNone/>
            </a:pPr>
            <a:r>
              <a:rPr lang="ar-DZ" sz="3600" b="1" dirty="0" smtClean="0">
                <a:latin typeface="Arial" pitchFamily="34" charset="0"/>
                <a:cs typeface="Arial" pitchFamily="34" charset="0"/>
              </a:rPr>
              <a:t>*الوفاء بمتطلبات نمو السكان.</a:t>
            </a:r>
          </a:p>
          <a:p>
            <a:pPr algn="r">
              <a:buNone/>
            </a:pPr>
            <a:r>
              <a:rPr lang="ar-DZ" sz="3600" b="1" dirty="0" smtClean="0">
                <a:latin typeface="Arial" pitchFamily="34" charset="0"/>
                <a:cs typeface="Arial" pitchFamily="34" charset="0"/>
              </a:rPr>
              <a:t>*إقامة رابط بين أحياء دبي ، و تعزيز التطوير العقاري على طول المسار و التكامل بين المواصلات.</a:t>
            </a:r>
          </a:p>
          <a:p>
            <a:pPr>
              <a:buNone/>
            </a:pPr>
            <a:endParaRPr lang="ar-DZ"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2000"/>
                                        <p:tgtEl>
                                          <p:spTgt spid="3">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20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mph" presetSubtype="0" fill="hold" grpId="0" nodeType="clickEffect">
                                  <p:stCondLst>
                                    <p:cond delay="0"/>
                                  </p:stCondLst>
                                  <p:childTnLst>
                                    <p:animRot by="21600000">
                                      <p:cBhvr>
                                        <p:cTn id="23" dur="2000" fill="hold"/>
                                        <p:tgtEl>
                                          <p:spTgt spid="2"/>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12" presetClass="exit" presetSubtype="4" fill="hold" grpId="1" nodeType="clickEffect">
                                  <p:stCondLst>
                                    <p:cond delay="0"/>
                                  </p:stCondLst>
                                  <p:childTnLst>
                                    <p:animEffect transition="out" filter="slide(fromBottom)">
                                      <p:cBhvr>
                                        <p:cTn id="27" dur="500"/>
                                        <p:tgtEl>
                                          <p:spTgt spid="2"/>
                                        </p:tgtEl>
                                      </p:cBhvr>
                                    </p:animEffect>
                                    <p:set>
                                      <p:cBhvr>
                                        <p:cTn id="28"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build="allAtOnce"/>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85728"/>
            <a:ext cx="8229600" cy="6038872"/>
          </a:xfrm>
        </p:spPr>
        <p:txBody>
          <a:bodyPr>
            <a:normAutofit fontScale="92500" lnSpcReduction="20000"/>
          </a:bodyPr>
          <a:lstStyle/>
          <a:p>
            <a:pPr algn="r">
              <a:buNone/>
            </a:pPr>
            <a:r>
              <a:rPr lang="ar-SA" b="1" dirty="0" smtClean="0">
                <a:latin typeface="Arial" pitchFamily="34" charset="0"/>
                <a:cs typeface="Arial" pitchFamily="34" charset="0"/>
              </a:rPr>
              <a:t>من هي الشركة التي قامت بإنجاز </a:t>
            </a:r>
            <a:r>
              <a:rPr lang="ar-SA" b="1" i="1" dirty="0" smtClean="0">
                <a:latin typeface="Arial" pitchFamily="34" charset="0"/>
                <a:cs typeface="Arial" pitchFamily="34" charset="0"/>
              </a:rPr>
              <a:t>مترو دبي</a:t>
            </a:r>
            <a:r>
              <a:rPr lang="ar-SA" b="1" dirty="0" smtClean="0">
                <a:latin typeface="Arial" pitchFamily="34" charset="0"/>
                <a:cs typeface="Arial" pitchFamily="34" charset="0"/>
              </a:rPr>
              <a:t>؟ </a:t>
            </a:r>
            <a:endParaRPr lang="ar-DZ" b="1" dirty="0" smtClean="0">
              <a:latin typeface="Arial" pitchFamily="34" charset="0"/>
              <a:cs typeface="Arial" pitchFamily="34" charset="0"/>
            </a:endParaRPr>
          </a:p>
          <a:p>
            <a:pPr algn="r">
              <a:buNone/>
            </a:pPr>
            <a:r>
              <a:rPr lang="ar-SA" b="1" dirty="0" smtClean="0">
                <a:latin typeface="Arial" pitchFamily="34" charset="0"/>
                <a:cs typeface="Arial" pitchFamily="34" charset="0"/>
              </a:rPr>
              <a:t>اتحاد شركات يابانية من بينها شركة </a:t>
            </a:r>
            <a:r>
              <a:rPr lang="fr-FR" b="1" dirty="0" smtClean="0">
                <a:latin typeface="Arial" pitchFamily="34" charset="0"/>
                <a:cs typeface="Arial" pitchFamily="34" charset="0"/>
              </a:rPr>
              <a:t/>
            </a:r>
            <a:br>
              <a:rPr lang="fr-FR" b="1" dirty="0" smtClean="0">
                <a:latin typeface="Arial" pitchFamily="34" charset="0"/>
                <a:cs typeface="Arial" pitchFamily="34" charset="0"/>
              </a:rPr>
            </a:br>
            <a:r>
              <a:rPr lang="ar-SA" b="1" dirty="0" smtClean="0">
                <a:latin typeface="Arial" pitchFamily="34" charset="0"/>
                <a:cs typeface="Arial" pitchFamily="34" charset="0"/>
              </a:rPr>
              <a:t>ميتسوبيشي للصناعات الثقيلة، و مؤسسة ميتسوبيشي ، ومؤسسة أوباياشي ، و كيجيما </a:t>
            </a:r>
            <a:r>
              <a:rPr lang="ar-DZ" b="1" dirty="0" smtClean="0">
                <a:latin typeface="Arial" pitchFamily="34" charset="0"/>
                <a:cs typeface="Arial" pitchFamily="34" charset="0"/>
              </a:rPr>
              <a:t>.</a:t>
            </a:r>
            <a:r>
              <a:rPr lang="fr-FR" b="1" dirty="0" smtClean="0">
                <a:latin typeface="Arial" pitchFamily="34" charset="0"/>
                <a:cs typeface="Arial" pitchFamily="34" charset="0"/>
              </a:rPr>
              <a:t>..</a:t>
            </a:r>
          </a:p>
          <a:p>
            <a:pPr algn="r">
              <a:buNone/>
            </a:pPr>
            <a:r>
              <a:rPr lang="fr-FR" b="1" dirty="0" smtClean="0">
                <a:latin typeface="Arial" pitchFamily="34" charset="0"/>
                <a:cs typeface="Arial" pitchFamily="34" charset="0"/>
              </a:rPr>
              <a:t> </a:t>
            </a:r>
          </a:p>
          <a:p>
            <a:pPr algn="r">
              <a:buNone/>
            </a:pPr>
            <a:r>
              <a:rPr lang="ar-SA" b="1" dirty="0" smtClean="0">
                <a:latin typeface="Arial" pitchFamily="34" charset="0"/>
                <a:cs typeface="Arial" pitchFamily="34" charset="0"/>
              </a:rPr>
              <a:t>كم طول </a:t>
            </a:r>
            <a:r>
              <a:rPr lang="ar-SA" b="1" i="1" dirty="0" smtClean="0">
                <a:latin typeface="Arial" pitchFamily="34" charset="0"/>
                <a:cs typeface="Arial" pitchFamily="34" charset="0"/>
              </a:rPr>
              <a:t>مترو دبي</a:t>
            </a:r>
            <a:r>
              <a:rPr lang="ar-SA" b="1" dirty="0" smtClean="0">
                <a:latin typeface="Arial" pitchFamily="34" charset="0"/>
                <a:cs typeface="Arial" pitchFamily="34" charset="0"/>
              </a:rPr>
              <a:t> الجديد؟ </a:t>
            </a:r>
            <a:endParaRPr lang="ar-DZ" b="1" dirty="0" smtClean="0">
              <a:latin typeface="Arial" pitchFamily="34" charset="0"/>
              <a:cs typeface="Arial" pitchFamily="34" charset="0"/>
            </a:endParaRPr>
          </a:p>
          <a:p>
            <a:pPr algn="r">
              <a:buNone/>
            </a:pPr>
            <a:r>
              <a:rPr lang="ar-SA" b="1" dirty="0" smtClean="0">
                <a:latin typeface="Arial" pitchFamily="34" charset="0"/>
                <a:cs typeface="Arial" pitchFamily="34" charset="0"/>
              </a:rPr>
              <a:t>70 كيلومترا (43 ميل) من الخطوط ، و </a:t>
            </a:r>
            <a:r>
              <a:rPr lang="fr-FR" b="1" dirty="0" smtClean="0">
                <a:latin typeface="Arial" pitchFamily="34" charset="0"/>
                <a:cs typeface="Arial" pitchFamily="34" charset="0"/>
              </a:rPr>
              <a:t/>
            </a:r>
            <a:br>
              <a:rPr lang="fr-FR" b="1" dirty="0" smtClean="0">
                <a:latin typeface="Arial" pitchFamily="34" charset="0"/>
                <a:cs typeface="Arial" pitchFamily="34" charset="0"/>
              </a:rPr>
            </a:br>
            <a:r>
              <a:rPr lang="fr-FR" b="1" dirty="0" smtClean="0">
                <a:latin typeface="Arial" pitchFamily="34" charset="0"/>
                <a:cs typeface="Arial" pitchFamily="34" charset="0"/>
              </a:rPr>
              <a:t> </a:t>
            </a:r>
            <a:r>
              <a:rPr lang="ar-SA" b="1" dirty="0" smtClean="0">
                <a:latin typeface="Arial" pitchFamily="34" charset="0"/>
                <a:cs typeface="Arial" pitchFamily="34" charset="0"/>
              </a:rPr>
              <a:t>محطة (منها 9 محطات تحت الأرض)خطين تحت الإنشاء</a:t>
            </a:r>
            <a:r>
              <a:rPr lang="ar-DZ" b="1" dirty="0" smtClean="0">
                <a:latin typeface="Arial" pitchFamily="34" charset="0"/>
                <a:cs typeface="Arial" pitchFamily="34" charset="0"/>
              </a:rPr>
              <a:t>.</a:t>
            </a:r>
            <a:endParaRPr lang="fr-FR" b="1" dirty="0" smtClean="0">
              <a:latin typeface="Arial" pitchFamily="34" charset="0"/>
              <a:cs typeface="Arial" pitchFamily="34" charset="0"/>
            </a:endParaRPr>
          </a:p>
          <a:p>
            <a:pPr algn="r" rtl="1">
              <a:buNone/>
            </a:pPr>
            <a:r>
              <a:rPr lang="ar-SA" b="1" dirty="0" smtClean="0">
                <a:latin typeface="Arial" pitchFamily="34" charset="0"/>
                <a:cs typeface="Arial" pitchFamily="34" charset="0"/>
              </a:rPr>
              <a:t>طول الخط</a:t>
            </a:r>
            <a:r>
              <a:rPr lang="ar-DZ" b="1" dirty="0" smtClean="0">
                <a:latin typeface="Arial" pitchFamily="34" charset="0"/>
                <a:cs typeface="Arial" pitchFamily="34" charset="0"/>
              </a:rPr>
              <a:t> :</a:t>
            </a:r>
            <a:endParaRPr lang="fr-FR" b="1" dirty="0" smtClean="0">
              <a:latin typeface="Arial" pitchFamily="34" charset="0"/>
              <a:cs typeface="Arial" pitchFamily="34" charset="0"/>
            </a:endParaRPr>
          </a:p>
          <a:p>
            <a:pPr algn="r" rtl="1">
              <a:buNone/>
            </a:pPr>
            <a:r>
              <a:rPr lang="ar-SA" b="1" dirty="0" smtClean="0">
                <a:solidFill>
                  <a:srgbClr val="FF0000"/>
                </a:solidFill>
                <a:latin typeface="Arial" pitchFamily="34" charset="0"/>
                <a:cs typeface="Arial" pitchFamily="34" charset="0"/>
                <a:hlinkClick r:id="rId2" tooltip="الخط الأحمر (مترو دبي)"/>
              </a:rPr>
              <a:t>الخط الأحمر</a:t>
            </a:r>
            <a:r>
              <a:rPr lang="fr-FR" b="1" dirty="0" smtClean="0">
                <a:latin typeface="Arial" pitchFamily="34" charset="0"/>
                <a:cs typeface="Arial" pitchFamily="34" charset="0"/>
              </a:rPr>
              <a:t> 52.1 </a:t>
            </a:r>
            <a:r>
              <a:rPr lang="ar-SA" b="1" dirty="0" smtClean="0">
                <a:latin typeface="Arial" pitchFamily="34" charset="0"/>
                <a:cs typeface="Arial" pitchFamily="34" charset="0"/>
              </a:rPr>
              <a:t>كم</a:t>
            </a:r>
            <a:r>
              <a:rPr lang="ar-DZ" b="1" dirty="0" smtClean="0">
                <a:latin typeface="Arial" pitchFamily="34" charset="0"/>
                <a:cs typeface="Arial" pitchFamily="34" charset="0"/>
              </a:rPr>
              <a:t>.</a:t>
            </a:r>
            <a:r>
              <a:rPr lang="fr-FR" b="1" dirty="0" smtClean="0">
                <a:latin typeface="Arial" pitchFamily="34" charset="0"/>
                <a:cs typeface="Arial" pitchFamily="34" charset="0"/>
              </a:rPr>
              <a:t> </a:t>
            </a:r>
            <a:br>
              <a:rPr lang="fr-FR" b="1" dirty="0" smtClean="0">
                <a:latin typeface="Arial" pitchFamily="34" charset="0"/>
                <a:cs typeface="Arial" pitchFamily="34" charset="0"/>
              </a:rPr>
            </a:br>
            <a:r>
              <a:rPr lang="ar-SA" b="1" dirty="0" smtClean="0">
                <a:latin typeface="Arial" pitchFamily="34" charset="0"/>
                <a:cs typeface="Arial" pitchFamily="34" charset="0"/>
                <a:hlinkClick r:id="rId3" tooltip="الخط الأخضر (مترو دبي)"/>
              </a:rPr>
              <a:t>الخط الأخضر</a:t>
            </a:r>
            <a:r>
              <a:rPr lang="fr-FR" b="1" dirty="0" smtClean="0">
                <a:latin typeface="Arial" pitchFamily="34" charset="0"/>
                <a:cs typeface="Arial" pitchFamily="34" charset="0"/>
              </a:rPr>
              <a:t> 22.5 </a:t>
            </a:r>
            <a:r>
              <a:rPr lang="ar-SA" b="1" dirty="0" smtClean="0">
                <a:latin typeface="Arial" pitchFamily="34" charset="0"/>
                <a:cs typeface="Arial" pitchFamily="34" charset="0"/>
              </a:rPr>
              <a:t>كم</a:t>
            </a:r>
            <a:r>
              <a:rPr lang="ar-DZ" b="1" dirty="0" smtClean="0">
                <a:latin typeface="Arial" pitchFamily="34" charset="0"/>
                <a:cs typeface="Arial" pitchFamily="34" charset="0"/>
              </a:rPr>
              <a:t>.</a:t>
            </a:r>
            <a:r>
              <a:rPr lang="fr-FR" b="1" dirty="0" smtClean="0">
                <a:latin typeface="Arial" pitchFamily="34" charset="0"/>
                <a:cs typeface="Arial" pitchFamily="34" charset="0"/>
              </a:rPr>
              <a:t> </a:t>
            </a:r>
          </a:p>
          <a:p>
            <a:pPr algn="r" rtl="1">
              <a:buNone/>
            </a:pPr>
            <a:r>
              <a:rPr lang="ar-SA" b="1" dirty="0" smtClean="0">
                <a:latin typeface="Arial" pitchFamily="34" charset="0"/>
                <a:cs typeface="Arial" pitchFamily="34" charset="0"/>
              </a:rPr>
              <a:t>مقياس السكة</a:t>
            </a:r>
            <a:r>
              <a:rPr lang="ar-DZ" b="1" dirty="0" smtClean="0">
                <a:latin typeface="Arial" pitchFamily="34" charset="0"/>
                <a:cs typeface="Arial" pitchFamily="34" charset="0"/>
              </a:rPr>
              <a:t>:</a:t>
            </a:r>
            <a:r>
              <a:rPr lang="fr-FR" b="1" dirty="0" smtClean="0">
                <a:latin typeface="Arial" pitchFamily="34" charset="0"/>
                <a:cs typeface="Arial" pitchFamily="34" charset="0"/>
              </a:rPr>
              <a:t> 1,435 </a:t>
            </a:r>
            <a:r>
              <a:rPr lang="ar-DZ" b="1" dirty="0" smtClean="0">
                <a:latin typeface="Arial" pitchFamily="34" charset="0"/>
                <a:cs typeface="Arial" pitchFamily="34" charset="0"/>
              </a:rPr>
              <a:t> </a:t>
            </a:r>
            <a:r>
              <a:rPr lang="ar-SA" b="1" dirty="0" smtClean="0">
                <a:latin typeface="Arial" pitchFamily="34" charset="0"/>
                <a:cs typeface="Arial" pitchFamily="34" charset="0"/>
              </a:rPr>
              <a:t>مليمتر</a:t>
            </a:r>
            <a:r>
              <a:rPr lang="ar-DZ" b="1" dirty="0" smtClean="0">
                <a:latin typeface="Arial" pitchFamily="34" charset="0"/>
                <a:cs typeface="Arial" pitchFamily="34" charset="0"/>
              </a:rPr>
              <a:t>.</a:t>
            </a:r>
            <a:endParaRPr lang="fr-FR" b="1" dirty="0" smtClean="0">
              <a:latin typeface="Arial" pitchFamily="34" charset="0"/>
              <a:cs typeface="Arial" pitchFamily="34" charset="0"/>
            </a:endParaRPr>
          </a:p>
          <a:p>
            <a:pPr algn="r" rtl="1">
              <a:buNone/>
            </a:pPr>
            <a:r>
              <a:rPr lang="ar-SA" b="1" dirty="0" smtClean="0">
                <a:latin typeface="Arial" pitchFamily="34" charset="0"/>
                <a:cs typeface="Arial" pitchFamily="34" charset="0"/>
              </a:rPr>
              <a:t>المزود الكهربائي</a:t>
            </a:r>
            <a:r>
              <a:rPr lang="ar-DZ" b="1" dirty="0" smtClean="0">
                <a:latin typeface="Arial" pitchFamily="34" charset="0"/>
                <a:cs typeface="Arial" pitchFamily="34" charset="0"/>
              </a:rPr>
              <a:t>:</a:t>
            </a:r>
            <a:endParaRPr lang="fr-FR" b="1" dirty="0" smtClean="0">
              <a:latin typeface="Arial" pitchFamily="34" charset="0"/>
              <a:cs typeface="Arial" pitchFamily="34" charset="0"/>
            </a:endParaRPr>
          </a:p>
          <a:p>
            <a:pPr algn="r" rtl="1">
              <a:buNone/>
            </a:pPr>
            <a:r>
              <a:rPr lang="ar-SA" b="1" dirty="0" smtClean="0">
                <a:latin typeface="Arial" pitchFamily="34" charset="0"/>
                <a:cs typeface="Arial" pitchFamily="34" charset="0"/>
                <a:hlinkClick r:id="rId4" tooltip="سكة ثالثة (الصفحة غير موجودة)"/>
              </a:rPr>
              <a:t>سكة ثالثة</a:t>
            </a:r>
            <a:r>
              <a:rPr lang="ar-DZ" b="1" dirty="0" smtClean="0">
                <a:latin typeface="Arial" pitchFamily="34" charset="0"/>
                <a:cs typeface="Arial" pitchFamily="34" charset="0"/>
              </a:rPr>
              <a:t> </a:t>
            </a:r>
            <a:r>
              <a:rPr lang="fr-FR" b="1" dirty="0" smtClean="0">
                <a:latin typeface="Arial" pitchFamily="34" charset="0"/>
                <a:cs typeface="Arial" pitchFamily="34" charset="0"/>
              </a:rPr>
              <a:t> (750V DC)</a:t>
            </a:r>
          </a:p>
          <a:p>
            <a:pPr algn="r" rtl="1">
              <a:buNone/>
            </a:pPr>
            <a:r>
              <a:rPr lang="ar-SA" b="1" dirty="0" smtClean="0">
                <a:latin typeface="Arial" pitchFamily="34" charset="0"/>
                <a:cs typeface="Arial" pitchFamily="34" charset="0"/>
              </a:rPr>
              <a:t>السرعة المشغلة</a:t>
            </a:r>
            <a:r>
              <a:rPr lang="ar-DZ" b="1" dirty="0" smtClean="0">
                <a:latin typeface="Arial" pitchFamily="34" charset="0"/>
                <a:cs typeface="Arial" pitchFamily="34" charset="0"/>
              </a:rPr>
              <a:t>:</a:t>
            </a:r>
            <a:endParaRPr lang="fr-FR" b="1" dirty="0" smtClean="0">
              <a:latin typeface="Arial" pitchFamily="34" charset="0"/>
              <a:cs typeface="Arial" pitchFamily="34" charset="0"/>
            </a:endParaRPr>
          </a:p>
          <a:p>
            <a:pPr algn="r" rtl="1">
              <a:buNone/>
            </a:pPr>
            <a:r>
              <a:rPr lang="ar-SA" b="1" dirty="0" smtClean="0">
                <a:latin typeface="Arial" pitchFamily="34" charset="0"/>
                <a:cs typeface="Arial" pitchFamily="34" charset="0"/>
              </a:rPr>
              <a:t>كحد أقصى 90 كم/ساعة بدون سائق</a:t>
            </a:r>
            <a:r>
              <a:rPr lang="ar-DZ" b="1" dirty="0" smtClean="0">
                <a:latin typeface="Arial" pitchFamily="34" charset="0"/>
                <a:cs typeface="Arial" pitchFamily="34" charset="0"/>
              </a:rPr>
              <a:t>.</a:t>
            </a:r>
            <a:endParaRPr lang="fr-FR" b="1" dirty="0" smtClean="0">
              <a:latin typeface="Arial" pitchFamily="34" charset="0"/>
              <a:cs typeface="Arial" pitchFamily="34" charset="0"/>
            </a:endParaRPr>
          </a:p>
          <a:p>
            <a:pPr>
              <a:buNone/>
            </a:pP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000108"/>
          </a:xfrm>
        </p:spPr>
        <p:txBody>
          <a:bodyPr>
            <a:normAutofit/>
          </a:bodyPr>
          <a:lstStyle/>
          <a:p>
            <a:pPr algn="ctr"/>
            <a:r>
              <a:rPr lang="ar-SA" sz="4400" b="1" dirty="0" smtClean="0">
                <a:solidFill>
                  <a:srgbClr val="FF0000"/>
                </a:solidFill>
                <a:latin typeface="Arial" pitchFamily="34" charset="0"/>
                <a:cs typeface="Arial" pitchFamily="34" charset="0"/>
              </a:rPr>
              <a:t>خريطة شبكة مترو دبي</a:t>
            </a:r>
            <a:endParaRPr lang="fr-FR" sz="4400" b="1" dirty="0">
              <a:solidFill>
                <a:srgbClr val="FF0000"/>
              </a:solidFill>
              <a:latin typeface="Arial" pitchFamily="34" charset="0"/>
              <a:cs typeface="Arial" pitchFamily="34" charset="0"/>
            </a:endParaRPr>
          </a:p>
        </p:txBody>
      </p:sp>
      <p:pic>
        <p:nvPicPr>
          <p:cNvPr id="4" name="Espace réservé du contenu 3" descr="مترو دبي">
            <a:hlinkClick r:id="rId2" tgtFrame="&quot;_blank&quot;"/>
          </p:cNvPr>
          <p:cNvPicPr>
            <a:picLocks noGrp="1"/>
          </p:cNvPicPr>
          <p:nvPr>
            <p:ph idx="1"/>
          </p:nvPr>
        </p:nvPicPr>
        <p:blipFill>
          <a:blip r:embed="rId3" cstate="print"/>
          <a:srcRect/>
          <a:stretch>
            <a:fillRect/>
          </a:stretch>
        </p:blipFill>
        <p:spPr bwMode="auto">
          <a:xfrm>
            <a:off x="0" y="1071546"/>
            <a:ext cx="9144000" cy="578645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nodeType="clickEffect">
                                  <p:stCondLst>
                                    <p:cond delay="0"/>
                                  </p:stCondLst>
                                  <p:childTnLst>
                                    <p:animEffect transition="out" filter="diamond(in)">
                                      <p:cBhvr>
                                        <p:cTn id="16" dur="2000"/>
                                        <p:tgtEl>
                                          <p:spTgt spid="4"/>
                                        </p:tgtEl>
                                      </p:cBhvr>
                                    </p:animEffect>
                                    <p:set>
                                      <p:cBhvr>
                                        <p:cTn id="17" dur="1" fill="hold">
                                          <p:stCondLst>
                                            <p:cond delay="19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4" presetClass="exit" presetSubtype="0" fill="hold" grpId="1" nodeType="clickEffect">
                                  <p:stCondLst>
                                    <p:cond delay="0"/>
                                  </p:stCondLst>
                                  <p:childTnLst>
                                    <p:anim to="" calcmode="lin" valueType="num">
                                      <p:cBhvr>
                                        <p:cTn id="21" dur="1"/>
                                        <p:tgtEl>
                                          <p:spTgt spid="2"/>
                                        </p:tgtEl>
                                        <p:attrNameLst>
                                          <p:attrName/>
                                        </p:attrNameLst>
                                      </p:cBhvr>
                                    </p:anim>
                                    <p:set>
                                      <p:cBhvr>
                                        <p:cTn id="22" dur="1" fill="hold">
                                          <p:stCondLst>
                                            <p:cond delay="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descr="مترو دبي">
            <a:hlinkClick r:id="rId2" tgtFrame="&quot;_blank&quot;"/>
          </p:cNvPr>
          <p:cNvPicPr>
            <a:picLocks noGrp="1"/>
          </p:cNvPicPr>
          <p:nvPr>
            <p:ph idx="1"/>
          </p:nvPr>
        </p:nvPicPr>
        <p:blipFill>
          <a:blip r:embed="rId3" cstate="print"/>
          <a:srcRect/>
          <a:stretch>
            <a:fillRect/>
          </a:stretch>
        </p:blipFill>
        <p:spPr bwMode="auto">
          <a:xfrm>
            <a:off x="0" y="0"/>
            <a:ext cx="9144000" cy="685799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8229600" cy="1142984"/>
          </a:xfrm>
        </p:spPr>
        <p:txBody>
          <a:bodyPr>
            <a:normAutofit/>
          </a:bodyPr>
          <a:lstStyle/>
          <a:p>
            <a:pPr algn="ctr"/>
            <a:r>
              <a:rPr lang="ar-SA" sz="3200" b="1" dirty="0" smtClean="0">
                <a:solidFill>
                  <a:srgbClr val="FF0000"/>
                </a:solidFill>
                <a:latin typeface="Arial" pitchFamily="34" charset="0"/>
                <a:cs typeface="Arial" pitchFamily="34" charset="0"/>
              </a:rPr>
              <a:t>رؤية شاملة للمحطة والخط الأحمر لمترو دبي من الداخل</a:t>
            </a:r>
            <a:endParaRPr lang="fr-FR" sz="3200" b="1" dirty="0">
              <a:solidFill>
                <a:srgbClr val="FF0000"/>
              </a:solidFill>
              <a:latin typeface="Arial" pitchFamily="34" charset="0"/>
              <a:cs typeface="Arial" pitchFamily="34" charset="0"/>
            </a:endParaRPr>
          </a:p>
        </p:txBody>
      </p:sp>
      <p:pic>
        <p:nvPicPr>
          <p:cNvPr id="5" name="Image 4"/>
          <p:cNvPicPr/>
          <p:nvPr/>
        </p:nvPicPr>
        <p:blipFill>
          <a:blip r:embed="rId2" cstate="print"/>
          <a:srcRect/>
          <a:stretch>
            <a:fillRect/>
          </a:stretch>
        </p:blipFill>
        <p:spPr bwMode="auto">
          <a:xfrm>
            <a:off x="0" y="1214422"/>
            <a:ext cx="4572000" cy="5643578"/>
          </a:xfrm>
          <a:prstGeom prst="rect">
            <a:avLst/>
          </a:prstGeom>
          <a:noFill/>
          <a:ln w="9525">
            <a:noFill/>
            <a:miter lim="800000"/>
            <a:headEnd/>
            <a:tailEnd/>
          </a:ln>
        </p:spPr>
      </p:pic>
      <p:pic>
        <p:nvPicPr>
          <p:cNvPr id="7" name="Espace réservé du contenu 6" descr="مترو دبي">
            <a:hlinkClick r:id="rId3" tgtFrame="&quot;_blank&quot;"/>
          </p:cNvPr>
          <p:cNvPicPr>
            <a:picLocks noGrp="1"/>
          </p:cNvPicPr>
          <p:nvPr>
            <p:ph idx="1"/>
          </p:nvPr>
        </p:nvPicPr>
        <p:blipFill>
          <a:blip r:embed="rId4" cstate="print"/>
          <a:srcRect/>
          <a:stretch>
            <a:fillRect/>
          </a:stretch>
        </p:blipFill>
        <p:spPr bwMode="auto">
          <a:xfrm>
            <a:off x="4572001" y="1214422"/>
            <a:ext cx="4572000" cy="564357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0"/>
            <a:ext cx="8929718" cy="6858000"/>
          </a:xfrm>
        </p:spPr>
        <p:txBody>
          <a:bodyPr/>
          <a:lstStyle/>
          <a:p>
            <a:endParaRPr lang="fr-FR" dirty="0"/>
          </a:p>
        </p:txBody>
      </p:sp>
      <p:pic>
        <p:nvPicPr>
          <p:cNvPr id="4" name="Picture 3" descr="E:\mourad doc\projet al hijaz\projet al hijaz\photo le exciswar  la gare\carte syrie\DamascusSyrie.jpg"/>
          <p:cNvPicPr>
            <a:picLocks noChangeAspect="1" noChangeArrowheads="1"/>
          </p:cNvPicPr>
          <p:nvPr/>
        </p:nvPicPr>
        <p:blipFill>
          <a:blip r:embed="rId2" cstate="print"/>
          <a:srcRect/>
          <a:stretch>
            <a:fillRect/>
          </a:stretch>
        </p:blipFill>
        <p:spPr bwMode="auto">
          <a:xfrm>
            <a:off x="500034" y="0"/>
            <a:ext cx="9144000" cy="6858001"/>
          </a:xfrm>
          <a:prstGeom prst="rect">
            <a:avLst/>
          </a:prstGeom>
          <a:noFill/>
        </p:spPr>
      </p:pic>
      <p:sp>
        <p:nvSpPr>
          <p:cNvPr id="6" name="Rectangle 5"/>
          <p:cNvSpPr/>
          <p:nvPr/>
        </p:nvSpPr>
        <p:spPr>
          <a:xfrm>
            <a:off x="928662" y="0"/>
            <a:ext cx="7715304" cy="1754326"/>
          </a:xfrm>
          <a:prstGeom prst="rect">
            <a:avLst/>
          </a:prstGeom>
          <a:noFill/>
        </p:spPr>
        <p:txBody>
          <a:bodyPr wrap="square" lIns="91440" tIns="45720" rIns="91440" bIns="45720">
            <a:spAutoFit/>
          </a:bodyPr>
          <a:lstStyle/>
          <a:p>
            <a:pPr algn="ctr"/>
            <a:r>
              <a:rPr lang="fr-FR"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cs typeface="Andalus" pitchFamily="2" charset="-78"/>
              </a:rPr>
              <a:t>Situation Damas par apport Syrie </a:t>
            </a:r>
            <a:endParaRPr lang="fr-FR"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rgbClr val="FF0000"/>
              </a:solidFill>
              <a:effectLst>
                <a:outerShdw blurRad="50800" dist="40000" dir="5400000" algn="tl" rotWithShape="0">
                  <a:srgbClr val="000000">
                    <a:shade val="5000"/>
                    <a:satMod val="120000"/>
                    <a:alpha val="33000"/>
                  </a:srgbClr>
                </a:outerShdw>
              </a:effectLst>
            </a:endParaRPr>
          </a:p>
        </p:txBody>
      </p:sp>
    </p:spTree>
  </p:cSld>
  <p:clrMapOvr>
    <a:masterClrMapping/>
  </p:clrMapOvr>
  <p:transition>
    <p:wheel spokes="8"/>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714356"/>
          </a:xfrm>
        </p:spPr>
        <p:txBody>
          <a:bodyPr>
            <a:normAutofit fontScale="90000"/>
          </a:bodyPr>
          <a:lstStyle/>
          <a:p>
            <a:pPr algn="ctr"/>
            <a:r>
              <a:rPr lang="fr-FR" dirty="0" smtClean="0"/>
              <a:t> </a:t>
            </a:r>
            <a:br>
              <a:rPr lang="fr-FR" dirty="0" smtClean="0"/>
            </a:br>
            <a:r>
              <a:rPr lang="fr-FR" dirty="0" smtClean="0"/>
              <a:t/>
            </a:r>
            <a:br>
              <a:rPr lang="fr-FR" dirty="0" smtClean="0"/>
            </a:br>
            <a:r>
              <a:rPr lang="ar-DZ" b="1" dirty="0" smtClean="0"/>
              <a:t> </a:t>
            </a:r>
            <a:r>
              <a:rPr lang="ar-DZ" sz="4000" b="1" dirty="0" smtClean="0">
                <a:solidFill>
                  <a:srgbClr val="FF0000"/>
                </a:solidFill>
                <a:latin typeface="Arial" pitchFamily="34" charset="0"/>
                <a:cs typeface="Arial" pitchFamily="34" charset="0"/>
              </a:rPr>
              <a:t>مخطط يبين لنا مناطق مرور مترو دبي </a:t>
            </a:r>
            <a:endParaRPr lang="fr-FR" sz="4000" b="1" dirty="0">
              <a:solidFill>
                <a:srgbClr val="FF0000"/>
              </a:solidFill>
              <a:latin typeface="Arial" pitchFamily="34" charset="0"/>
              <a:cs typeface="Arial" pitchFamily="34" charset="0"/>
            </a:endParaRPr>
          </a:p>
        </p:txBody>
      </p:sp>
      <p:pic>
        <p:nvPicPr>
          <p:cNvPr id="4" name="Espace réservé du contenu 3"/>
          <p:cNvPicPr>
            <a:picLocks noGrp="1"/>
          </p:cNvPicPr>
          <p:nvPr>
            <p:ph idx="1"/>
          </p:nvPr>
        </p:nvPicPr>
        <p:blipFill>
          <a:blip r:embed="rId2" cstate="print"/>
          <a:srcRect/>
          <a:stretch>
            <a:fillRect/>
          </a:stretch>
        </p:blipFill>
        <p:spPr bwMode="auto">
          <a:xfrm>
            <a:off x="0" y="714356"/>
            <a:ext cx="9144000" cy="607220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path" presetSubtype="0" accel="50000" decel="50000" fill="hold" grpId="0" nodeType="clickEffect">
                                  <p:stCondLst>
                                    <p:cond delay="0"/>
                                  </p:stCondLst>
                                  <p:childTnLst>
                                    <p:animMotion origin="layout" path="M 0 0  L 0.125 0.28773  L -0.125 0.28773  L 0 0  Z" pathEditMode="relative" ptsTypes="">
                                      <p:cBhvr>
                                        <p:cTn id="6" dur="2000" fill="hold"/>
                                        <p:tgtEl>
                                          <p:spTgt spid="2"/>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0" presetClass="exit" presetSubtype="0" fill="hold" nodeType="clickEffect">
                                  <p:stCondLst>
                                    <p:cond delay="0"/>
                                  </p:stCondLst>
                                  <p:childTnLst>
                                    <p:animEffect transition="out" filter="wedge">
                                      <p:cBhvr>
                                        <p:cTn id="16" dur="2000"/>
                                        <p:tgtEl>
                                          <p:spTgt spid="4"/>
                                        </p:tgtEl>
                                      </p:cBhvr>
                                    </p:animEffect>
                                    <p:set>
                                      <p:cBhvr>
                                        <p:cTn id="17" dur="1" fill="hold">
                                          <p:stCondLst>
                                            <p:cond delay="1999"/>
                                          </p:stCondLst>
                                        </p:cTn>
                                        <p:tgtEl>
                                          <p:spTgt spid="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7" presetClass="exit" presetSubtype="4" fill="hold" grpId="1" nodeType="clickEffect">
                                  <p:stCondLst>
                                    <p:cond delay="0"/>
                                  </p:stCondLst>
                                  <p:childTnLst>
                                    <p:anim calcmode="lin" valueType="num">
                                      <p:cBhvr additive="base">
                                        <p:cTn id="21" dur="5000"/>
                                        <p:tgtEl>
                                          <p:spTgt spid="2"/>
                                        </p:tgtEl>
                                        <p:attrNameLst>
                                          <p:attrName>ppt_x</p:attrName>
                                        </p:attrNameLst>
                                      </p:cBhvr>
                                      <p:tavLst>
                                        <p:tav tm="0">
                                          <p:val>
                                            <p:strVal val="ppt_x"/>
                                          </p:val>
                                        </p:tav>
                                        <p:tav tm="100000">
                                          <p:val>
                                            <p:strVal val="ppt_x"/>
                                          </p:val>
                                        </p:tav>
                                      </p:tavLst>
                                    </p:anim>
                                    <p:anim calcmode="lin" valueType="num">
                                      <p:cBhvr additive="base">
                                        <p:cTn id="22" dur="5000"/>
                                        <p:tgtEl>
                                          <p:spTgt spid="2"/>
                                        </p:tgtEl>
                                        <p:attrNameLst>
                                          <p:attrName>ppt_y</p:attrName>
                                        </p:attrNameLst>
                                      </p:cBhvr>
                                      <p:tavLst>
                                        <p:tav tm="0">
                                          <p:val>
                                            <p:strVal val="ppt_y"/>
                                          </p:val>
                                        </p:tav>
                                        <p:tav tm="100000">
                                          <p:val>
                                            <p:strVal val="1+ppt_h/2"/>
                                          </p:val>
                                        </p:tav>
                                      </p:tavLst>
                                    </p:anim>
                                    <p:set>
                                      <p:cBhvr>
                                        <p:cTn id="23" dur="1" fill="hold">
                                          <p:stCondLst>
                                            <p:cond delay="4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785818"/>
          </a:xfrm>
        </p:spPr>
        <p:txBody>
          <a:bodyPr>
            <a:normAutofit/>
          </a:bodyPr>
          <a:lstStyle/>
          <a:p>
            <a:pPr algn="ctr"/>
            <a:r>
              <a:rPr lang="ar-DZ" sz="4400" b="1" dirty="0" smtClean="0">
                <a:solidFill>
                  <a:srgbClr val="FF0000"/>
                </a:solidFill>
                <a:latin typeface="Arial" pitchFamily="34" charset="0"/>
                <a:cs typeface="Arial" pitchFamily="34" charset="0"/>
              </a:rPr>
              <a:t>محطة مترو دبي </a:t>
            </a:r>
            <a:endParaRPr lang="fr-FR" sz="4400" b="1" dirty="0">
              <a:solidFill>
                <a:srgbClr val="FF0000"/>
              </a:solidFill>
              <a:latin typeface="Arial" pitchFamily="34" charset="0"/>
              <a:cs typeface="Arial" pitchFamily="34" charset="0"/>
            </a:endParaRPr>
          </a:p>
        </p:txBody>
      </p:sp>
      <p:pic>
        <p:nvPicPr>
          <p:cNvPr id="4" name="Espace réservé du contenu 3" descr="Dubai Metro Route Map">
            <a:hlinkClick r:id="rId2" tooltip="&quot;مترو دبي خريطة الطريق&quot;"/>
          </p:cNvPr>
          <p:cNvPicPr>
            <a:picLocks noGrp="1"/>
          </p:cNvPicPr>
          <p:nvPr>
            <p:ph idx="1"/>
          </p:nvPr>
        </p:nvPicPr>
        <p:blipFill>
          <a:blip r:embed="rId3"/>
          <a:srcRect/>
          <a:stretch>
            <a:fillRect/>
          </a:stretch>
        </p:blipFill>
        <p:spPr bwMode="auto">
          <a:xfrm>
            <a:off x="0" y="1142984"/>
            <a:ext cx="9144000" cy="2286016"/>
          </a:xfrm>
          <a:prstGeom prst="rect">
            <a:avLst/>
          </a:prstGeom>
          <a:noFill/>
          <a:ln w="9525">
            <a:noFill/>
            <a:miter lim="800000"/>
            <a:headEnd/>
            <a:tailEnd/>
          </a:ln>
        </p:spPr>
      </p:pic>
      <p:pic>
        <p:nvPicPr>
          <p:cNvPr id="6" name="Image 5" descr="Station: opened"/>
          <p:cNvPicPr/>
          <p:nvPr/>
        </p:nvPicPr>
        <p:blipFill>
          <a:blip r:embed="rId4"/>
          <a:srcRect/>
          <a:stretch>
            <a:fillRect/>
          </a:stretch>
        </p:blipFill>
        <p:spPr bwMode="auto">
          <a:xfrm>
            <a:off x="357158" y="3571876"/>
            <a:ext cx="1000132" cy="785818"/>
          </a:xfrm>
          <a:prstGeom prst="rect">
            <a:avLst/>
          </a:prstGeom>
          <a:noFill/>
          <a:ln w="9525">
            <a:noFill/>
            <a:miter lim="800000"/>
            <a:headEnd/>
            <a:tailEnd/>
          </a:ln>
        </p:spPr>
      </p:pic>
      <p:sp>
        <p:nvSpPr>
          <p:cNvPr id="7" name="Rectangle 6"/>
          <p:cNvSpPr/>
          <p:nvPr/>
        </p:nvSpPr>
        <p:spPr>
          <a:xfrm>
            <a:off x="1357290" y="3786190"/>
            <a:ext cx="1107996" cy="369332"/>
          </a:xfrm>
          <a:prstGeom prst="rect">
            <a:avLst/>
          </a:prstGeom>
        </p:spPr>
        <p:txBody>
          <a:bodyPr wrap="none">
            <a:spAutoFit/>
          </a:bodyPr>
          <a:lstStyle/>
          <a:p>
            <a:r>
              <a:rPr lang="ar-SA" dirty="0" smtClean="0"/>
              <a:t>محطة : فتح </a:t>
            </a:r>
            <a:endParaRPr lang="fr-FR" dirty="0"/>
          </a:p>
        </p:txBody>
      </p:sp>
      <p:pic>
        <p:nvPicPr>
          <p:cNvPr id="8" name="Image 7" descr="Station: not opened"/>
          <p:cNvPicPr/>
          <p:nvPr/>
        </p:nvPicPr>
        <p:blipFill>
          <a:blip r:embed="rId5"/>
          <a:srcRect/>
          <a:stretch>
            <a:fillRect/>
          </a:stretch>
        </p:blipFill>
        <p:spPr bwMode="auto">
          <a:xfrm>
            <a:off x="500034" y="4429132"/>
            <a:ext cx="785818" cy="743905"/>
          </a:xfrm>
          <a:prstGeom prst="rect">
            <a:avLst/>
          </a:prstGeom>
          <a:noFill/>
          <a:ln w="9525">
            <a:noFill/>
            <a:miter lim="800000"/>
            <a:headEnd/>
            <a:tailEnd/>
          </a:ln>
        </p:spPr>
      </p:pic>
      <p:sp>
        <p:nvSpPr>
          <p:cNvPr id="9" name="Rectangle 8"/>
          <p:cNvSpPr/>
          <p:nvPr/>
        </p:nvSpPr>
        <p:spPr>
          <a:xfrm>
            <a:off x="1428728" y="4643446"/>
            <a:ext cx="1819729" cy="369332"/>
          </a:xfrm>
          <a:prstGeom prst="rect">
            <a:avLst/>
          </a:prstGeom>
        </p:spPr>
        <p:txBody>
          <a:bodyPr wrap="none">
            <a:spAutoFit/>
          </a:bodyPr>
          <a:lstStyle/>
          <a:p>
            <a:r>
              <a:rPr lang="ar-SA" dirty="0" smtClean="0"/>
              <a:t>محطة : لم تفتح أبوابها</a:t>
            </a:r>
            <a:endParaRPr lang="fr-FR" dirty="0"/>
          </a:p>
        </p:txBody>
      </p:sp>
      <p:pic>
        <p:nvPicPr>
          <p:cNvPr id="10" name="Image 9" descr="Metro line"/>
          <p:cNvPicPr/>
          <p:nvPr/>
        </p:nvPicPr>
        <p:blipFill>
          <a:blip r:embed="rId6"/>
          <a:srcRect/>
          <a:stretch>
            <a:fillRect/>
          </a:stretch>
        </p:blipFill>
        <p:spPr bwMode="auto">
          <a:xfrm>
            <a:off x="642910" y="5286388"/>
            <a:ext cx="571504" cy="458153"/>
          </a:xfrm>
          <a:prstGeom prst="rect">
            <a:avLst/>
          </a:prstGeom>
          <a:noFill/>
          <a:ln w="9525">
            <a:noFill/>
            <a:miter lim="800000"/>
            <a:headEnd/>
            <a:tailEnd/>
          </a:ln>
        </p:spPr>
      </p:pic>
      <p:sp>
        <p:nvSpPr>
          <p:cNvPr id="11" name="Rectangle 10"/>
          <p:cNvSpPr/>
          <p:nvPr/>
        </p:nvSpPr>
        <p:spPr>
          <a:xfrm>
            <a:off x="1500166" y="5214950"/>
            <a:ext cx="966931" cy="369332"/>
          </a:xfrm>
          <a:prstGeom prst="rect">
            <a:avLst/>
          </a:prstGeom>
        </p:spPr>
        <p:txBody>
          <a:bodyPr wrap="none">
            <a:spAutoFit/>
          </a:bodyPr>
          <a:lstStyle/>
          <a:p>
            <a:r>
              <a:rPr lang="ar-SA" dirty="0" smtClean="0"/>
              <a:t>خط المترو</a:t>
            </a:r>
            <a:endParaRPr lang="fr-FR" dirty="0"/>
          </a:p>
        </p:txBody>
      </p:sp>
      <p:pic>
        <p:nvPicPr>
          <p:cNvPr id="12" name="Image 11" descr="Fare zone"/>
          <p:cNvPicPr/>
          <p:nvPr/>
        </p:nvPicPr>
        <p:blipFill>
          <a:blip r:embed="rId7"/>
          <a:srcRect/>
          <a:stretch>
            <a:fillRect/>
          </a:stretch>
        </p:blipFill>
        <p:spPr bwMode="auto">
          <a:xfrm>
            <a:off x="714348" y="5715016"/>
            <a:ext cx="642942" cy="743905"/>
          </a:xfrm>
          <a:prstGeom prst="rect">
            <a:avLst/>
          </a:prstGeom>
          <a:noFill/>
          <a:ln w="9525">
            <a:noFill/>
            <a:miter lim="800000"/>
            <a:headEnd/>
            <a:tailEnd/>
          </a:ln>
        </p:spPr>
      </p:pic>
      <p:sp>
        <p:nvSpPr>
          <p:cNvPr id="13" name="Rectangle 12"/>
          <p:cNvSpPr/>
          <p:nvPr/>
        </p:nvSpPr>
        <p:spPr>
          <a:xfrm>
            <a:off x="1500166" y="5857892"/>
            <a:ext cx="1152880" cy="369332"/>
          </a:xfrm>
          <a:prstGeom prst="rect">
            <a:avLst/>
          </a:prstGeom>
        </p:spPr>
        <p:txBody>
          <a:bodyPr wrap="none">
            <a:spAutoFit/>
          </a:bodyPr>
          <a:lstStyle/>
          <a:p>
            <a:r>
              <a:rPr lang="ar-SA" dirty="0" smtClean="0"/>
              <a:t>أجرة المنطقة</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strips(down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6" presetClass="entr" presetSubtype="16"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circle(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strips(down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strips(downLeft)">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ntr" presetSubtype="12"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strips(downLeft)">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strips(downLeft)">
                                      <p:cBhvr>
                                        <p:cTn id="5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9" grpId="0"/>
      <p:bldP spid="11" grpId="0"/>
      <p:bldP spid="13"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714356"/>
          </a:xfrm>
        </p:spPr>
        <p:txBody>
          <a:bodyPr>
            <a:normAutofit fontScale="90000"/>
          </a:bodyPr>
          <a:lstStyle/>
          <a:p>
            <a:pPr algn="ctr"/>
            <a:r>
              <a:rPr lang="ar-SA" sz="4400" b="1" dirty="0" smtClean="0">
                <a:solidFill>
                  <a:srgbClr val="FF0000"/>
                </a:solidFill>
                <a:latin typeface="Arial" pitchFamily="34" charset="0"/>
                <a:cs typeface="Arial" pitchFamily="34" charset="0"/>
              </a:rPr>
              <a:t>خريطة المترو</a:t>
            </a:r>
            <a:endParaRPr lang="fr-FR" sz="4400" b="1" dirty="0">
              <a:solidFill>
                <a:srgbClr val="FF0000"/>
              </a:solidFill>
              <a:latin typeface="Arial" pitchFamily="34" charset="0"/>
              <a:cs typeface="Arial" pitchFamily="34" charset="0"/>
            </a:endParaRPr>
          </a:p>
        </p:txBody>
      </p:sp>
      <p:pic>
        <p:nvPicPr>
          <p:cNvPr id="4" name="Espace réservé du contenu 3"/>
          <p:cNvPicPr>
            <a:picLocks noGrp="1"/>
          </p:cNvPicPr>
          <p:nvPr>
            <p:ph idx="1"/>
          </p:nvPr>
        </p:nvPicPr>
        <p:blipFill>
          <a:blip r:embed="rId2" cstate="print"/>
          <a:srcRect/>
          <a:stretch>
            <a:fillRect/>
          </a:stretch>
        </p:blipFill>
        <p:spPr bwMode="auto">
          <a:xfrm>
            <a:off x="0" y="714356"/>
            <a:ext cx="9144000" cy="614364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29600" cy="642942"/>
          </a:xfrm>
        </p:spPr>
        <p:txBody>
          <a:bodyPr>
            <a:normAutofit/>
          </a:bodyPr>
          <a:lstStyle/>
          <a:p>
            <a:pPr algn="ctr"/>
            <a:r>
              <a:rPr lang="ar-DZ" sz="3200" b="1" dirty="0" smtClean="0">
                <a:solidFill>
                  <a:srgbClr val="FF0000"/>
                </a:solidFill>
                <a:latin typeface="Arial" pitchFamily="34" charset="0"/>
                <a:cs typeface="Arial" pitchFamily="34" charset="0"/>
              </a:rPr>
              <a:t>مميزات هذا المشروع:</a:t>
            </a:r>
            <a:endParaRPr lang="fr-FR" sz="3200" b="1"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a:xfrm>
            <a:off x="500034" y="857232"/>
            <a:ext cx="8229600" cy="6000768"/>
          </a:xfrm>
        </p:spPr>
        <p:txBody>
          <a:bodyPr>
            <a:noAutofit/>
          </a:bodyPr>
          <a:lstStyle/>
          <a:p>
            <a:pPr algn="r">
              <a:buNone/>
            </a:pPr>
            <a:r>
              <a:rPr lang="ar-DZ" sz="2800" b="1" dirty="0" smtClean="0">
                <a:latin typeface="Arial" pitchFamily="34" charset="0"/>
                <a:cs typeface="Arial" pitchFamily="34" charset="0"/>
              </a:rPr>
              <a:t>*يتوقف آليا عند حدوث الأعطال .</a:t>
            </a:r>
          </a:p>
          <a:p>
            <a:pPr algn="r">
              <a:buNone/>
            </a:pPr>
            <a:r>
              <a:rPr lang="ar-DZ" sz="2800" b="1" dirty="0" smtClean="0">
                <a:latin typeface="Arial" pitchFamily="34" charset="0"/>
                <a:cs typeface="Arial" pitchFamily="34" charset="0"/>
              </a:rPr>
              <a:t>*تخصيص مصاعد في المداخل و في قاعات الانتظار و إشارات واضحة مسموعة و مرئية.</a:t>
            </a:r>
          </a:p>
          <a:p>
            <a:pPr algn="r">
              <a:buNone/>
            </a:pPr>
            <a:r>
              <a:rPr lang="ar-DZ" sz="2800" b="1" dirty="0" smtClean="0">
                <a:latin typeface="Arial" pitchFamily="34" charset="0"/>
                <a:cs typeface="Arial" pitchFamily="34" charset="0"/>
              </a:rPr>
              <a:t>*توفير الراحة.</a:t>
            </a:r>
          </a:p>
          <a:p>
            <a:pPr algn="r">
              <a:buNone/>
            </a:pPr>
            <a:r>
              <a:rPr lang="ar-DZ" sz="2800" b="1" dirty="0" smtClean="0">
                <a:latin typeface="Arial" pitchFamily="34" charset="0"/>
                <a:cs typeface="Arial" pitchFamily="34" charset="0"/>
              </a:rPr>
              <a:t>*يتوافر على الخط الأحمر مرافق و مواقف السيارات في محطتين (300 موقف).</a:t>
            </a:r>
          </a:p>
          <a:p>
            <a:pPr algn="r">
              <a:buNone/>
            </a:pPr>
            <a:r>
              <a:rPr lang="ar-DZ" sz="2800" b="1" dirty="0" smtClean="0">
                <a:latin typeface="Arial" pitchFamily="34" charset="0"/>
                <a:cs typeface="Arial" pitchFamily="34" charset="0"/>
              </a:rPr>
              <a:t>*جميع المحطات و القطارات مكيفة بالكامل بدرجة متوسطة من الحرارة.</a:t>
            </a:r>
          </a:p>
          <a:p>
            <a:pPr algn="r">
              <a:buNone/>
            </a:pPr>
            <a:r>
              <a:rPr lang="ar-DZ" sz="2800" b="1" dirty="0" smtClean="0">
                <a:latin typeface="Arial" pitchFamily="34" charset="0"/>
                <a:cs typeface="Arial" pitchFamily="34" charset="0"/>
              </a:rPr>
              <a:t>*توفير عناية خاصة للركاب ذوي الاحتياجات الخاصة بصريا.</a:t>
            </a:r>
          </a:p>
          <a:p>
            <a:pPr algn="r">
              <a:buNone/>
            </a:pPr>
            <a:r>
              <a:rPr lang="ar-DZ" sz="2800" b="1" dirty="0" smtClean="0">
                <a:latin typeface="Arial" pitchFamily="34" charset="0"/>
                <a:cs typeface="Arial" pitchFamily="34" charset="0"/>
              </a:rPr>
              <a:t>*توفير غرف إسعاف و مسعفين مدربين.</a:t>
            </a:r>
          </a:p>
          <a:p>
            <a:pPr algn="r">
              <a:buNone/>
            </a:pPr>
            <a:r>
              <a:rPr lang="ar-DZ" sz="2800" b="1" dirty="0" smtClean="0">
                <a:latin typeface="Arial" pitchFamily="34" charset="0"/>
                <a:cs typeface="Arial" pitchFamily="34" charset="0"/>
              </a:rPr>
              <a:t>*وضع في كل العربات و سائل السمعي البصري.</a:t>
            </a:r>
          </a:p>
          <a:p>
            <a:pPr algn="r">
              <a:buNone/>
            </a:pPr>
            <a:r>
              <a:rPr lang="ar-DZ" sz="2800" b="1" dirty="0" smtClean="0">
                <a:latin typeface="Arial" pitchFamily="34" charset="0"/>
                <a:cs typeface="Arial" pitchFamily="34" charset="0"/>
              </a:rPr>
              <a:t>*توفير الأمن،668 شرطياو3000 كاميرا لتامين مترو دبي.</a:t>
            </a:r>
            <a:endParaRPr lang="fr-FR" sz="2800" b="1"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25 1.49861E-6 L -2.77778E-6 1.49861E-6 " pathEditMode="relative" rAng="0" ptsTypes="AA">
                                      <p:cBhvr>
                                        <p:cTn id="6" dur="2000" fill="hold"/>
                                        <p:tgtEl>
                                          <p:spTgt spid="2"/>
                                        </p:tgtEl>
                                        <p:attrNameLst>
                                          <p:attrName>ppt_x</p:attrName>
                                          <p:attrName>ppt_y</p:attrName>
                                        </p:attrNameLst>
                                      </p:cBhvr>
                                      <p:rCtr x="125" y="0"/>
                                    </p:animMotion>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20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20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20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2000"/>
                                        <p:tgtEl>
                                          <p:spTgt spid="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fade">
                                      <p:cBhvr>
                                        <p:cTn id="51"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571480"/>
          </a:xfrm>
        </p:spPr>
        <p:txBody>
          <a:bodyPr>
            <a:normAutofit fontScale="90000"/>
          </a:bodyPr>
          <a:lstStyle/>
          <a:p>
            <a:pPr algn="ctr"/>
            <a:r>
              <a:rPr lang="ar-DZ" sz="4400" b="1" dirty="0" smtClean="0">
                <a:solidFill>
                  <a:srgbClr val="FF0000"/>
                </a:solidFill>
                <a:latin typeface="Arial" pitchFamily="34" charset="0"/>
                <a:cs typeface="Arial" pitchFamily="34" charset="0"/>
              </a:rPr>
              <a:t>ايجابيات مترو دبي :</a:t>
            </a:r>
            <a:endParaRPr lang="fr-FR" sz="4400" b="1"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a:xfrm>
            <a:off x="457200" y="571480"/>
            <a:ext cx="8229600" cy="5753120"/>
          </a:xfrm>
        </p:spPr>
        <p:txBody>
          <a:bodyPr>
            <a:normAutofit lnSpcReduction="10000"/>
          </a:bodyPr>
          <a:lstStyle/>
          <a:p>
            <a:pPr algn="r">
              <a:buNone/>
            </a:pPr>
            <a:r>
              <a:rPr lang="ar-DZ" sz="3200" b="1" dirty="0" smtClean="0">
                <a:latin typeface="Arial" pitchFamily="34" charset="0"/>
                <a:cs typeface="Arial" pitchFamily="34" charset="0"/>
              </a:rPr>
              <a:t>-التقليل من الحوادث.</a:t>
            </a:r>
          </a:p>
          <a:p>
            <a:pPr algn="r">
              <a:buNone/>
            </a:pPr>
            <a:r>
              <a:rPr lang="ar-DZ" sz="3200" b="1" dirty="0" smtClean="0">
                <a:latin typeface="Arial" pitchFamily="34" charset="0"/>
                <a:cs typeface="Arial" pitchFamily="34" charset="0"/>
              </a:rPr>
              <a:t>-توفير المساكن.</a:t>
            </a:r>
          </a:p>
          <a:p>
            <a:pPr algn="r">
              <a:buNone/>
            </a:pPr>
            <a:r>
              <a:rPr lang="ar-DZ" sz="3200" b="1" dirty="0" smtClean="0">
                <a:latin typeface="Arial" pitchFamily="34" charset="0"/>
                <a:cs typeface="Arial" pitchFamily="34" charset="0"/>
              </a:rPr>
              <a:t>-التقليل من التلوث.</a:t>
            </a:r>
          </a:p>
          <a:p>
            <a:pPr algn="r">
              <a:buNone/>
            </a:pPr>
            <a:r>
              <a:rPr lang="ar-DZ" sz="3200" b="1" dirty="0" smtClean="0">
                <a:latin typeface="Arial" pitchFamily="34" charset="0"/>
                <a:cs typeface="Arial" pitchFamily="34" charset="0"/>
              </a:rPr>
              <a:t>-المساهمة في انخفاض الحرارة.</a:t>
            </a:r>
          </a:p>
          <a:p>
            <a:pPr algn="r">
              <a:buNone/>
            </a:pPr>
            <a:r>
              <a:rPr lang="ar-DZ" sz="3200" b="1" dirty="0" smtClean="0">
                <a:latin typeface="Arial" pitchFamily="34" charset="0"/>
                <a:cs typeface="Arial" pitchFamily="34" charset="0"/>
              </a:rPr>
              <a:t>-يسهل الحركة داخل المدينة.</a:t>
            </a:r>
          </a:p>
          <a:p>
            <a:pPr algn="r">
              <a:buNone/>
            </a:pPr>
            <a:r>
              <a:rPr lang="ar-DZ" sz="3200" b="1" dirty="0" smtClean="0">
                <a:latin typeface="Arial" pitchFamily="34" charset="0"/>
                <a:cs typeface="Arial" pitchFamily="34" charset="0"/>
              </a:rPr>
              <a:t>-تخفيف الأعباء المالية.</a:t>
            </a:r>
          </a:p>
          <a:p>
            <a:pPr algn="r">
              <a:buNone/>
            </a:pPr>
            <a:r>
              <a:rPr lang="ar-DZ" sz="3200" b="1" dirty="0" smtClean="0">
                <a:latin typeface="Arial" pitchFamily="34" charset="0"/>
                <a:cs typeface="Arial" pitchFamily="34" charset="0"/>
              </a:rPr>
              <a:t>-انخفاض سعر الحديد.</a:t>
            </a:r>
          </a:p>
          <a:p>
            <a:pPr algn="r">
              <a:buNone/>
            </a:pPr>
            <a:r>
              <a:rPr lang="ar-DZ" sz="3200" b="1" dirty="0" smtClean="0">
                <a:latin typeface="Arial" pitchFamily="34" charset="0"/>
                <a:cs typeface="Arial" pitchFamily="34" charset="0"/>
              </a:rPr>
              <a:t>-انخفاض سعر الشقق إلى ما يقارب النصف.</a:t>
            </a:r>
          </a:p>
          <a:p>
            <a:pPr algn="r">
              <a:buNone/>
            </a:pPr>
            <a:r>
              <a:rPr lang="ar-DZ" sz="3200" b="1" dirty="0" smtClean="0">
                <a:latin typeface="Arial" pitchFamily="34" charset="0"/>
                <a:cs typeface="Arial" pitchFamily="34" charset="0"/>
              </a:rPr>
              <a:t>-التقليل من الازدحام.</a:t>
            </a:r>
          </a:p>
          <a:p>
            <a:pPr algn="r">
              <a:buNone/>
            </a:pPr>
            <a:r>
              <a:rPr lang="ar-DZ" sz="3200" b="1" dirty="0" smtClean="0">
                <a:latin typeface="Arial" pitchFamily="34" charset="0"/>
                <a:cs typeface="Arial" pitchFamily="34" charset="0"/>
              </a:rPr>
              <a:t>-توفير الراحة أثناء التنقل.</a:t>
            </a:r>
          </a:p>
          <a:p>
            <a:pPr>
              <a:buNone/>
            </a:pP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grpId="0" nodeType="clickEffect">
                                  <p:stCondLst>
                                    <p:cond delay="0"/>
                                  </p:stCondLst>
                                  <p:childTnLst>
                                    <p:animMotion origin="layout" path="M 0.60642 0.00694 L 0.11024 0.00694 " pathEditMode="relative" rAng="0" ptsTypes="AA">
                                      <p:cBhvr>
                                        <p:cTn id="6" dur="2000" fill="hold"/>
                                        <p:tgtEl>
                                          <p:spTgt spid="2"/>
                                        </p:tgtEl>
                                        <p:attrNameLst>
                                          <p:attrName>ppt_x</p:attrName>
                                          <p:attrName>ppt_y</p:attrName>
                                        </p:attrNameLst>
                                      </p:cBhvr>
                                      <p:rCtr x="-248" y="0"/>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down)">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wipe(down)">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dow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down)">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down)">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wipe(down)">
                                      <p:cBhvr>
                                        <p:cTn id="46" dur="500"/>
                                        <p:tgtEl>
                                          <p:spTgt spid="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wipe(down)">
                                      <p:cBhvr>
                                        <p:cTn id="51" dur="500"/>
                                        <p:tgtEl>
                                          <p:spTgt spid="3">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wipe(down)">
                                      <p:cBhvr>
                                        <p:cTn id="56"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14290"/>
            <a:ext cx="8229600" cy="642942"/>
          </a:xfrm>
        </p:spPr>
        <p:txBody>
          <a:bodyPr>
            <a:normAutofit fontScale="90000"/>
          </a:bodyPr>
          <a:lstStyle/>
          <a:p>
            <a:pPr algn="ctr"/>
            <a:r>
              <a:rPr lang="ar-DZ" sz="4400" b="1" dirty="0" smtClean="0">
                <a:solidFill>
                  <a:srgbClr val="FF0000"/>
                </a:solidFill>
                <a:latin typeface="Arial" pitchFamily="34" charset="0"/>
                <a:cs typeface="Arial" pitchFamily="34" charset="0"/>
              </a:rPr>
              <a:t>سلبيات مترو دبي:</a:t>
            </a:r>
            <a:endParaRPr lang="fr-FR" sz="4400" b="1" dirty="0">
              <a:solidFill>
                <a:srgbClr val="FF0000"/>
              </a:solidFill>
              <a:latin typeface="Arial" pitchFamily="34" charset="0"/>
              <a:cs typeface="Arial" pitchFamily="34" charset="0"/>
            </a:endParaRPr>
          </a:p>
        </p:txBody>
      </p:sp>
      <p:sp>
        <p:nvSpPr>
          <p:cNvPr id="3" name="Espace réservé du contenu 2"/>
          <p:cNvSpPr>
            <a:spLocks noGrp="1"/>
          </p:cNvSpPr>
          <p:nvPr>
            <p:ph idx="1"/>
          </p:nvPr>
        </p:nvSpPr>
        <p:spPr>
          <a:xfrm>
            <a:off x="457200" y="928670"/>
            <a:ext cx="8229600" cy="5395930"/>
          </a:xfrm>
        </p:spPr>
        <p:txBody>
          <a:bodyPr/>
          <a:lstStyle/>
          <a:p>
            <a:pPr algn="r">
              <a:buNone/>
            </a:pPr>
            <a:r>
              <a:rPr lang="ar-DZ" sz="3200" b="1" dirty="0" smtClean="0">
                <a:latin typeface="Arial" pitchFamily="34" charset="0"/>
                <a:cs typeface="Arial" pitchFamily="34" charset="0"/>
              </a:rPr>
              <a:t>-مشكلة المرور.</a:t>
            </a:r>
          </a:p>
          <a:p>
            <a:pPr algn="r">
              <a:buNone/>
            </a:pPr>
            <a:r>
              <a:rPr lang="ar-DZ" sz="3200" b="1" dirty="0" smtClean="0">
                <a:latin typeface="Arial" pitchFamily="34" charset="0"/>
                <a:cs typeface="Arial" pitchFamily="34" charset="0"/>
              </a:rPr>
              <a:t>-التكلفة عالية.</a:t>
            </a:r>
          </a:p>
          <a:p>
            <a:pPr algn="r">
              <a:buNone/>
            </a:pPr>
            <a:r>
              <a:rPr lang="ar-DZ" sz="3200" b="1" dirty="0" smtClean="0">
                <a:latin typeface="Arial" pitchFamily="34" charset="0"/>
                <a:cs typeface="Arial" pitchFamily="34" charset="0"/>
              </a:rPr>
              <a:t>-تحويل الأراضي الزراعية إلى ارض سكنية .</a:t>
            </a:r>
          </a:p>
          <a:p>
            <a:pPr algn="r">
              <a:buNone/>
            </a:pPr>
            <a:r>
              <a:rPr lang="ar-DZ" sz="3200" b="1" dirty="0" smtClean="0">
                <a:latin typeface="Arial" pitchFamily="34" charset="0"/>
                <a:cs typeface="Arial" pitchFamily="34" charset="0"/>
              </a:rPr>
              <a:t>-الضغط على الأراضي السكنية .</a:t>
            </a:r>
          </a:p>
          <a:p>
            <a:pPr algn="r">
              <a:buNone/>
            </a:pPr>
            <a:r>
              <a:rPr lang="ar-DZ" sz="3200" b="1" dirty="0" smtClean="0">
                <a:latin typeface="Arial" pitchFamily="34" charset="0"/>
                <a:cs typeface="Arial" pitchFamily="34" charset="0"/>
              </a:rPr>
              <a:t>-ارتفاع أسعار الأراضي.</a:t>
            </a:r>
          </a:p>
          <a:p>
            <a:pPr algn="r">
              <a:buNone/>
            </a:pPr>
            <a:r>
              <a:rPr lang="ar-DZ" sz="3200" b="1" dirty="0" smtClean="0">
                <a:latin typeface="Arial" pitchFamily="34" charset="0"/>
                <a:cs typeface="Arial" pitchFamily="34" charset="0"/>
              </a:rPr>
              <a:t>-عدم الاهتمام بالتخطيط الإقليمي للمدن .</a:t>
            </a:r>
          </a:p>
          <a:p>
            <a:pPr algn="r">
              <a:buNone/>
            </a:pPr>
            <a:r>
              <a:rPr lang="ar-DZ" sz="3200" b="1" dirty="0" smtClean="0">
                <a:latin typeface="Arial" pitchFamily="34" charset="0"/>
                <a:cs typeface="Arial" pitchFamily="34" charset="0"/>
              </a:rPr>
              <a:t>-سوء توزيع الخدمات .</a:t>
            </a:r>
          </a:p>
          <a:p>
            <a:pPr algn="r">
              <a:buNone/>
            </a:pPr>
            <a:r>
              <a:rPr lang="ar-DZ" sz="3200" b="1" dirty="0" smtClean="0">
                <a:latin typeface="Arial" pitchFamily="34" charset="0"/>
                <a:cs typeface="Arial" pitchFamily="34" charset="0"/>
              </a:rPr>
              <a:t>-الإخلال بالتوازن الإقليمي للتنمية .</a:t>
            </a:r>
          </a:p>
          <a:p>
            <a:pPr algn="r">
              <a:buNone/>
            </a:pPr>
            <a:r>
              <a:rPr lang="ar-DZ" sz="3200" b="1" dirty="0" smtClean="0">
                <a:latin typeface="Arial" pitchFamily="34" charset="0"/>
                <a:cs typeface="Arial" pitchFamily="34" charset="0"/>
              </a:rPr>
              <a:t>-الضجيج و بالخصوص السكان المتواجدين بجانب المحطة .</a:t>
            </a:r>
          </a:p>
          <a:p>
            <a:pPr>
              <a:buNone/>
            </a:pPr>
            <a:endParaRPr lang="ar-DZ"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2000"/>
                                        <p:tgtEl>
                                          <p:spTgt spid="3">
                                            <p:txEl>
                                              <p:pRg st="3" end="3"/>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2000"/>
                                        <p:tgtEl>
                                          <p:spTgt spid="3">
                                            <p:txEl>
                                              <p:pRg st="4" end="4"/>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2000"/>
                                        <p:tgtEl>
                                          <p:spTgt spid="3">
                                            <p:txEl>
                                              <p:pRg st="5" end="5"/>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2000"/>
                                        <p:tgtEl>
                                          <p:spTgt spid="3">
                                            <p:txEl>
                                              <p:pRg st="6" end="6"/>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2000"/>
                                        <p:tgtEl>
                                          <p:spTgt spid="3">
                                            <p:txEl>
                                              <p:pRg st="7" end="7"/>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14290"/>
            <a:ext cx="8229600" cy="6110310"/>
          </a:xfrm>
        </p:spPr>
        <p:txBody>
          <a:bodyPr>
            <a:normAutofit/>
          </a:bodyPr>
          <a:lstStyle/>
          <a:p>
            <a:pPr algn="r">
              <a:buNone/>
            </a:pPr>
            <a:r>
              <a:rPr lang="ar-DZ" sz="4400" dirty="0" smtClean="0"/>
              <a:t>  </a:t>
            </a:r>
          </a:p>
          <a:p>
            <a:pPr algn="ctr">
              <a:buNone/>
            </a:pPr>
            <a:r>
              <a:rPr lang="ar-DZ" sz="4400" b="1" i="1" dirty="0" smtClean="0">
                <a:solidFill>
                  <a:srgbClr val="FF0000"/>
                </a:solidFill>
                <a:latin typeface="Arial" pitchFamily="34" charset="0"/>
                <a:cs typeface="Arial" pitchFamily="34" charset="0"/>
              </a:rPr>
              <a:t>ألخاتمة:</a:t>
            </a:r>
          </a:p>
          <a:p>
            <a:pPr algn="r">
              <a:buNone/>
            </a:pPr>
            <a:r>
              <a:rPr lang="ar-DZ" sz="4400" b="1" dirty="0" smtClean="0">
                <a:latin typeface="Arial" pitchFamily="34" charset="0"/>
                <a:cs typeface="Arial" pitchFamily="34" charset="0"/>
              </a:rPr>
              <a:t>مهما اختلفت أنواع المشاريع فيبقى هدفها واحد و هو تلبية </a:t>
            </a:r>
            <a:r>
              <a:rPr lang="ar-DZ" sz="4400" b="1" smtClean="0">
                <a:latin typeface="Arial" pitchFamily="34" charset="0"/>
                <a:cs typeface="Arial" pitchFamily="34" charset="0"/>
              </a:rPr>
              <a:t>احتياجات الإنسان </a:t>
            </a:r>
            <a:r>
              <a:rPr lang="ar-DZ" sz="4400" b="1" dirty="0" smtClean="0">
                <a:latin typeface="Arial" pitchFamily="34" charset="0"/>
                <a:cs typeface="Arial" pitchFamily="34" charset="0"/>
              </a:rPr>
              <a:t>و السعي لتنظيم المجال العمراني.</a:t>
            </a:r>
            <a:endParaRPr lang="fr-FR" sz="44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WordArt 1"/>
          <p:cNvSpPr>
            <a:spLocks noChangeArrowheads="1" noChangeShapeType="1" noTextEdit="1"/>
          </p:cNvSpPr>
          <p:nvPr/>
        </p:nvSpPr>
        <p:spPr bwMode="auto">
          <a:xfrm>
            <a:off x="714348" y="928670"/>
            <a:ext cx="8001056" cy="4714908"/>
          </a:xfrm>
          <a:prstGeom prst="rect">
            <a:avLst/>
          </a:prstGeom>
          <a:solidFill>
            <a:schemeClr val="tx2">
              <a:lumMod val="10000"/>
            </a:schemeClr>
          </a:solidFill>
          <a:effectLst>
            <a:glow rad="228600">
              <a:schemeClr val="accent4">
                <a:satMod val="175000"/>
                <a:alpha val="40000"/>
              </a:schemeClr>
            </a:glow>
          </a:effectLst>
        </p:spPr>
        <p:txBody>
          <a:bodyPr wrap="none" fromWordArt="1">
            <a:prstTxWarp prst="textPlain">
              <a:avLst>
                <a:gd name="adj" fmla="val 50000"/>
              </a:avLst>
            </a:prstTxWarp>
          </a:bodyPr>
          <a:lstStyle/>
          <a:p>
            <a:pPr algn="ctr" rtl="1"/>
            <a:r>
              <a:rPr lang="ar-MA" sz="4400" b="1" i="1" kern="10" spc="0" dirty="0" smtClean="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Andalus"/>
              </a:rPr>
              <a:t>مشروع مترو الجزائر</a:t>
            </a:r>
            <a:endParaRPr lang="fr-FR" sz="4400" b="1" i="1" kern="10" spc="0" dirty="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cs typeface="Andalus"/>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217">
                                            <p:bg/>
                                          </p:spTgt>
                                        </p:tgtEl>
                                        <p:attrNameLst>
                                          <p:attrName>style.visibility</p:attrName>
                                        </p:attrNameLst>
                                      </p:cBhvr>
                                      <p:to>
                                        <p:strVal val="visible"/>
                                      </p:to>
                                    </p:set>
                                    <p:animEffect transition="in" filter="fade">
                                      <p:cBhvr>
                                        <p:cTn id="7" dur="2000"/>
                                        <p:tgtEl>
                                          <p:spTgt spid="9217">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217">
                                            <p:txEl>
                                              <p:pRg st="0" end="0"/>
                                            </p:txEl>
                                          </p:spTgt>
                                        </p:tgtEl>
                                        <p:attrNameLst>
                                          <p:attrName>style.visibility</p:attrName>
                                        </p:attrNameLst>
                                      </p:cBhvr>
                                      <p:to>
                                        <p:strVal val="visible"/>
                                      </p:to>
                                    </p:set>
                                    <p:animEffect transition="in" filter="fade">
                                      <p:cBhvr>
                                        <p:cTn id="12" dur="2000"/>
                                        <p:tgtEl>
                                          <p:spTgt spid="92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 grpId="0" build="p" animBg="1"/>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3214678" y="0"/>
            <a:ext cx="5929322" cy="6858000"/>
          </a:xfrm>
          <a:solidFill>
            <a:schemeClr val="bg2">
              <a:lumMod val="20000"/>
              <a:lumOff val="80000"/>
            </a:schemeClr>
          </a:solidFill>
          <a:effectLst>
            <a:glow rad="101600">
              <a:schemeClr val="accent4">
                <a:satMod val="175000"/>
                <a:alpha val="40000"/>
              </a:schemeClr>
            </a:glow>
          </a:effectLst>
        </p:spPr>
        <p:txBody>
          <a:bodyPr>
            <a:noAutofit/>
          </a:bodyPr>
          <a:lstStyle/>
          <a:p>
            <a:pPr algn="r" rtl="1"/>
            <a:r>
              <a:rPr lang="ar-MA" sz="2200" b="1" i="1" u="sng" dirty="0" smtClean="0">
                <a:solidFill>
                  <a:srgbClr val="C00000"/>
                </a:solidFill>
              </a:rPr>
              <a:t>  </a:t>
            </a:r>
            <a:r>
              <a:rPr lang="ar-MA" sz="2200" b="1" i="1" u="sng" dirty="0" smtClean="0">
                <a:solidFill>
                  <a:srgbClr val="C00000"/>
                </a:solidFill>
                <a:latin typeface="Arial" pitchFamily="34" charset="0"/>
                <a:cs typeface="Arial" pitchFamily="34" charset="0"/>
              </a:rPr>
              <a:t> </a:t>
            </a:r>
            <a:r>
              <a:rPr lang="ar-MA" sz="4000" b="1" i="1" u="sng" dirty="0" smtClean="0">
                <a:solidFill>
                  <a:srgbClr val="C00000"/>
                </a:solidFill>
                <a:latin typeface="Arial" pitchFamily="34" charset="0"/>
                <a:cs typeface="Arial" pitchFamily="34" charset="0"/>
              </a:rPr>
              <a:t>1-   مترو الجزائر</a:t>
            </a:r>
            <a:r>
              <a:rPr lang="ar-MA" sz="4000" b="1" i="1" dirty="0" smtClean="0">
                <a:solidFill>
                  <a:srgbClr val="C00000"/>
                </a:solidFill>
                <a:latin typeface="Arial" pitchFamily="34" charset="0"/>
                <a:cs typeface="Arial" pitchFamily="34" charset="0"/>
              </a:rPr>
              <a:t>:</a:t>
            </a:r>
            <a:r>
              <a:rPr lang="ar-MA" sz="4000" b="1" i="1" dirty="0" smtClean="0">
                <a:solidFill>
                  <a:schemeClr val="bg1"/>
                </a:solidFill>
                <a:latin typeface="Arial" pitchFamily="34" charset="0"/>
                <a:cs typeface="Arial" pitchFamily="34" charset="0"/>
              </a:rPr>
              <a:t>  </a:t>
            </a:r>
            <a:r>
              <a:rPr lang="ar-MA" sz="2200" i="1" dirty="0" smtClean="0">
                <a:solidFill>
                  <a:schemeClr val="bg1"/>
                </a:solidFill>
                <a:latin typeface="Arial" pitchFamily="34" charset="0"/>
                <a:cs typeface="Arial" pitchFamily="34" charset="0"/>
              </a:rPr>
              <a:t>هو</a:t>
            </a:r>
            <a:r>
              <a:rPr lang="fr-FR" sz="2200" i="1" dirty="0" smtClean="0">
                <a:solidFill>
                  <a:schemeClr val="tx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مشروع يعود تاريخه إلى </a:t>
            </a:r>
            <a:r>
              <a:rPr lang="ar-MA" sz="2200" b="1" i="1" dirty="0" smtClean="0">
                <a:solidFill>
                  <a:schemeClr val="bg1"/>
                </a:solidFill>
                <a:latin typeface="Arial" pitchFamily="34" charset="0"/>
                <a:cs typeface="Arial" pitchFamily="34" charset="0"/>
              </a:rPr>
              <a:t>1970</a:t>
            </a:r>
            <a:r>
              <a:rPr lang="fr-FR" sz="2200" b="1" i="1" dirty="0" smtClean="0">
                <a:solidFill>
                  <a:schemeClr val="bg1"/>
                </a:solidFill>
                <a:latin typeface="Arial" pitchFamily="34" charset="0"/>
                <a:cs typeface="Arial" pitchFamily="34" charset="0"/>
              </a:rPr>
              <a:t>ضم</a:t>
            </a: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 شبكة</a:t>
            </a: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 تمتد لمسافة 64 </a:t>
            </a:r>
            <a:r>
              <a:rPr lang="ar-MA" sz="2200" b="1" i="1" dirty="0" smtClean="0">
                <a:solidFill>
                  <a:schemeClr val="bg1"/>
                </a:solidFill>
                <a:latin typeface="Arial" pitchFamily="34" charset="0"/>
                <a:cs typeface="Arial" pitchFamily="34" charset="0"/>
              </a:rPr>
              <a:t> كلم</a:t>
            </a:r>
            <a:r>
              <a:rPr lang="ar-DZ" sz="2200" b="1" i="1" dirty="0" smtClean="0">
                <a:solidFill>
                  <a:schemeClr val="bg1"/>
                </a:solidFill>
                <a:latin typeface="Arial" pitchFamily="34" charset="0"/>
                <a:cs typeface="Arial" pitchFamily="34" charset="0"/>
              </a:rPr>
              <a:t>.</a:t>
            </a: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خطط له لمواجهة الانفجار الديموغرافي ومتطلبات النقل الجماعي الحضري للعاصمة الجزائرية.</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 أول انطلاقة لإنجاز المشروع كانت في</a:t>
            </a:r>
            <a:r>
              <a:rPr lang="ar-MA" sz="2200" b="1" i="1" dirty="0" smtClean="0">
                <a:solidFill>
                  <a:schemeClr val="bg1"/>
                </a:solidFill>
                <a:latin typeface="Arial" pitchFamily="34" charset="0"/>
                <a:cs typeface="Arial" pitchFamily="34" charset="0"/>
              </a:rPr>
              <a:t> 1980</a:t>
            </a:r>
            <a:r>
              <a:rPr lang="fr-FR" sz="2200" b="1" i="1" dirty="0" smtClean="0">
                <a:solidFill>
                  <a:schemeClr val="bg1"/>
                </a:solidFill>
                <a:latin typeface="Arial" pitchFamily="34" charset="0"/>
                <a:cs typeface="Arial" pitchFamily="34" charset="0"/>
              </a:rPr>
              <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يتكون المشروع من </a:t>
            </a:r>
            <a:r>
              <a:rPr lang="ar-MA" sz="2200" b="1" i="1" dirty="0" smtClean="0">
                <a:solidFill>
                  <a:schemeClr val="bg1"/>
                </a:solidFill>
                <a:latin typeface="Arial" pitchFamily="34" charset="0"/>
                <a:cs typeface="Arial" pitchFamily="34" charset="0"/>
              </a:rPr>
              <a:t>:</a:t>
            </a:r>
            <a:r>
              <a:rPr lang="fr-FR" sz="2200" b="1" i="1" dirty="0" smtClean="0">
                <a:solidFill>
                  <a:schemeClr val="bg1"/>
                </a:solidFill>
                <a:latin typeface="Arial" pitchFamily="34" charset="0"/>
                <a:cs typeface="Arial" pitchFamily="34" charset="0"/>
              </a:rPr>
              <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ar-MA" sz="2400" b="1" i="1" u="sng" dirty="0" smtClean="0">
                <a:solidFill>
                  <a:schemeClr val="bg1"/>
                </a:solidFill>
                <a:latin typeface="Arial" pitchFamily="34" charset="0"/>
                <a:cs typeface="Arial" pitchFamily="34" charset="0"/>
              </a:rPr>
              <a:t>1- ا</a:t>
            </a:r>
            <a:r>
              <a:rPr lang="fr-FR" sz="2400" b="1" i="1" u="sng" dirty="0" smtClean="0">
                <a:solidFill>
                  <a:schemeClr val="bg1"/>
                </a:solidFill>
                <a:latin typeface="Arial" pitchFamily="34" charset="0"/>
                <a:cs typeface="Arial" pitchFamily="34" charset="0"/>
              </a:rPr>
              <a:t>لخط الأول</a:t>
            </a:r>
            <a:r>
              <a:rPr lang="ar-MA" sz="2400" b="1" i="1" u="sng"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حي البدر</a:t>
            </a:r>
            <a:r>
              <a:rPr lang="ar-DZ" sz="2200" i="1" dirty="0" smtClean="0">
                <a:solidFill>
                  <a:schemeClr val="bg1"/>
                </a:solidFill>
                <a:latin typeface="Arial" pitchFamily="34" charset="0"/>
                <a:cs typeface="Arial" pitchFamily="34" charset="0"/>
              </a:rPr>
              <a:t>و</a:t>
            </a:r>
            <a:r>
              <a:rPr lang="ar-MA" sz="2200" b="1" i="1" dirty="0" smtClean="0">
                <a:solidFill>
                  <a:schemeClr val="bg1"/>
                </a:solidFill>
                <a:latin typeface="Arial" pitchFamily="34" charset="0"/>
                <a:cs typeface="Arial" pitchFamily="34" charset="0"/>
              </a:rPr>
              <a:t> </a:t>
            </a:r>
            <a:r>
              <a:rPr lang="ar-MA" sz="2200" i="1" dirty="0" smtClean="0">
                <a:solidFill>
                  <a:schemeClr val="bg1"/>
                </a:solidFill>
                <a:latin typeface="Arial" pitchFamily="34" charset="0"/>
                <a:cs typeface="Arial" pitchFamily="34" charset="0"/>
              </a:rPr>
              <a:t>تافورة و الحي </a:t>
            </a:r>
            <a:r>
              <a:rPr lang="ar-MA" sz="2200" b="1" i="1" dirty="0" smtClean="0">
                <a:solidFill>
                  <a:schemeClr val="bg1"/>
                </a:solidFill>
                <a:latin typeface="Arial" pitchFamily="34" charset="0"/>
                <a:cs typeface="Arial" pitchFamily="34" charset="0"/>
              </a:rPr>
              <a:t>المركزي</a:t>
            </a:r>
            <a:r>
              <a:rPr lang="fr-FR" sz="2200" b="1" i="1" dirty="0" smtClean="0">
                <a:solidFill>
                  <a:schemeClr val="bg1"/>
                </a:solidFill>
                <a:latin typeface="Arial" pitchFamily="34" charset="0"/>
                <a:cs typeface="Arial" pitchFamily="34" charset="0"/>
              </a:rPr>
              <a:t> </a:t>
            </a:r>
            <a:r>
              <a:rPr lang="ar-DZ" sz="2200" b="1" i="1" dirty="0" smtClean="0">
                <a:solidFill>
                  <a:schemeClr val="bg1"/>
                </a:solidFill>
                <a:latin typeface="Arial" pitchFamily="34" charset="0"/>
                <a:cs typeface="Arial" pitchFamily="34" charset="0"/>
              </a:rPr>
              <a:t>9 </a:t>
            </a:r>
            <a:r>
              <a:rPr lang="fr-FR" sz="2200" b="1" i="1" dirty="0" smtClean="0">
                <a:solidFill>
                  <a:schemeClr val="bg1"/>
                </a:solidFill>
                <a:latin typeface="Arial" pitchFamily="34" charset="0"/>
                <a:cs typeface="Arial" pitchFamily="34" charset="0"/>
              </a:rPr>
              <a:t> كم و 10محطات، من المرتقب وضعه في الخدمة في</a:t>
            </a:r>
            <a:r>
              <a:rPr lang="ar-MA" sz="2200" b="1" i="1" dirty="0" smtClean="0">
                <a:solidFill>
                  <a:schemeClr val="bg1"/>
                </a:solidFill>
                <a:latin typeface="Arial" pitchFamily="34" charset="0"/>
                <a:cs typeface="Arial" pitchFamily="34" charset="0"/>
              </a:rPr>
              <a:t>2009</a:t>
            </a:r>
            <a:r>
              <a:rPr lang="fr-FR" sz="2200" b="1" i="1" dirty="0" smtClean="0">
                <a:solidFill>
                  <a:schemeClr val="bg1"/>
                </a:solidFill>
                <a:latin typeface="Arial" pitchFamily="34" charset="0"/>
                <a:cs typeface="Arial" pitchFamily="34" charset="0"/>
              </a:rPr>
              <a:t>. </a:t>
            </a:r>
            <a:br>
              <a:rPr lang="fr-FR" sz="2200" b="1" i="1" dirty="0" smtClean="0">
                <a:solidFill>
                  <a:schemeClr val="bg1"/>
                </a:solidFill>
                <a:latin typeface="Arial" pitchFamily="34" charset="0"/>
                <a:cs typeface="Arial" pitchFamily="34" charset="0"/>
              </a:rPr>
            </a:br>
            <a:r>
              <a:rPr lang="fr-FR" sz="2200" b="1" i="1" dirty="0" smtClean="0">
                <a:solidFill>
                  <a:schemeClr val="bg1"/>
                </a:solidFill>
                <a:latin typeface="Arial" pitchFamily="34" charset="0"/>
                <a:cs typeface="Arial" pitchFamily="34" charset="0"/>
              </a:rPr>
              <a:t>سيربط الخطّ الأول للمترو وسط العاصمة بشرقها عبر محطات عشر. وسيتسنى للمسافرين ركوبه من الساعة الخامسة فجرًا حتى الحادية عشرة ليلاً في ظلّ حماية فرقة من عناصر الشرطة</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تم الشروع بالعمل في المشروع رسمياً في</a:t>
            </a:r>
            <a:r>
              <a:rPr lang="ar-MA" sz="2200" b="1" i="1" dirty="0" smtClean="0">
                <a:solidFill>
                  <a:schemeClr val="bg1"/>
                </a:solidFill>
                <a:latin typeface="Arial" pitchFamily="34" charset="0"/>
                <a:cs typeface="Arial" pitchFamily="34" charset="0"/>
              </a:rPr>
              <a:t>1982</a:t>
            </a:r>
            <a:r>
              <a:rPr lang="fr-FR" sz="2200" b="1" i="1" dirty="0" smtClean="0">
                <a:solidFill>
                  <a:schemeClr val="bg1"/>
                </a:solidFill>
                <a:latin typeface="Arial" pitchFamily="34" charset="0"/>
                <a:cs typeface="Arial" pitchFamily="34" charset="0"/>
              </a:rPr>
              <a:t>. تمت الدراسات التقنية في </a:t>
            </a:r>
            <a:r>
              <a:rPr lang="ar-MA" sz="2200" b="1" i="1" dirty="0" smtClean="0">
                <a:solidFill>
                  <a:schemeClr val="bg1"/>
                </a:solidFill>
                <a:latin typeface="Arial" pitchFamily="34" charset="0"/>
                <a:cs typeface="Arial" pitchFamily="34" charset="0"/>
              </a:rPr>
              <a:t>1985</a:t>
            </a:r>
            <a:r>
              <a:rPr lang="fr-FR" sz="2200" b="1" i="1" dirty="0" smtClean="0">
                <a:solidFill>
                  <a:schemeClr val="bg1"/>
                </a:solidFill>
                <a:latin typeface="Arial" pitchFamily="34" charset="0"/>
                <a:cs typeface="Arial" pitchFamily="34" charset="0"/>
              </a:rPr>
              <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تكفلت بالمشروع شركتان ألمانية ويابانية، </a:t>
            </a:r>
            <a:br>
              <a:rPr lang="fr-FR" sz="2200" b="1" i="1" dirty="0" smtClean="0">
                <a:solidFill>
                  <a:schemeClr val="bg1"/>
                </a:solidFill>
                <a:latin typeface="Arial" pitchFamily="34" charset="0"/>
                <a:cs typeface="Arial" pitchFamily="34" charset="0"/>
              </a:rPr>
            </a:br>
            <a:r>
              <a:rPr lang="ar-MA" sz="2200" b="1" i="1" dirty="0" smtClean="0">
                <a:solidFill>
                  <a:schemeClr val="bg1"/>
                </a:solidFill>
                <a:latin typeface="Arial" pitchFamily="34" charset="0"/>
                <a:cs typeface="Arial" pitchFamily="34" charset="0"/>
              </a:rPr>
              <a:t>    *</a:t>
            </a:r>
            <a:r>
              <a:rPr lang="fr-FR" sz="2200" b="1" i="1" dirty="0" smtClean="0">
                <a:solidFill>
                  <a:schemeClr val="bg1"/>
                </a:solidFill>
                <a:latin typeface="Arial" pitchFamily="34" charset="0"/>
                <a:cs typeface="Arial" pitchFamily="34" charset="0"/>
              </a:rPr>
              <a:t>في </a:t>
            </a:r>
            <a:r>
              <a:rPr lang="ar-MA" sz="2200" b="1" i="1" dirty="0" smtClean="0">
                <a:solidFill>
                  <a:schemeClr val="bg1"/>
                </a:solidFill>
                <a:latin typeface="Arial" pitchFamily="34" charset="0"/>
                <a:cs typeface="Arial" pitchFamily="34" charset="0"/>
              </a:rPr>
              <a:t>1988</a:t>
            </a:r>
            <a:r>
              <a:rPr lang="fr-FR" sz="2200" b="1" i="1" dirty="0" smtClean="0">
                <a:solidFill>
                  <a:schemeClr val="bg1"/>
                </a:solidFill>
                <a:latin typeface="Arial" pitchFamily="34" charset="0"/>
                <a:cs typeface="Arial" pitchFamily="34" charset="0"/>
              </a:rPr>
              <a:t>تكفلت بالمشروع شركتان جزائريتان </a:t>
            </a:r>
            <a:r>
              <a:rPr lang="ar-MA" sz="2200" i="1" dirty="0" smtClean="0">
                <a:solidFill>
                  <a:schemeClr val="bg1"/>
                </a:solidFill>
                <a:latin typeface="Arial" pitchFamily="34" charset="0"/>
                <a:cs typeface="Arial" pitchFamily="34" charset="0"/>
              </a:rPr>
              <a:t>كوسيدار</a:t>
            </a:r>
            <a:r>
              <a:rPr lang="fr-FR" sz="2200" b="1" i="1" dirty="0" smtClean="0">
                <a:solidFill>
                  <a:schemeClr val="bg1"/>
                </a:solidFill>
                <a:latin typeface="Arial" pitchFamily="34" charset="0"/>
                <a:cs typeface="Arial" pitchFamily="34" charset="0"/>
              </a:rPr>
              <a:t> وسيدار التي كانتا تنقصان الخبرة في المجال</a:t>
            </a:r>
            <a:r>
              <a:rPr lang="fr-FR" sz="2200" i="1" dirty="0" smtClean="0">
                <a:solidFill>
                  <a:schemeClr val="bg1"/>
                </a:solidFill>
                <a:latin typeface="Arial" pitchFamily="34" charset="0"/>
                <a:cs typeface="Arial" pitchFamily="34" charset="0"/>
              </a:rPr>
              <a:t>، </a:t>
            </a:r>
            <a:r>
              <a:rPr lang="ar-DZ" sz="2200" i="1" dirty="0" smtClean="0">
                <a:solidFill>
                  <a:schemeClr val="bg1"/>
                </a:solidFill>
                <a:latin typeface="Arial" pitchFamily="34" charset="0"/>
                <a:cs typeface="Arial" pitchFamily="34" charset="0"/>
              </a:rPr>
              <a:t>و </a:t>
            </a:r>
            <a:r>
              <a:rPr lang="fr-FR" sz="2200" b="1" i="1" dirty="0" smtClean="0">
                <a:solidFill>
                  <a:schemeClr val="bg1"/>
                </a:solidFill>
                <a:latin typeface="Arial" pitchFamily="34" charset="0"/>
                <a:cs typeface="Arial" pitchFamily="34" charset="0"/>
              </a:rPr>
              <a:t>بظهور الأزمة الاقتصادية والسياسية في البلاد أثناء تلك الفترة توقف المشروع نهائياً، على الرغم من ذلك تم انجاز أربع محطات فقط في ظرف 15</a:t>
            </a:r>
            <a:r>
              <a:rPr lang="ar-MA" sz="2200" b="1" i="1" dirty="0" smtClean="0">
                <a:solidFill>
                  <a:schemeClr val="bg1"/>
                </a:solidFill>
                <a:latin typeface="Arial" pitchFamily="34" charset="0"/>
                <a:cs typeface="Arial" pitchFamily="34" charset="0"/>
              </a:rPr>
              <a:t>سنة</a:t>
            </a:r>
            <a:r>
              <a:rPr lang="fr-FR" sz="2200" b="1" dirty="0" smtClean="0">
                <a:solidFill>
                  <a:schemeClr val="bg1"/>
                </a:solidFill>
                <a:latin typeface="Arial" pitchFamily="34" charset="0"/>
                <a:cs typeface="Arial" pitchFamily="34" charset="0"/>
              </a:rPr>
              <a:t>. </a:t>
            </a:r>
            <a:endParaRPr lang="fr-FR" sz="2200" b="1" i="1" dirty="0">
              <a:solidFill>
                <a:schemeClr val="bg1"/>
              </a:solidFill>
              <a:latin typeface="Arial" pitchFamily="34" charset="0"/>
              <a:cs typeface="Arial" pitchFamily="34" charset="0"/>
            </a:endParaRPr>
          </a:p>
        </p:txBody>
      </p:sp>
      <p:pic>
        <p:nvPicPr>
          <p:cNvPr id="6" name="Image 5" descr="http://observers.france24.com/files/images/P4060057.JPG"/>
          <p:cNvPicPr/>
          <p:nvPr/>
        </p:nvPicPr>
        <p:blipFill>
          <a:blip r:embed="rId2" cstate="print"/>
          <a:srcRect/>
          <a:stretch>
            <a:fillRect/>
          </a:stretch>
        </p:blipFill>
        <p:spPr bwMode="auto">
          <a:xfrm>
            <a:off x="0" y="0"/>
            <a:ext cx="3214678" cy="6858000"/>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928670"/>
            <a:ext cx="8286808" cy="5429288"/>
          </a:xfrm>
        </p:spPr>
        <p:txBody>
          <a:bodyPr/>
          <a:lstStyle/>
          <a:p>
            <a:endParaRPr lang="fr-FR" dirty="0"/>
          </a:p>
        </p:txBody>
      </p:sp>
      <p:pic>
        <p:nvPicPr>
          <p:cNvPr id="3" name="Image 2" descr="Metro Algier.gif">
            <a:hlinkClick r:id="rId2"/>
          </p:cNvPr>
          <p:cNvPicPr/>
          <p:nvPr/>
        </p:nvPicPr>
        <p:blipFill>
          <a:blip r:embed="rId3" cstate="print"/>
          <a:srcRect/>
          <a:stretch>
            <a:fillRect/>
          </a:stretch>
        </p:blipFill>
        <p:spPr bwMode="auto">
          <a:xfrm>
            <a:off x="642910" y="500042"/>
            <a:ext cx="8072494" cy="5786454"/>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85776"/>
            <a:ext cx="8643998" cy="6643710"/>
          </a:xfrm>
        </p:spPr>
        <p:txBody>
          <a:bodyPr>
            <a:normAutofit fontScale="92500"/>
          </a:bodyPr>
          <a:lstStyle/>
          <a:p>
            <a:pPr algn="justLow" rtl="1"/>
            <a:endParaRPr lang="ar-DZ" b="1" dirty="0" smtClean="0">
              <a:solidFill>
                <a:schemeClr val="tx1"/>
              </a:solidFill>
            </a:endParaRPr>
          </a:p>
          <a:p>
            <a:pPr algn="justLow" rtl="1"/>
            <a:endParaRPr lang="ar-DZ" b="1" dirty="0" smtClean="0">
              <a:solidFill>
                <a:schemeClr val="tx1"/>
              </a:solidFill>
            </a:endParaRPr>
          </a:p>
          <a:p>
            <a:pPr algn="l" rtl="0"/>
            <a:r>
              <a:rPr lang="fr-FR" sz="3200" i="0" kern="1200" dirty="0" smtClean="0">
                <a:solidFill>
                  <a:schemeClr val="tx1">
                    <a:tint val="75000"/>
                  </a:schemeClr>
                </a:solidFill>
                <a:latin typeface="+mn-lt"/>
                <a:ea typeface="+mn-ea"/>
                <a:cs typeface="+mn-cs"/>
              </a:rPr>
              <a:t>Damas est resté dans les murs jusqu'à la conquête ottomane. Au début du XXe siècle ont pris vie avec une maison modèle européen de fenêtres sur la rue. . Après la Première Guerre mondiale, la ville commença à s'étendre en particulier le nord, sud et ouest, et l'expansion urbaine, mais de façon surprenante, après l'indépendance a été suivie par des progrès significatifs dans le domaine des soins de santé. Et la disponibilité de l'eau courante potable, et à faible taux de mortalité infantile. Cela reste l'expansion urbaine la plus intense, jusqu'à présent sans interruption. </a:t>
            </a:r>
            <a:endParaRPr lang="fr-FR" dirty="0"/>
          </a:p>
        </p:txBody>
      </p:sp>
      <p:sp>
        <p:nvSpPr>
          <p:cNvPr id="4" name="Rectangle 3"/>
          <p:cNvSpPr/>
          <p:nvPr/>
        </p:nvSpPr>
        <p:spPr>
          <a:xfrm>
            <a:off x="500034" y="-71462"/>
            <a:ext cx="764386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dirty="0" smtClean="0">
                <a:ln w="11430"/>
                <a:solidFill>
                  <a:srgbClr val="FF0000"/>
                </a:solidFill>
                <a:cs typeface="Andalus" pitchFamily="2" charset="-78"/>
              </a:rPr>
              <a:t>L’h</a:t>
            </a:r>
            <a:r>
              <a:rPr lang="fr-FR" sz="5400" b="1" cap="none" spc="0" dirty="0" smtClean="0">
                <a:ln w="11430"/>
                <a:solidFill>
                  <a:srgbClr val="FF0000"/>
                </a:solidFill>
                <a:cs typeface="Andalus" pitchFamily="2" charset="-78"/>
              </a:rPr>
              <a:t>istoire De Damas</a:t>
            </a:r>
            <a:endParaRPr lang="fr-FR" sz="5400" b="1" cap="none" spc="0" dirty="0">
              <a:ln w="11430"/>
              <a:solidFill>
                <a:srgbClr val="FF0000"/>
              </a:solidFill>
              <a:cs typeface="Andalus" pitchFamily="2" charset="-78"/>
            </a:endParaRPr>
          </a:p>
        </p:txBody>
      </p:sp>
      <p:pic>
        <p:nvPicPr>
          <p:cNvPr id="1026" name="Picture 2" descr="E:\mourad doc\projet al hijaz\projet al hijaz\photo le exciswar  la gare\photo damas\CAHP1783.jpg"/>
          <p:cNvPicPr>
            <a:picLocks noChangeAspect="1" noChangeArrowheads="1"/>
          </p:cNvPicPr>
          <p:nvPr/>
        </p:nvPicPr>
        <p:blipFill>
          <a:blip r:embed="rId2" cstate="print">
            <a:duotone>
              <a:prstClr val="black"/>
              <a:srgbClr val="D9C3A5">
                <a:tint val="50000"/>
                <a:satMod val="180000"/>
              </a:srgbClr>
            </a:duotone>
            <a:lum bright="20000" contrast="20000"/>
          </a:blip>
          <a:srcRect/>
          <a:stretch>
            <a:fillRect/>
          </a:stretch>
        </p:blipFill>
        <p:spPr bwMode="auto">
          <a:xfrm>
            <a:off x="214211" y="4500570"/>
            <a:ext cx="6143707" cy="2143140"/>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pull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5"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p:cTn id="18" dur="1000" fill="hold"/>
                                        <p:tgtEl>
                                          <p:spTgt spid="1026"/>
                                        </p:tgtEl>
                                        <p:attrNameLst>
                                          <p:attrName>ppt_w</p:attrName>
                                        </p:attrNameLst>
                                      </p:cBhvr>
                                      <p:tavLst>
                                        <p:tav tm="0">
                                          <p:val>
                                            <p:fltVal val="0"/>
                                          </p:val>
                                        </p:tav>
                                        <p:tav tm="100000">
                                          <p:val>
                                            <p:strVal val="#ppt_w"/>
                                          </p:val>
                                        </p:tav>
                                      </p:tavLst>
                                    </p:anim>
                                    <p:anim calcmode="lin" valueType="num">
                                      <p:cBhvr>
                                        <p:cTn id="19" dur="1000" fill="hold"/>
                                        <p:tgtEl>
                                          <p:spTgt spid="1026"/>
                                        </p:tgtEl>
                                        <p:attrNameLst>
                                          <p:attrName>ppt_h</p:attrName>
                                        </p:attrNameLst>
                                      </p:cBhvr>
                                      <p:tavLst>
                                        <p:tav tm="0">
                                          <p:val>
                                            <p:fltVal val="0"/>
                                          </p:val>
                                        </p:tav>
                                        <p:tav tm="100000">
                                          <p:val>
                                            <p:strVal val="#ppt_h"/>
                                          </p:val>
                                        </p:tav>
                                      </p:tavLst>
                                    </p:anim>
                                    <p:anim calcmode="lin" valueType="num">
                                      <p:cBhvr>
                                        <p:cTn id="20" dur="1000" fill="hold"/>
                                        <p:tgtEl>
                                          <p:spTgt spid="1026"/>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02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3" y="142852"/>
            <a:ext cx="8715436" cy="6715148"/>
          </a:xfrm>
          <a:solidFill>
            <a:schemeClr val="bg2">
              <a:lumMod val="20000"/>
              <a:lumOff val="80000"/>
            </a:schemeClr>
          </a:solidFill>
          <a:effectLst>
            <a:glow rad="139700">
              <a:schemeClr val="accent4">
                <a:satMod val="175000"/>
                <a:alpha val="40000"/>
              </a:schemeClr>
            </a:glow>
          </a:effectLst>
        </p:spPr>
        <p:txBody>
          <a:bodyPr>
            <a:normAutofit/>
          </a:bodyPr>
          <a:lstStyle/>
          <a:p>
            <a:pPr lvl="0" algn="r" rtl="1"/>
            <a:r>
              <a:rPr lang="ar-MA" sz="3100" b="1" dirty="0" smtClean="0">
                <a:solidFill>
                  <a:schemeClr val="bg1"/>
                </a:solidFill>
              </a:rPr>
              <a:t>* </a:t>
            </a:r>
            <a:r>
              <a:rPr lang="fr-FR" sz="3100" b="1" dirty="0" smtClean="0">
                <a:solidFill>
                  <a:schemeClr val="bg1"/>
                </a:solidFill>
              </a:rPr>
              <a:t>في </a:t>
            </a:r>
            <a:r>
              <a:rPr lang="ar-MA" sz="3100" b="1" dirty="0" smtClean="0">
                <a:solidFill>
                  <a:schemeClr val="bg1"/>
                </a:solidFill>
              </a:rPr>
              <a:t>1994</a:t>
            </a:r>
            <a:r>
              <a:rPr lang="fr-FR" sz="3100" b="1" dirty="0" smtClean="0">
                <a:solidFill>
                  <a:schemeClr val="bg1"/>
                </a:solidFill>
              </a:rPr>
              <a:t>تم انجاز 1100 م من ساحة </a:t>
            </a:r>
            <a:r>
              <a:rPr lang="ar-MA" sz="3100" dirty="0" smtClean="0">
                <a:solidFill>
                  <a:schemeClr val="bg1"/>
                </a:solidFill>
              </a:rPr>
              <a:t>الأمير عبد القادر </a:t>
            </a:r>
            <a:r>
              <a:rPr lang="fr-FR" sz="3100" b="1" dirty="0" smtClean="0">
                <a:solidFill>
                  <a:schemeClr val="bg1"/>
                </a:solidFill>
              </a:rPr>
              <a:t>إلى خليفة بوخالفة </a:t>
            </a:r>
            <a:r>
              <a:rPr lang="ar-MA" sz="3100" b="1" dirty="0" smtClean="0">
                <a:solidFill>
                  <a:schemeClr val="bg1"/>
                </a:solidFill>
              </a:rPr>
              <a:t>.</a:t>
            </a:r>
            <a:r>
              <a:rPr lang="fr-FR" sz="3100" b="1" dirty="0" smtClean="0">
                <a:solidFill>
                  <a:schemeClr val="bg1"/>
                </a:solidFill>
              </a:rPr>
              <a:t/>
            </a:r>
            <a:br>
              <a:rPr lang="fr-FR" sz="3100" b="1" dirty="0" smtClean="0">
                <a:solidFill>
                  <a:schemeClr val="bg1"/>
                </a:solidFill>
              </a:rPr>
            </a:br>
            <a:r>
              <a:rPr lang="ar-MA" sz="3100" b="1" dirty="0" smtClean="0">
                <a:solidFill>
                  <a:schemeClr val="bg1"/>
                </a:solidFill>
              </a:rPr>
              <a:t>   *  </a:t>
            </a:r>
            <a:r>
              <a:rPr lang="fr-FR" sz="3100" b="1" dirty="0" smtClean="0">
                <a:solidFill>
                  <a:schemeClr val="bg1"/>
                </a:solidFill>
              </a:rPr>
              <a:t>في </a:t>
            </a:r>
            <a:r>
              <a:rPr lang="ar-MA" sz="3100" b="1" dirty="0" smtClean="0">
                <a:solidFill>
                  <a:schemeClr val="bg1"/>
                </a:solidFill>
              </a:rPr>
              <a:t>1999</a:t>
            </a:r>
            <a:r>
              <a:rPr lang="fr-FR" sz="3100" b="1" dirty="0" smtClean="0">
                <a:solidFill>
                  <a:schemeClr val="bg1"/>
                </a:solidFill>
              </a:rPr>
              <a:t>مؤسسة مترو الجزائر تطلق مناقصة عالمية </a:t>
            </a:r>
            <a:r>
              <a:rPr lang="fr-FR" sz="3100" b="1" dirty="0" err="1" smtClean="0">
                <a:solidFill>
                  <a:schemeClr val="bg1"/>
                </a:solidFill>
              </a:rPr>
              <a:t>لانجاز</a:t>
            </a:r>
            <a:r>
              <a:rPr lang="fr-FR" sz="3100" b="1" dirty="0" smtClean="0">
                <a:solidFill>
                  <a:schemeClr val="bg1"/>
                </a:solidFill>
              </a:rPr>
              <a:t> المترو مدة انجازه 38 شهرا تم اختيار شركتين فرنسية وألمانية. </a:t>
            </a:r>
            <a:br>
              <a:rPr lang="fr-FR" sz="3100" b="1" dirty="0" smtClean="0">
                <a:solidFill>
                  <a:schemeClr val="bg1"/>
                </a:solidFill>
              </a:rPr>
            </a:br>
            <a:r>
              <a:rPr lang="ar-MA" sz="3100" b="1" dirty="0" smtClean="0">
                <a:solidFill>
                  <a:schemeClr val="bg1"/>
                </a:solidFill>
              </a:rPr>
              <a:t>   * </a:t>
            </a:r>
            <a:r>
              <a:rPr lang="ar-MA" sz="3100" dirty="0" smtClean="0">
                <a:solidFill>
                  <a:schemeClr val="bg1"/>
                </a:solidFill>
              </a:rPr>
              <a:t>في</a:t>
            </a:r>
            <a:r>
              <a:rPr lang="ar-MA" sz="3100" b="1" dirty="0" smtClean="0">
                <a:solidFill>
                  <a:schemeClr val="bg1"/>
                </a:solidFill>
              </a:rPr>
              <a:t> 2003</a:t>
            </a:r>
            <a:r>
              <a:rPr lang="fr-FR" sz="3100" b="1" dirty="0" smtClean="0">
                <a:solidFill>
                  <a:schemeClr val="bg1"/>
                </a:solidFill>
              </a:rPr>
              <a:t> </a:t>
            </a:r>
            <a:r>
              <a:rPr lang="ar-MA" sz="3100" b="1" dirty="0" smtClean="0">
                <a:solidFill>
                  <a:schemeClr val="bg1"/>
                </a:solidFill>
              </a:rPr>
              <a:t>  </a:t>
            </a:r>
            <a:r>
              <a:rPr lang="fr-FR" sz="3100" b="1" dirty="0" smtClean="0">
                <a:solidFill>
                  <a:schemeClr val="bg1"/>
                </a:solidFill>
              </a:rPr>
              <a:t>مع عودة النمو الاقتصادي خصصت الجزائر الغلافات المالية المناسبة واعادة بعث المشروع بجدية </a:t>
            </a:r>
            <a:br>
              <a:rPr lang="fr-FR" sz="3100" b="1" dirty="0" smtClean="0">
                <a:solidFill>
                  <a:schemeClr val="bg1"/>
                </a:solidFill>
              </a:rPr>
            </a:br>
            <a:r>
              <a:rPr lang="ar-MA" sz="3100" b="1" dirty="0" smtClean="0">
                <a:solidFill>
                  <a:schemeClr val="bg1"/>
                </a:solidFill>
              </a:rPr>
              <a:t>   *2006 </a:t>
            </a:r>
            <a:r>
              <a:rPr lang="fr-FR" sz="3100" b="1" dirty="0" smtClean="0">
                <a:solidFill>
                  <a:schemeClr val="bg1"/>
                </a:solidFill>
              </a:rPr>
              <a:t> في شهر كانون الثاني/يناير سلمت شركة مترو الجزائر مهمة إنجاز النظام بالكامل للمجمع الفرنسي </a:t>
            </a:r>
            <a:r>
              <a:rPr lang="fr-FR" sz="3100" b="1" i="1" dirty="0" smtClean="0">
                <a:solidFill>
                  <a:schemeClr val="bg1"/>
                </a:solidFill>
              </a:rPr>
              <a:t>سيمنس ترانسبورتايشن سيستمز</a:t>
            </a:r>
            <a:r>
              <a:rPr lang="fr-FR" sz="3100" b="1" dirty="0" smtClean="0">
                <a:solidFill>
                  <a:schemeClr val="bg1"/>
                </a:solidFill>
              </a:rPr>
              <a:t>تضمن ذلك وضع المعدات الثابتة ونظام الإشارة والكهرباء. أما أشغال الهندسة المدنية فستقوم بها شركتان ايطالية وإسبانية كما ستتكلف شركة إسبانية بتوفير العتاد المجر من عربات مترو وغيره يتشكل من 14 قطار من 6 عربات للواحدة. </a:t>
            </a:r>
            <a:endParaRPr lang="fr-FR" sz="3100" b="1" dirty="0">
              <a:solidFill>
                <a:schemeClr val="bg1"/>
              </a:solidFill>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http://observers.france24.com/files/images/8.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http://observers.france24.com/files/images/P4060056.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http://observers.france24.com/files/images/P4060059.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checke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928670"/>
            <a:ext cx="8143932" cy="5572164"/>
          </a:xfrm>
          <a:solidFill>
            <a:schemeClr val="bg2">
              <a:lumMod val="20000"/>
              <a:lumOff val="80000"/>
            </a:schemeClr>
          </a:solidFill>
          <a:effectLst>
            <a:glow rad="139700">
              <a:schemeClr val="accent4">
                <a:satMod val="175000"/>
                <a:alpha val="40000"/>
              </a:schemeClr>
            </a:glow>
          </a:effectLst>
          <a:scene3d>
            <a:camera prst="orthographicFront"/>
            <a:lightRig rig="threePt" dir="t"/>
          </a:scene3d>
          <a:sp3d>
            <a:bevelT w="139700" prst="cross"/>
          </a:sp3d>
        </p:spPr>
        <p:txBody>
          <a:bodyPr>
            <a:normAutofit fontScale="90000"/>
          </a:bodyPr>
          <a:lstStyle/>
          <a:p>
            <a:pPr algn="r" rtl="1"/>
            <a:r>
              <a:rPr lang="ar-MA" sz="2600" b="1" dirty="0" smtClean="0">
                <a:solidFill>
                  <a:srgbClr val="C00000"/>
                </a:solidFill>
              </a:rPr>
              <a:t/>
            </a:r>
            <a:br>
              <a:rPr lang="ar-MA" sz="2600" b="1" dirty="0" smtClean="0">
                <a:solidFill>
                  <a:srgbClr val="C00000"/>
                </a:solidFill>
              </a:rPr>
            </a:br>
            <a:r>
              <a:rPr lang="ar-MA" sz="3600" b="1" dirty="0" smtClean="0">
                <a:solidFill>
                  <a:schemeClr val="tx1"/>
                </a:solidFill>
              </a:rPr>
              <a:t>       </a:t>
            </a:r>
            <a:r>
              <a:rPr lang="ar-MA" sz="3600" b="1" i="1" u="sng" dirty="0" smtClean="0">
                <a:solidFill>
                  <a:schemeClr val="bg1"/>
                </a:solidFill>
              </a:rPr>
              <a:t>1-</a:t>
            </a:r>
            <a:r>
              <a:rPr lang="fr-FR" sz="3600" b="1" i="1" u="sng" dirty="0" smtClean="0">
                <a:solidFill>
                  <a:schemeClr val="bg1"/>
                </a:solidFill>
              </a:rPr>
              <a:t>العوامل المالية و الاقتصادية</a:t>
            </a:r>
            <a:r>
              <a:rPr lang="fr-FR" sz="3600" b="1" dirty="0" smtClean="0">
                <a:solidFill>
                  <a:schemeClr val="bg1"/>
                </a:solidFill>
              </a:rPr>
              <a:t>:</a:t>
            </a:r>
            <a:r>
              <a:rPr lang="fr-FR" sz="2600" b="1" dirty="0" smtClean="0">
                <a:solidFill>
                  <a:schemeClr val="bg1"/>
                </a:solidFill>
              </a:rPr>
              <a:t/>
            </a:r>
            <a:br>
              <a:rPr lang="fr-FR" sz="2600" b="1" dirty="0" smtClean="0">
                <a:solidFill>
                  <a:schemeClr val="bg1"/>
                </a:solidFill>
              </a:rPr>
            </a:br>
            <a:r>
              <a:rPr lang="ar-MA" sz="2600" b="1" dirty="0" smtClean="0">
                <a:solidFill>
                  <a:schemeClr val="bg1"/>
                </a:solidFill>
              </a:rPr>
              <a:t>    *</a:t>
            </a:r>
            <a:r>
              <a:rPr lang="fr-FR" sz="3100" b="1" dirty="0" smtClean="0">
                <a:solidFill>
                  <a:schemeClr val="bg1"/>
                </a:solidFill>
              </a:rPr>
              <a:t>تأخرانجاز المشروع  نظراً للصعوبات المالية والأمنية في التسعينيات. عرف المشروع انطلاقة جديدة في </a:t>
            </a:r>
            <a:r>
              <a:rPr lang="ar-MA" sz="3100" b="1" dirty="0" smtClean="0">
                <a:solidFill>
                  <a:schemeClr val="bg1"/>
                </a:solidFill>
              </a:rPr>
              <a:t>2003</a:t>
            </a:r>
            <a:r>
              <a:rPr lang="fr-FR" sz="3100" b="1" dirty="0" smtClean="0">
                <a:solidFill>
                  <a:schemeClr val="bg1"/>
                </a:solidFill>
              </a:rPr>
              <a:t/>
            </a:r>
            <a:br>
              <a:rPr lang="fr-FR" sz="3100" b="1" dirty="0" smtClean="0">
                <a:solidFill>
                  <a:schemeClr val="bg1"/>
                </a:solidFill>
              </a:rPr>
            </a:br>
            <a:r>
              <a:rPr lang="fr-FR" sz="3100" b="1" dirty="0" smtClean="0">
                <a:solidFill>
                  <a:schemeClr val="bg1"/>
                </a:solidFill>
              </a:rPr>
              <a:t>لكن انهيار أسعار</a:t>
            </a:r>
            <a:r>
              <a:rPr lang="ar-MA" sz="3100" dirty="0" smtClean="0">
                <a:solidFill>
                  <a:schemeClr val="bg1"/>
                </a:solidFill>
              </a:rPr>
              <a:t>النفط</a:t>
            </a:r>
            <a:r>
              <a:rPr lang="ar-MA" sz="3100" b="1" dirty="0" smtClean="0">
                <a:solidFill>
                  <a:schemeClr val="bg1"/>
                </a:solidFill>
              </a:rPr>
              <a:t> </a:t>
            </a:r>
            <a:r>
              <a:rPr lang="fr-FR" sz="3100" b="1" dirty="0" smtClean="0">
                <a:solidFill>
                  <a:schemeClr val="bg1"/>
                </a:solidFill>
              </a:rPr>
              <a:t>في نفس الفترة من 30$ إلى النصف قلص من مدا خيل الدولة الجزائرية، فتأجل التنفيذ </a:t>
            </a:r>
            <a:r>
              <a:rPr lang="ar-MA" sz="3100" b="1" dirty="0" smtClean="0">
                <a:solidFill>
                  <a:schemeClr val="bg1"/>
                </a:solidFill>
              </a:rPr>
              <a:t>.</a:t>
            </a:r>
            <a:r>
              <a:rPr lang="fr-FR" sz="3100" b="1" dirty="0" smtClean="0">
                <a:solidFill>
                  <a:schemeClr val="bg1"/>
                </a:solidFill>
              </a:rPr>
              <a:t/>
            </a:r>
            <a:br>
              <a:rPr lang="fr-FR" sz="3100" b="1" dirty="0" smtClean="0">
                <a:solidFill>
                  <a:schemeClr val="bg1"/>
                </a:solidFill>
              </a:rPr>
            </a:br>
            <a:r>
              <a:rPr lang="fr-FR" sz="3100" b="1" dirty="0" smtClean="0">
                <a:solidFill>
                  <a:schemeClr val="bg1"/>
                </a:solidFill>
              </a:rPr>
              <a:t>. لكن بين الأزمات الاقتصادية والاضطرابات السياسية والأمنية، راح المشروع يغرق في دهاليز النسيان حتى دُفن تحت اقدام الجزائر البيضاء. شَهد مترو الجزائر عهود خمسة رؤساء وابتلع </a:t>
            </a:r>
            <a:r>
              <a:rPr lang="ar-DZ" sz="3100" b="1" dirty="0" smtClean="0">
                <a:solidFill>
                  <a:schemeClr val="bg1"/>
                </a:solidFill>
              </a:rPr>
              <a:t>(</a:t>
            </a:r>
            <a:r>
              <a:rPr lang="fr-FR" sz="3100" b="1" dirty="0" smtClean="0">
                <a:solidFill>
                  <a:schemeClr val="bg1"/>
                </a:solidFill>
              </a:rPr>
              <a:t>140 مليار دينار (أي ما يعادل 200 مليون يورو حتى بات موضع نكات أهل العاصمة</a:t>
            </a:r>
            <a:r>
              <a:rPr lang="ar-MA" sz="3100" b="1" dirty="0" smtClean="0">
                <a:solidFill>
                  <a:schemeClr val="bg1"/>
                </a:solidFill>
              </a:rPr>
              <a:t>.</a:t>
            </a:r>
            <a:r>
              <a:rPr lang="fr-FR" sz="2600" b="1" dirty="0" smtClean="0">
                <a:solidFill>
                  <a:schemeClr val="bg1"/>
                </a:solidFill>
              </a:rPr>
              <a:t/>
            </a:r>
            <a:br>
              <a:rPr lang="fr-FR" sz="2600" b="1" dirty="0" smtClean="0">
                <a:solidFill>
                  <a:schemeClr val="bg1"/>
                </a:solidFill>
              </a:rPr>
            </a:br>
            <a:r>
              <a:rPr lang="ar-MA" sz="3600" b="1" i="1" u="sng" dirty="0" smtClean="0">
                <a:solidFill>
                  <a:schemeClr val="bg1"/>
                </a:solidFill>
              </a:rPr>
              <a:t>    2-</a:t>
            </a:r>
            <a:r>
              <a:rPr lang="fr-FR" sz="3600" b="1" i="1" u="sng" dirty="0" smtClean="0">
                <a:solidFill>
                  <a:schemeClr val="bg1"/>
                </a:solidFill>
              </a:rPr>
              <a:t>العوامل الطبيعية</a:t>
            </a:r>
            <a:r>
              <a:rPr lang="fr-FR" sz="2600" b="1" dirty="0" smtClean="0">
                <a:solidFill>
                  <a:schemeClr val="bg1"/>
                </a:solidFill>
              </a:rPr>
              <a:t>:</a:t>
            </a:r>
            <a:br>
              <a:rPr lang="fr-FR" sz="2600" b="1" dirty="0" smtClean="0">
                <a:solidFill>
                  <a:schemeClr val="bg1"/>
                </a:solidFill>
              </a:rPr>
            </a:br>
            <a:r>
              <a:rPr lang="ar-MA" sz="3100" b="1" dirty="0" smtClean="0">
                <a:solidFill>
                  <a:schemeClr val="bg1"/>
                </a:solidFill>
              </a:rPr>
              <a:t>    *</a:t>
            </a:r>
            <a:r>
              <a:rPr lang="fr-FR" sz="3100" b="1" dirty="0" smtClean="0">
                <a:solidFill>
                  <a:schemeClr val="bg1"/>
                </a:solidFill>
              </a:rPr>
              <a:t>شكلت طبيعة الجيولوجيا الأرضية للعاصمة تحدياً كبيراً وخلفت مشاكل تقنية صعب تجاوزها بسهولة وعطلت تقدم المشروع</a:t>
            </a:r>
            <a:r>
              <a:rPr lang="fr-FR" sz="2600" b="1" dirty="0" smtClean="0">
                <a:solidFill>
                  <a:schemeClr val="bg1"/>
                </a:solidFill>
              </a:rPr>
              <a:t>.</a:t>
            </a:r>
            <a:r>
              <a:rPr lang="fr-FR" sz="2600" b="1" dirty="0" smtClean="0">
                <a:solidFill>
                  <a:schemeClr val="tx1"/>
                </a:solidFill>
              </a:rPr>
              <a:t/>
            </a:r>
            <a:br>
              <a:rPr lang="fr-FR" sz="2600" b="1" dirty="0" smtClean="0">
                <a:solidFill>
                  <a:schemeClr val="tx1"/>
                </a:solidFill>
              </a:rPr>
            </a:br>
            <a:endParaRPr lang="fr-FR" sz="2600" b="1" dirty="0">
              <a:solidFill>
                <a:schemeClr val="tx1"/>
              </a:solidFill>
            </a:endParaRPr>
          </a:p>
        </p:txBody>
      </p:sp>
      <p:sp>
        <p:nvSpPr>
          <p:cNvPr id="3" name="Rectangle 2"/>
          <p:cNvSpPr/>
          <p:nvPr/>
        </p:nvSpPr>
        <p:spPr>
          <a:xfrm>
            <a:off x="1357290" y="214290"/>
            <a:ext cx="6000760" cy="461665"/>
          </a:xfrm>
          <a:prstGeom prst="rect">
            <a:avLst/>
          </a:prstGeom>
          <a:noFill/>
        </p:spPr>
        <p:txBody>
          <a:bodyPr wrap="squar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ar-MA" sz="2400" b="1" i="1" u="sng" cap="none" spc="150" dirty="0" smtClean="0">
                <a:ln w="11430"/>
                <a:solidFill>
                  <a:srgbClr val="FF0000"/>
                </a:solidFill>
                <a:effectLst>
                  <a:outerShdw blurRad="25400" algn="tl" rotWithShape="0">
                    <a:srgbClr val="000000">
                      <a:alpha val="43000"/>
                    </a:srgbClr>
                  </a:outerShdw>
                </a:effectLst>
                <a:latin typeface="Arial" pitchFamily="34" charset="0"/>
                <a:cs typeface="Arial" pitchFamily="34" charset="0"/>
              </a:rPr>
              <a:t>العوامل المؤثرة على انجاز</a:t>
            </a:r>
            <a:r>
              <a:rPr lang="ar-DZ" sz="2400" b="1" i="1" u="sng" cap="none" spc="150" dirty="0" smtClean="0">
                <a:ln w="11430"/>
                <a:solidFill>
                  <a:srgbClr val="FF0000"/>
                </a:solidFill>
                <a:effectLst>
                  <a:outerShdw blurRad="25400" algn="tl" rotWithShape="0">
                    <a:srgbClr val="000000">
                      <a:alpha val="43000"/>
                    </a:srgbClr>
                  </a:outerShdw>
                </a:effectLst>
                <a:latin typeface="Arial" pitchFamily="34" charset="0"/>
                <a:cs typeface="Arial" pitchFamily="34" charset="0"/>
              </a:rPr>
              <a:t>المشروع</a:t>
            </a:r>
            <a:endParaRPr lang="fr-FR" sz="2400" b="1" i="1" u="sng" cap="none" spc="150" dirty="0">
              <a:ln w="11430"/>
              <a:solidFill>
                <a:srgbClr val="FF0000"/>
              </a:solidFill>
              <a:effectLst>
                <a:outerShdw blurRad="25400" algn="tl" rotWithShape="0">
                  <a:srgbClr val="000000">
                    <a:alpha val="43000"/>
                  </a:srgbClr>
                </a:outerShdw>
              </a:effectLst>
              <a:latin typeface="Arial" pitchFamily="34" charset="0"/>
              <a:cs typeface="Arial"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2844" y="142852"/>
            <a:ext cx="8786874" cy="6500858"/>
          </a:xfrm>
          <a:solidFill>
            <a:schemeClr val="bg2">
              <a:lumMod val="20000"/>
              <a:lumOff val="80000"/>
            </a:schemeClr>
          </a:solidFill>
        </p:spPr>
        <p:txBody>
          <a:bodyPr>
            <a:normAutofit/>
          </a:bodyPr>
          <a:lstStyle/>
          <a:p>
            <a:pPr algn="r"/>
            <a:r>
              <a:rPr lang="ar-DZ" sz="2400" b="1" dirty="0" smtClean="0">
                <a:solidFill>
                  <a:schemeClr val="tx1"/>
                </a:solidFill>
                <a:latin typeface="Arial" pitchFamily="34" charset="0"/>
                <a:cs typeface="Arial" pitchFamily="34" charset="0"/>
              </a:rPr>
              <a:t>كل المشاريع مهما اختلفت أنواعها لها هدف واحد و هو تلبية احتياجات الإنسان فمثلا:</a:t>
            </a:r>
            <a:r>
              <a:rPr lang="fr-FR" sz="2400" dirty="0" smtClean="0">
                <a:solidFill>
                  <a:schemeClr val="tx1"/>
                </a:solidFill>
                <a:latin typeface="Arial" pitchFamily="34" charset="0"/>
                <a:cs typeface="Arial" pitchFamily="34" charset="0"/>
              </a:rPr>
              <a:t/>
            </a:r>
            <a:br>
              <a:rPr lang="fr-FR" sz="2400" dirty="0" smtClean="0">
                <a:solidFill>
                  <a:schemeClr val="tx1"/>
                </a:solidFill>
                <a:latin typeface="Arial" pitchFamily="34" charset="0"/>
                <a:cs typeface="Arial" pitchFamily="34" charset="0"/>
              </a:rPr>
            </a:br>
            <a:r>
              <a:rPr lang="ar-DZ" sz="2400" b="1" dirty="0" smtClean="0">
                <a:solidFill>
                  <a:schemeClr val="tx1"/>
                </a:solidFill>
                <a:latin typeface="Arial" pitchFamily="34" charset="0"/>
                <a:cs typeface="Arial" pitchFamily="34" charset="0"/>
              </a:rPr>
              <a:t>مشروع,مترو دبي الهدف الأساسي هو تخفيف ضغط المواصلات و تحقيق تنمية في مجال النقل و فك العزلة عن بعض المناطق</a:t>
            </a:r>
            <a:br>
              <a:rPr lang="ar-DZ" sz="2400" b="1" dirty="0" smtClean="0">
                <a:solidFill>
                  <a:schemeClr val="tx1"/>
                </a:solidFill>
                <a:latin typeface="Arial" pitchFamily="34" charset="0"/>
                <a:cs typeface="Arial" pitchFamily="34" charset="0"/>
              </a:rPr>
            </a:br>
            <a:r>
              <a:rPr lang="fr-FR" sz="2400" dirty="0" smtClean="0">
                <a:solidFill>
                  <a:schemeClr val="tx1"/>
                </a:solidFill>
                <a:latin typeface="Arial" pitchFamily="34" charset="0"/>
                <a:cs typeface="Arial" pitchFamily="34" charset="0"/>
              </a:rPr>
              <a:t/>
            </a:r>
            <a:br>
              <a:rPr lang="fr-FR" sz="2400" dirty="0" smtClean="0">
                <a:solidFill>
                  <a:schemeClr val="tx1"/>
                </a:solidFill>
                <a:latin typeface="Arial" pitchFamily="34" charset="0"/>
                <a:cs typeface="Arial" pitchFamily="34" charset="0"/>
              </a:rPr>
            </a:br>
            <a:r>
              <a:rPr lang="ar-DZ" sz="2400" b="1" dirty="0" smtClean="0">
                <a:solidFill>
                  <a:schemeClr val="tx1"/>
                </a:solidFill>
                <a:latin typeface="Arial" pitchFamily="34" charset="0"/>
                <a:cs typeface="Arial" pitchFamily="34" charset="0"/>
              </a:rPr>
              <a:t>أما مشروع ميتروا الجزائر تم وضع دراسته منذ 1972 , لانجازه بسبب الامبالات و الإهمال, وهذا بالنسبة لأي مشروع كبير في الجزائر لأنه لا توجد شفافية و سير أحسن للمشاريع و هذا ما يجعلها تأخذ وقت كبير و تستنزف الكثير من أموال , وفي بعض الأحيان ينتهي المشروع غير مطابق للمواصفات العالمية. </a:t>
            </a:r>
            <a:r>
              <a:rPr lang="ar-DZ" sz="2400" b="1" dirty="0" smtClean="0">
                <a:solidFill>
                  <a:schemeClr val="bg1"/>
                </a:solidFill>
                <a:latin typeface="Arial" pitchFamily="34" charset="0"/>
                <a:cs typeface="Arial" pitchFamily="34" charset="0"/>
              </a:rPr>
              <a:t> </a:t>
            </a:r>
            <a:r>
              <a:rPr lang="fr-FR" sz="2400" dirty="0" smtClean="0"/>
              <a:t/>
            </a:r>
            <a:br>
              <a:rPr lang="fr-FR" sz="2400" dirty="0" smtClean="0"/>
            </a:br>
            <a:r>
              <a:rPr lang="ar-DZ" sz="2400" dirty="0" smtClean="0"/>
              <a:t/>
            </a:r>
            <a:br>
              <a:rPr lang="ar-DZ" sz="2400" dirty="0" smtClean="0"/>
            </a:br>
            <a:r>
              <a:rPr lang="ar-DZ" sz="2400" dirty="0" smtClean="0"/>
              <a:t/>
            </a:r>
            <a:br>
              <a:rPr lang="ar-DZ" sz="2400" dirty="0" smtClean="0"/>
            </a:br>
            <a:r>
              <a:rPr lang="ar-DZ" sz="2400" dirty="0" smtClean="0"/>
              <a:t/>
            </a:r>
            <a:br>
              <a:rPr lang="ar-DZ" sz="2400" dirty="0" smtClean="0"/>
            </a:br>
            <a:r>
              <a:rPr lang="ar-DZ" sz="2400" dirty="0" smtClean="0"/>
              <a:t/>
            </a:r>
            <a:br>
              <a:rPr lang="ar-DZ" sz="2400" dirty="0" smtClean="0"/>
            </a:br>
            <a:r>
              <a:rPr lang="ar-DZ" sz="2400" dirty="0" smtClean="0"/>
              <a:t/>
            </a:r>
            <a:br>
              <a:rPr lang="ar-DZ" sz="2400" dirty="0" smtClean="0"/>
            </a:br>
            <a:r>
              <a:rPr lang="ar-DZ" sz="2400" dirty="0" smtClean="0"/>
              <a:t/>
            </a:r>
            <a:br>
              <a:rPr lang="ar-DZ" sz="2400" dirty="0" smtClean="0"/>
            </a:br>
            <a:endParaRPr lang="fr-FR" sz="2400" dirty="0"/>
          </a:p>
        </p:txBody>
      </p:sp>
      <p:sp>
        <p:nvSpPr>
          <p:cNvPr id="3" name="Rectangle 2"/>
          <p:cNvSpPr/>
          <p:nvPr/>
        </p:nvSpPr>
        <p:spPr>
          <a:xfrm>
            <a:off x="2714612" y="357166"/>
            <a:ext cx="2565126"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DZ" sz="4400" b="1" i="1" u="sng" cap="none" spc="0" dirty="0" smtClean="0">
                <a:ln w="11430"/>
                <a:solidFill>
                  <a:srgbClr val="FF0000"/>
                </a:solidFill>
                <a:effectLst>
                  <a:outerShdw blurRad="50800" dist="39000" dir="5460000" algn="tl">
                    <a:srgbClr val="000000">
                      <a:alpha val="38000"/>
                    </a:srgbClr>
                  </a:outerShdw>
                </a:effectLst>
                <a:cs typeface="+mn-cs"/>
              </a:rPr>
              <a:t>خلاصة:</a:t>
            </a:r>
            <a:endParaRPr lang="fr-FR" sz="4400" b="1" i="1" cap="none" spc="0" dirty="0">
              <a:ln w="11430"/>
              <a:solidFill>
                <a:srgbClr val="FF0000"/>
              </a:solidFill>
              <a:effectLst>
                <a:outerShdw blurRad="50800" dist="39000" dir="5460000" algn="tl">
                  <a:srgbClr val="000000">
                    <a:alpha val="38000"/>
                  </a:srgbClr>
                </a:outerShdw>
              </a:effectLst>
            </a:endParaRPr>
          </a:p>
        </p:txBody>
      </p:sp>
      <p:pic>
        <p:nvPicPr>
          <p:cNvPr id="4" name="Picture 11" descr="merci"/>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amond(in)">
                                      <p:cBhvr>
                                        <p:cTn id="19" dur="2000"/>
                                        <p:tgtEl>
                                          <p:spTgt spid="2"/>
                                        </p:tgtEl>
                                      </p:cBhvr>
                                    </p:animEffect>
                                  </p:childTnLst>
                                </p:cTn>
                              </p:par>
                              <p:par>
                                <p:cTn id="20" presetID="26"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80">
                                          <p:stCondLst>
                                            <p:cond delay="0"/>
                                          </p:stCondLst>
                                        </p:cTn>
                                        <p:tgtEl>
                                          <p:spTgt spid="4"/>
                                        </p:tgtEl>
                                      </p:cBhvr>
                                    </p:animEffect>
                                    <p:anim calcmode="lin" valueType="num">
                                      <p:cBhvr>
                                        <p:cTn id="2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8" dur="26">
                                          <p:stCondLst>
                                            <p:cond delay="650"/>
                                          </p:stCondLst>
                                        </p:cTn>
                                        <p:tgtEl>
                                          <p:spTgt spid="4"/>
                                        </p:tgtEl>
                                      </p:cBhvr>
                                      <p:to x="100000" y="60000"/>
                                    </p:animScale>
                                    <p:animScale>
                                      <p:cBhvr>
                                        <p:cTn id="29" dur="166" decel="50000">
                                          <p:stCondLst>
                                            <p:cond delay="676"/>
                                          </p:stCondLst>
                                        </p:cTn>
                                        <p:tgtEl>
                                          <p:spTgt spid="4"/>
                                        </p:tgtEl>
                                      </p:cBhvr>
                                      <p:to x="100000" y="100000"/>
                                    </p:animScale>
                                    <p:animScale>
                                      <p:cBhvr>
                                        <p:cTn id="30" dur="26">
                                          <p:stCondLst>
                                            <p:cond delay="1312"/>
                                          </p:stCondLst>
                                        </p:cTn>
                                        <p:tgtEl>
                                          <p:spTgt spid="4"/>
                                        </p:tgtEl>
                                      </p:cBhvr>
                                      <p:to x="100000" y="80000"/>
                                    </p:animScale>
                                    <p:animScale>
                                      <p:cBhvr>
                                        <p:cTn id="31" dur="166" decel="50000">
                                          <p:stCondLst>
                                            <p:cond delay="1338"/>
                                          </p:stCondLst>
                                        </p:cTn>
                                        <p:tgtEl>
                                          <p:spTgt spid="4"/>
                                        </p:tgtEl>
                                      </p:cBhvr>
                                      <p:to x="100000" y="100000"/>
                                    </p:animScale>
                                    <p:animScale>
                                      <p:cBhvr>
                                        <p:cTn id="32" dur="26">
                                          <p:stCondLst>
                                            <p:cond delay="1642"/>
                                          </p:stCondLst>
                                        </p:cTn>
                                        <p:tgtEl>
                                          <p:spTgt spid="4"/>
                                        </p:tgtEl>
                                      </p:cBhvr>
                                      <p:to x="100000" y="90000"/>
                                    </p:animScale>
                                    <p:animScale>
                                      <p:cBhvr>
                                        <p:cTn id="33" dur="166" decel="50000">
                                          <p:stCondLst>
                                            <p:cond delay="1668"/>
                                          </p:stCondLst>
                                        </p:cTn>
                                        <p:tgtEl>
                                          <p:spTgt spid="4"/>
                                        </p:tgtEl>
                                      </p:cBhvr>
                                      <p:to x="100000" y="100000"/>
                                    </p:animScale>
                                    <p:animScale>
                                      <p:cBhvr>
                                        <p:cTn id="34" dur="26">
                                          <p:stCondLst>
                                            <p:cond delay="1808"/>
                                          </p:stCondLst>
                                        </p:cTn>
                                        <p:tgtEl>
                                          <p:spTgt spid="4"/>
                                        </p:tgtEl>
                                      </p:cBhvr>
                                      <p:to x="100000" y="95000"/>
                                    </p:animScale>
                                    <p:animScale>
                                      <p:cBhvr>
                                        <p:cTn id="3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E:\mourad doc\projet al hijaz\projet al hijaz\photo le exciswar  la gare\carte syrie\damas  0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Rectangle 5"/>
          <p:cNvSpPr/>
          <p:nvPr/>
        </p:nvSpPr>
        <p:spPr>
          <a:xfrm>
            <a:off x="5214942" y="0"/>
            <a:ext cx="2807180"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rgbClr val="FF0000"/>
                </a:solidFill>
                <a:effectLst>
                  <a:outerShdw blurRad="50800" dist="39000" dir="5460000" algn="tl">
                    <a:srgbClr val="000000">
                      <a:alpha val="38000"/>
                    </a:srgbClr>
                  </a:outerShdw>
                </a:effectLst>
              </a:rPr>
              <a:t>Damas 1 </a:t>
            </a:r>
            <a:endParaRPr lang="fr-FR"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arte" descr="Carte: Syrie - Damas"/>
          <p:cNvPicPr/>
          <p:nvPr/>
        </p:nvPicPr>
        <p:blipFill>
          <a:blip r:embed="rId2" cstate="print"/>
          <a:srcRect/>
          <a:stretch>
            <a:fillRect/>
          </a:stretch>
        </p:blipFill>
        <p:spPr bwMode="auto">
          <a:xfrm>
            <a:off x="0" y="-214338"/>
            <a:ext cx="9143999" cy="707233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p:cNvSpPr/>
          <p:nvPr/>
        </p:nvSpPr>
        <p:spPr>
          <a:xfrm>
            <a:off x="1714480" y="0"/>
            <a:ext cx="6715172" cy="92333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5400" b="1" cap="none" spc="50" dirty="0" err="1" smtClean="0">
                <a:ln w="11430"/>
                <a:solidFill>
                  <a:srgbClr val="FF0000"/>
                </a:solidFill>
                <a:effectLst>
                  <a:outerShdw blurRad="76200" dist="50800" dir="5400000" algn="tl" rotWithShape="0">
                    <a:srgbClr val="000000">
                      <a:alpha val="65000"/>
                    </a:srgbClr>
                  </a:outerShdw>
                </a:effectLst>
              </a:rPr>
              <a:t>Extention</a:t>
            </a:r>
            <a:r>
              <a:rPr lang="fr-FR" sz="5400" b="1" cap="none" spc="50" dirty="0" smtClean="0">
                <a:ln w="11430"/>
                <a:solidFill>
                  <a:srgbClr val="FF0000"/>
                </a:solidFill>
                <a:effectLst>
                  <a:outerShdw blurRad="76200" dist="50800" dir="5400000" algn="tl" rotWithShape="0">
                    <a:srgbClr val="000000">
                      <a:alpha val="65000"/>
                    </a:srgbClr>
                  </a:outerShdw>
                </a:effectLst>
              </a:rPr>
              <a:t> De Damas</a:t>
            </a:r>
            <a:endParaRPr lang="fr-FR" sz="5400" b="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spd="med">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arte : La structure urbaine de Damas en 2002"/>
          <p:cNvPicPr/>
          <p:nvPr/>
        </p:nvPicPr>
        <p:blipFill>
          <a:blip r:embed="rId2" cstate="print"/>
          <a:srcRect/>
          <a:stretch>
            <a:fillRect/>
          </a:stretch>
        </p:blipFill>
        <p:spPr bwMode="auto">
          <a:xfrm>
            <a:off x="0" y="571480"/>
            <a:ext cx="9144000" cy="62865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217" name="Rectangle 1"/>
          <p:cNvSpPr>
            <a:spLocks noChangeArrowheads="1"/>
          </p:cNvSpPr>
          <p:nvPr/>
        </p:nvSpPr>
        <p:spPr bwMode="auto">
          <a:xfrm>
            <a:off x="1285852" y="0"/>
            <a:ext cx="7000924" cy="461665"/>
          </a:xfrm>
          <a:prstGeom prst="rect">
            <a:avLst/>
          </a:prstGeom>
          <a:solidFill>
            <a:srgbClr val="FFFF00"/>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rgbClr val="FF0000"/>
                </a:solidFill>
                <a:effectLst/>
                <a:latin typeface="Verdana" pitchFamily="34" charset="0"/>
                <a:ea typeface="Times New Roman" pitchFamily="18" charset="0"/>
                <a:cs typeface="Times New Roman" pitchFamily="18" charset="0"/>
              </a:rPr>
              <a:t>La structure urbaine de Damas en 2002</a:t>
            </a:r>
            <a:endParaRPr kumimoji="0" lang="fr-FR" sz="2400" b="0" i="0" u="none" strike="noStrike" cap="none" normalizeH="0" baseline="0" dirty="0" smtClean="0">
              <a:ln>
                <a:noFill/>
              </a:ln>
              <a:solidFill>
                <a:srgbClr val="FF0000"/>
              </a:solidFill>
              <a:effectLst/>
              <a:latin typeface="Arial" pitchFamily="34" charset="0"/>
              <a:cs typeface="Arial" pitchFamily="34" charset="0"/>
            </a:endParaRPr>
          </a:p>
        </p:txBody>
      </p:sp>
    </p:spTree>
  </p:cSld>
  <p:clrMapOvr>
    <a:masterClrMapping/>
  </p:clrMapOvr>
  <p:transition spd="med">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lstStyle/>
          <a:p>
            <a:endParaRPr lang="fr-FR" dirty="0"/>
          </a:p>
        </p:txBody>
      </p:sp>
      <p:pic>
        <p:nvPicPr>
          <p:cNvPr id="4" name="Image 3" descr="C:\Documents and Settings\salah\Bureau\Nouveau dossier (2)\syrie_damas.14.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0" y="285728"/>
            <a:ext cx="8786842"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dirty="0" smtClean="0">
                <a:ln w="11430"/>
                <a:solidFill>
                  <a:srgbClr val="FF0000"/>
                </a:solidFill>
                <a:effectLst>
                  <a:outerShdw blurRad="50800" dist="39000" dir="5460000" algn="tl">
                    <a:srgbClr val="000000">
                      <a:alpha val="38000"/>
                    </a:srgbClr>
                  </a:outerShdw>
                </a:effectLst>
                <a:cs typeface="Andalus" pitchFamily="2" charset="-78"/>
              </a:rPr>
              <a:t>Situation de projet par apport</a:t>
            </a:r>
          </a:p>
          <a:p>
            <a:pPr algn="ctr"/>
            <a:r>
              <a:rPr lang="fr-FR" sz="5400" b="1" dirty="0" smtClean="0">
                <a:ln w="11430"/>
                <a:solidFill>
                  <a:srgbClr val="FF0000"/>
                </a:solidFill>
                <a:effectLst>
                  <a:outerShdw blurRad="50800" dist="39000" dir="5460000" algn="tl">
                    <a:srgbClr val="000000">
                      <a:alpha val="38000"/>
                    </a:srgbClr>
                  </a:outerShdw>
                </a:effectLst>
                <a:cs typeface="Andalus" pitchFamily="2" charset="-78"/>
              </a:rPr>
              <a:t> la ville</a:t>
            </a:r>
            <a:endParaRPr lang="fr-FR" sz="5400" b="1" cap="none" spc="0" dirty="0">
              <a:ln w="11430"/>
              <a:solidFill>
                <a:srgbClr val="FF0000"/>
              </a:solidFill>
              <a:effectLst>
                <a:outerShdw blurRad="50800" dist="39000" dir="5460000" algn="tl">
                  <a:srgbClr val="000000">
                    <a:alpha val="38000"/>
                  </a:srgbClr>
                </a:outerShdw>
              </a:effectLst>
              <a:cs typeface="Andalus" pitchFamily="2" charset="-78"/>
            </a:endParaRPr>
          </a:p>
        </p:txBody>
      </p:sp>
    </p:spTree>
  </p:cSld>
  <p:clrMapOvr>
    <a:masterClrMapping/>
  </p:clrMapOvr>
  <p:transition spd="med">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Documents and Settings\salah\Bureau\Nouveau dossier (2)\Damascus_Map.14.JPG"/>
          <p:cNvPicPr/>
          <p:nvPr/>
        </p:nvPicPr>
        <p:blipFill>
          <a:blip r:embed="rId2" cstate="print"/>
          <a:srcRect t="1806" r="2191" b="2708"/>
          <a:stretch>
            <a:fillRect/>
          </a:stretch>
        </p:blipFill>
        <p:spPr bwMode="auto">
          <a:xfrm>
            <a:off x="0" y="0"/>
            <a:ext cx="9144000" cy="6858000"/>
          </a:xfrm>
          <a:prstGeom prst="rect">
            <a:avLst/>
          </a:prstGeom>
          <a:noFill/>
          <a:ln w="9525">
            <a:noFill/>
            <a:miter lim="800000"/>
            <a:headEnd/>
            <a:tailEnd/>
          </a:ln>
        </p:spPr>
      </p:pic>
      <p:sp>
        <p:nvSpPr>
          <p:cNvPr id="3" name="Rectangle 2"/>
          <p:cNvSpPr/>
          <p:nvPr/>
        </p:nvSpPr>
        <p:spPr>
          <a:xfrm>
            <a:off x="-571536" y="285728"/>
            <a:ext cx="9715536"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dirty="0" smtClean="0">
                <a:ln w="11430"/>
                <a:effectLst>
                  <a:outerShdw blurRad="50800" dist="39000" dir="5460000" algn="tl">
                    <a:srgbClr val="000000">
                      <a:alpha val="38000"/>
                    </a:srgbClr>
                  </a:outerShdw>
                </a:effectLst>
                <a:cs typeface="Andalus" pitchFamily="2" charset="-78"/>
              </a:rPr>
              <a:t>    </a:t>
            </a:r>
            <a:r>
              <a:rPr lang="fr-FR" sz="5400" b="1" dirty="0" smtClean="0">
                <a:ln w="11430"/>
                <a:solidFill>
                  <a:srgbClr val="FF0000"/>
                </a:solidFill>
                <a:effectLst>
                  <a:outerShdw blurRad="50800" dist="39000" dir="5460000" algn="tl">
                    <a:srgbClr val="000000">
                      <a:alpha val="38000"/>
                    </a:srgbClr>
                  </a:outerShdw>
                </a:effectLst>
                <a:cs typeface="Andalus" pitchFamily="2" charset="-78"/>
              </a:rPr>
              <a:t>Situation de projet par apport</a:t>
            </a:r>
          </a:p>
          <a:p>
            <a:pPr algn="ctr"/>
            <a:r>
              <a:rPr lang="fr-FR" sz="5400" b="1" dirty="0" smtClean="0">
                <a:ln w="11430"/>
                <a:solidFill>
                  <a:srgbClr val="FF0000"/>
                </a:solidFill>
                <a:effectLst>
                  <a:outerShdw blurRad="50800" dist="39000" dir="5460000" algn="tl">
                    <a:srgbClr val="000000">
                      <a:alpha val="38000"/>
                    </a:srgbClr>
                  </a:outerShdw>
                </a:effectLst>
                <a:cs typeface="Andalus" pitchFamily="2" charset="-78"/>
              </a:rPr>
              <a:t>la ville </a:t>
            </a:r>
            <a:endParaRPr lang="fr-FR" sz="5400" b="1" cap="none" spc="0" dirty="0">
              <a:ln w="11430"/>
              <a:solidFill>
                <a:srgbClr val="FF0000"/>
              </a:solidFill>
              <a:effectLst>
                <a:outerShdw blurRad="50800" dist="39000" dir="5460000" algn="tl">
                  <a:srgbClr val="000000">
                    <a:alpha val="38000"/>
                  </a:srgbClr>
                </a:outerShdw>
              </a:effectLst>
              <a:cs typeface="Andalus" pitchFamily="2" charset="-78"/>
            </a:endParaRPr>
          </a:p>
        </p:txBody>
      </p:sp>
    </p:spTree>
  </p:cSld>
  <p:clrMapOvr>
    <a:masterClrMapping/>
  </p:clrMapOvr>
  <p:transition spd="med">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ous-titre 1"/>
          <p:cNvSpPr>
            <a:spLocks noGrp="1"/>
          </p:cNvSpPr>
          <p:nvPr>
            <p:ph type="subTitle" idx="1"/>
          </p:nvPr>
        </p:nvSpPr>
        <p:spPr>
          <a:xfrm>
            <a:off x="142844" y="0"/>
            <a:ext cx="9001156" cy="6858000"/>
          </a:xfrm>
        </p:spPr>
        <p:txBody>
          <a:bodyPr>
            <a:normAutofit lnSpcReduction="10000"/>
          </a:bodyPr>
          <a:lstStyle/>
          <a:p>
            <a:pPr algn="justLow" rtl="1"/>
            <a:r>
              <a:rPr lang="ar-SA" b="1" dirty="0" smtClean="0">
                <a:solidFill>
                  <a:schemeClr val="tx1"/>
                </a:solidFill>
              </a:rPr>
              <a:t> </a:t>
            </a:r>
            <a:r>
              <a:rPr lang="en-US" b="1" dirty="0" smtClean="0">
                <a:solidFill>
                  <a:schemeClr val="tx1"/>
                </a:solidFill>
              </a:rPr>
              <a:t>      </a:t>
            </a:r>
          </a:p>
          <a:p>
            <a:pPr algn="justLow" rtl="1"/>
            <a:r>
              <a:rPr lang="en-US" b="1" dirty="0">
                <a:solidFill>
                  <a:schemeClr val="tx1"/>
                </a:solidFill>
              </a:rPr>
              <a:t> </a:t>
            </a:r>
            <a:endParaRPr lang="ar-DZ" b="1" dirty="0" smtClean="0">
              <a:solidFill>
                <a:schemeClr val="tx1"/>
              </a:solidFill>
            </a:endParaRPr>
          </a:p>
          <a:p>
            <a:pPr algn="l" rtl="0"/>
            <a:r>
              <a:rPr lang="fr-FR" sz="3200" i="0" kern="1200" dirty="0" smtClean="0">
                <a:solidFill>
                  <a:schemeClr val="tx1">
                    <a:tint val="75000"/>
                  </a:schemeClr>
                </a:solidFill>
                <a:latin typeface="+mn-lt"/>
                <a:ea typeface="+mn-ea"/>
                <a:cs typeface="+mn-cs"/>
              </a:rPr>
              <a:t>*A créé le </a:t>
            </a:r>
            <a:r>
              <a:rPr lang="fr-FR" sz="3200" i="0" kern="1200" dirty="0" err="1" smtClean="0">
                <a:solidFill>
                  <a:schemeClr val="tx1">
                    <a:tint val="75000"/>
                  </a:schemeClr>
                </a:solidFill>
                <a:latin typeface="+mn-lt"/>
                <a:ea typeface="+mn-ea"/>
                <a:cs typeface="+mn-cs"/>
              </a:rPr>
              <a:t>Hijaz</a:t>
            </a:r>
            <a:r>
              <a:rPr lang="fr-FR" sz="3200" i="0" kern="1200" dirty="0" smtClean="0">
                <a:solidFill>
                  <a:schemeClr val="tx1">
                    <a:tint val="75000"/>
                  </a:schemeClr>
                </a:solidFill>
                <a:latin typeface="+mn-lt"/>
                <a:ea typeface="+mn-ea"/>
                <a:cs typeface="+mn-cs"/>
              </a:rPr>
              <a:t> </a:t>
            </a:r>
            <a:r>
              <a:rPr lang="fr-FR" sz="3200" i="0" kern="1200" dirty="0" err="1" smtClean="0">
                <a:solidFill>
                  <a:schemeClr val="tx1">
                    <a:tint val="75000"/>
                  </a:schemeClr>
                </a:solidFill>
                <a:latin typeface="+mn-lt"/>
                <a:ea typeface="+mn-ea"/>
                <a:cs typeface="+mn-cs"/>
              </a:rPr>
              <a:t>Railway</a:t>
            </a:r>
            <a:r>
              <a:rPr lang="fr-FR" sz="3200" i="0" kern="1200" dirty="0" smtClean="0">
                <a:solidFill>
                  <a:schemeClr val="tx1">
                    <a:tint val="75000"/>
                  </a:schemeClr>
                </a:solidFill>
                <a:latin typeface="+mn-lt"/>
                <a:ea typeface="+mn-ea"/>
                <a:cs typeface="+mn-cs"/>
              </a:rPr>
              <a:t> Station à Damas,  </a:t>
            </a:r>
          </a:p>
          <a:p>
            <a:pPr algn="l" rtl="0"/>
            <a:r>
              <a:rPr lang="fr-FR" dirty="0" smtClean="0"/>
              <a:t>*</a:t>
            </a:r>
            <a:r>
              <a:rPr lang="fr-FR" sz="3200" i="0" kern="1200" dirty="0" smtClean="0">
                <a:solidFill>
                  <a:schemeClr val="tx1">
                    <a:tint val="75000"/>
                  </a:schemeClr>
                </a:solidFill>
                <a:latin typeface="+mn-lt"/>
                <a:ea typeface="+mn-ea"/>
                <a:cs typeface="+mn-cs"/>
              </a:rPr>
              <a:t>le bâtiment de la gare avec la forme architecturale.</a:t>
            </a:r>
          </a:p>
          <a:p>
            <a:pPr algn="l" rtl="0"/>
            <a:r>
              <a:rPr lang="fr-FR" dirty="0" smtClean="0"/>
              <a:t>*</a:t>
            </a:r>
            <a:r>
              <a:rPr lang="fr-FR" sz="3200" i="0" kern="1200" dirty="0" smtClean="0">
                <a:solidFill>
                  <a:schemeClr val="tx1">
                    <a:tint val="75000"/>
                  </a:schemeClr>
                </a:solidFill>
                <a:latin typeface="+mn-lt"/>
                <a:ea typeface="+mn-ea"/>
                <a:cs typeface="+mn-cs"/>
              </a:rPr>
              <a:t>il a vu un certain nombre des rues principale(point d’appel).</a:t>
            </a:r>
          </a:p>
          <a:p>
            <a:pPr algn="l" rtl="0"/>
            <a:r>
              <a:rPr lang="fr-FR" sz="3200" i="0" kern="1200" dirty="0" smtClean="0">
                <a:solidFill>
                  <a:schemeClr val="tx1">
                    <a:tint val="75000"/>
                  </a:schemeClr>
                </a:solidFill>
                <a:latin typeface="+mn-lt"/>
                <a:ea typeface="+mn-ea"/>
                <a:cs typeface="+mn-cs"/>
              </a:rPr>
              <a:t> *lié </a:t>
            </a:r>
            <a:r>
              <a:rPr lang="fr-FR" dirty="0" smtClean="0"/>
              <a:t>damas a médina et situé a centre de damas.</a:t>
            </a:r>
          </a:p>
          <a:p>
            <a:pPr algn="l" rtl="0"/>
            <a:r>
              <a:rPr lang="fr-FR" dirty="0" smtClean="0"/>
              <a:t> *un site touristique.</a:t>
            </a:r>
          </a:p>
          <a:p>
            <a:pPr algn="l" rtl="0"/>
            <a:r>
              <a:rPr lang="fr-FR" dirty="0" smtClean="0"/>
              <a:t> *la construction de la station occupé</a:t>
            </a:r>
            <a:r>
              <a:rPr lang="fr-FR" sz="3200" i="0" kern="1200" dirty="0" smtClean="0">
                <a:solidFill>
                  <a:schemeClr val="tx1">
                    <a:tint val="75000"/>
                  </a:schemeClr>
                </a:solidFill>
                <a:latin typeface="+mn-lt"/>
                <a:ea typeface="+mn-ea"/>
                <a:cs typeface="+mn-cs"/>
              </a:rPr>
              <a:t> par les bureaux du chemin de fer et un place par les visiteurs et une exposition permanente de l’ouvrage et des magasins</a:t>
            </a:r>
            <a:endParaRPr lang="fr-FR" b="1" dirty="0">
              <a:solidFill>
                <a:schemeClr val="tx1"/>
              </a:solidFill>
            </a:endParaRPr>
          </a:p>
        </p:txBody>
      </p:sp>
      <p:sp>
        <p:nvSpPr>
          <p:cNvPr id="4" name="Rectangle 3"/>
          <p:cNvSpPr/>
          <p:nvPr/>
        </p:nvSpPr>
        <p:spPr>
          <a:xfrm>
            <a:off x="285720" y="0"/>
            <a:ext cx="7858180"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r" rtl="1"/>
            <a:r>
              <a:rPr lang="fr-FR" sz="4800" b="1" dirty="0" smtClean="0">
                <a:ln w="11430"/>
                <a:solidFill>
                  <a:srgbClr val="FF0000"/>
                </a:solidFill>
                <a:cs typeface="Andalus" pitchFamily="2" charset="-78"/>
              </a:rPr>
              <a:t>Présentation Du Projet</a:t>
            </a:r>
            <a:endParaRPr lang="fr-FR" sz="4800" b="1" cap="none" spc="0" dirty="0">
              <a:ln w="11430"/>
              <a:solidFill>
                <a:srgbClr val="FF0000"/>
              </a:solidFill>
              <a:cs typeface="Andalus" pitchFamily="2" charset="-78"/>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xEl>
                                              <p:pRg st="2" end="2"/>
                                            </p:txEl>
                                          </p:spTgt>
                                        </p:tgtEl>
                                        <p:attrNameLst>
                                          <p:attrName>style.visibility</p:attrName>
                                        </p:attrNameLst>
                                      </p:cBhvr>
                                      <p:to>
                                        <p:strVal val="visible"/>
                                      </p:to>
                                    </p:set>
                                    <p:animEffect transition="in" filter="fade">
                                      <p:cBhvr>
                                        <p:cTn id="18" dur="2000"/>
                                        <p:tgtEl>
                                          <p:spTgt spid="2">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animEffect transition="in" filter="fade">
                                      <p:cBhvr>
                                        <p:cTn id="23" dur="2000"/>
                                        <p:tgtEl>
                                          <p:spTgt spid="2">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2000"/>
                                        <p:tgtEl>
                                          <p:spTgt spid="2">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
                                            <p:txEl>
                                              <p:pRg st="5" end="5"/>
                                            </p:txEl>
                                          </p:spTgt>
                                        </p:tgtEl>
                                        <p:attrNameLst>
                                          <p:attrName>style.visibility</p:attrName>
                                        </p:attrNameLst>
                                      </p:cBhvr>
                                      <p:to>
                                        <p:strVal val="visible"/>
                                      </p:to>
                                    </p:set>
                                    <p:animEffect transition="in" filter="fade">
                                      <p:cBhvr>
                                        <p:cTn id="33" dur="2000"/>
                                        <p:tgtEl>
                                          <p:spTgt spid="2">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
                                            <p:txEl>
                                              <p:pRg st="6" end="6"/>
                                            </p:txEl>
                                          </p:spTgt>
                                        </p:tgtEl>
                                        <p:attrNameLst>
                                          <p:attrName>style.visibility</p:attrName>
                                        </p:attrNameLst>
                                      </p:cBhvr>
                                      <p:to>
                                        <p:strVal val="visible"/>
                                      </p:to>
                                    </p:set>
                                    <p:animEffect transition="in" filter="fade">
                                      <p:cBhvr>
                                        <p:cTn id="38" dur="2000"/>
                                        <p:tgtEl>
                                          <p:spTgt spid="2">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
                                            <p:txEl>
                                              <p:pRg st="7" end="7"/>
                                            </p:txEl>
                                          </p:spTgt>
                                        </p:tgtEl>
                                        <p:attrNameLst>
                                          <p:attrName>style.visibility</p:attrName>
                                        </p:attrNameLst>
                                      </p:cBhvr>
                                      <p:to>
                                        <p:strVal val="visible"/>
                                      </p:to>
                                    </p:set>
                                    <p:animEffect transition="in" filter="fade">
                                      <p:cBhvr>
                                        <p:cTn id="43"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3"/>
          <p:cNvSpPr txBox="1">
            <a:spLocks noChangeArrowheads="1"/>
          </p:cNvSpPr>
          <p:nvPr/>
        </p:nvSpPr>
        <p:spPr bwMode="auto">
          <a:xfrm>
            <a:off x="2051050" y="3155950"/>
            <a:ext cx="5689600" cy="369888"/>
          </a:xfrm>
          <a:prstGeom prst="rect">
            <a:avLst/>
          </a:prstGeom>
          <a:noFill/>
          <a:ln w="9525">
            <a:noFill/>
            <a:miter lim="800000"/>
            <a:headEnd/>
            <a:tailEnd/>
          </a:ln>
        </p:spPr>
        <p:txBody>
          <a:bodyPr>
            <a:spAutoFit/>
          </a:bodyPr>
          <a:lstStyle/>
          <a:p>
            <a:endParaRPr lang="fr-FR"/>
          </a:p>
        </p:txBody>
      </p:sp>
      <p:sp>
        <p:nvSpPr>
          <p:cNvPr id="119812" name="Rectangle 4"/>
          <p:cNvSpPr>
            <a:spLocks noChangeArrowheads="1"/>
          </p:cNvSpPr>
          <p:nvPr/>
        </p:nvSpPr>
        <p:spPr bwMode="auto">
          <a:xfrm>
            <a:off x="323850" y="1989138"/>
            <a:ext cx="8388350" cy="3624262"/>
          </a:xfrm>
          <a:prstGeom prst="rect">
            <a:avLst/>
          </a:prstGeom>
          <a:noFill/>
          <a:ln w="9525">
            <a:noFill/>
            <a:miter lim="800000"/>
            <a:headEnd/>
            <a:tailEnd/>
          </a:ln>
          <a:effectLst/>
        </p:spPr>
        <p:txBody>
          <a:bodyPr>
            <a:spAutoFit/>
          </a:bodyPr>
          <a:lstStyle/>
          <a:p>
            <a:pPr algn="l">
              <a:spcBef>
                <a:spcPct val="20000"/>
              </a:spcBef>
              <a:buClr>
                <a:schemeClr val="hlink"/>
              </a:buClr>
              <a:buSzPct val="120000"/>
              <a:defRPr/>
            </a:pPr>
            <a:r>
              <a:rPr lang="fr-FR" sz="2800">
                <a:effectLst>
                  <a:outerShdw blurRad="38100" dist="38100" dir="2700000" algn="tl">
                    <a:srgbClr val="000000"/>
                  </a:outerShdw>
                </a:effectLst>
                <a:latin typeface="Times New Roman" pitchFamily="18" charset="0"/>
                <a:cs typeface="Times New Roman" pitchFamily="18" charset="0"/>
              </a:rPr>
              <a:t>Depuis une quinzaine d’années, la notion de projet urbain se retrouve dans la plupart des discours pour évoquer une transformation des résonnements et des pratiques des professionnels de l’aménagement, des collectivités locales, et plus récemment des responsables politique de l‘état. Avec des démarches de valorisation socio-économique d’une part, gestionnaire, politique et médiatique d’autre part.</a:t>
            </a:r>
            <a:r>
              <a:rPr lang="fr-FR" sz="2800">
                <a:latin typeface="Times New Roman" pitchFamily="18" charset="0"/>
                <a:cs typeface="Times New Roman" pitchFamily="18" charset="0"/>
              </a:rPr>
              <a:t>  </a:t>
            </a:r>
            <a:endParaRPr lang="en-US" sz="2800">
              <a:latin typeface="Times New Roman" pitchFamily="18" charset="0"/>
              <a:cs typeface="Times New Roman" pitchFamily="18" charset="0"/>
            </a:endParaRPr>
          </a:p>
        </p:txBody>
      </p:sp>
      <p:sp>
        <p:nvSpPr>
          <p:cNvPr id="6148" name="Text Box 5"/>
          <p:cNvSpPr txBox="1">
            <a:spLocks noChangeArrowheads="1"/>
          </p:cNvSpPr>
          <p:nvPr/>
        </p:nvSpPr>
        <p:spPr bwMode="auto">
          <a:xfrm>
            <a:off x="1701791" y="908050"/>
            <a:ext cx="4727597" cy="708025"/>
          </a:xfrm>
          <a:prstGeom prst="rect">
            <a:avLst/>
          </a:prstGeom>
          <a:noFill/>
          <a:ln w="9525">
            <a:noFill/>
            <a:miter lim="800000"/>
            <a:headEnd/>
            <a:tailEnd/>
          </a:ln>
        </p:spPr>
        <p:txBody>
          <a:bodyPr wrap="square">
            <a:spAutoFit/>
          </a:bodyPr>
          <a:lstStyle/>
          <a:p>
            <a:pPr algn="ctr"/>
            <a:r>
              <a:rPr lang="fr-FR" sz="4000" dirty="0">
                <a:solidFill>
                  <a:srgbClr val="C00000"/>
                </a:solidFill>
              </a:rPr>
              <a:t>INTRODUCTION</a:t>
            </a:r>
            <a:endParaRPr lang="en-US" sz="4000" dirty="0">
              <a:solidFill>
                <a:srgbClr val="C00000"/>
              </a:solidFill>
            </a:endParaRPr>
          </a:p>
        </p:txBody>
      </p:sp>
    </p:spTree>
  </p:cSld>
  <p:clrMapOvr>
    <a:masterClrMapping/>
  </p:clrMapOvr>
  <p:transition advTm="836">
    <p:split orient="ver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fr-FR" dirty="0"/>
          </a:p>
        </p:txBody>
      </p:sp>
      <p:pic>
        <p:nvPicPr>
          <p:cNvPr id="1027" name="Picture 3" descr="E:\mourad doc\projet al hijaz\projet al hijaz\photo le exciswar  la gare\la gare alhijazie\Dimashq%20Hijaz%20St%200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7" name="Rectangle 6"/>
          <p:cNvSpPr/>
          <p:nvPr/>
        </p:nvSpPr>
        <p:spPr>
          <a:xfrm>
            <a:off x="1571604" y="428604"/>
            <a:ext cx="5868017"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rgbClr val="FF0000"/>
                </a:solidFill>
                <a:effectLst>
                  <a:outerShdw blurRad="50800" dist="39000" dir="5460000" algn="tl">
                    <a:srgbClr val="000000">
                      <a:alpha val="38000"/>
                    </a:srgbClr>
                  </a:outerShdw>
                </a:effectLst>
              </a:rPr>
              <a:t>Maquette De Projet</a:t>
            </a:r>
            <a:endParaRPr lang="fr-FR"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whee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lstStyle/>
          <a:p>
            <a:endParaRPr lang="fr-FR" dirty="0"/>
          </a:p>
        </p:txBody>
      </p:sp>
      <p:pic>
        <p:nvPicPr>
          <p:cNvPr id="5122" name="Picture 2" descr="E:\mourad doc\projet al hijaz\projet al hijaz\photo le exciswar  la gare\la gare alhijazie\1jn6f8.jpg"/>
          <p:cNvPicPr>
            <a:picLocks noChangeAspect="1" noChangeArrowheads="1"/>
          </p:cNvPicPr>
          <p:nvPr/>
        </p:nvPicPr>
        <p:blipFill>
          <a:blip r:embed="rId2" cstate="print"/>
          <a:srcRect/>
          <a:stretch>
            <a:fillRect/>
          </a:stretch>
        </p:blipFill>
        <p:spPr bwMode="auto">
          <a:xfrm>
            <a:off x="1" y="0"/>
            <a:ext cx="9143999" cy="6858000"/>
          </a:xfrm>
          <a:prstGeom prst="rect">
            <a:avLst/>
          </a:prstGeom>
          <a:noFill/>
        </p:spPr>
      </p:pic>
      <p:sp>
        <p:nvSpPr>
          <p:cNvPr id="5" name="Rectangle 4"/>
          <p:cNvSpPr/>
          <p:nvPr/>
        </p:nvSpPr>
        <p:spPr>
          <a:xfrm>
            <a:off x="1071538" y="428604"/>
            <a:ext cx="7286676"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rPr>
              <a:t>La Façade principale</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cut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lstStyle/>
          <a:p>
            <a:endParaRPr lang="fr-FR" dirty="0"/>
          </a:p>
        </p:txBody>
      </p:sp>
      <p:pic>
        <p:nvPicPr>
          <p:cNvPr id="2050" name="Picture 2" descr="E:\mourad doc\projet al hijaz\projet al hijaz\photo le exciswar  la gare\la gare alhijazie\231731_l.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 name="Rectangle 3"/>
          <p:cNvSpPr/>
          <p:nvPr/>
        </p:nvSpPr>
        <p:spPr>
          <a:xfrm>
            <a:off x="2214546" y="571480"/>
            <a:ext cx="5207644" cy="830997"/>
          </a:xfrm>
          <a:prstGeom prst="rect">
            <a:avLst/>
          </a:prstGeom>
        </p:spPr>
        <p:txBody>
          <a:bodyPr wrap="none">
            <a:spAutoFit/>
          </a:bodyPr>
          <a:lstStyle/>
          <a:p>
            <a:pPr algn="ctr"/>
            <a:r>
              <a:rPr lang="fr-FR" sz="4800" b="1" spc="50" dirty="0" smtClean="0">
                <a:ln w="11430"/>
                <a:solidFill>
                  <a:srgbClr val="FF0000"/>
                </a:solidFill>
                <a:effectLst>
                  <a:outerShdw blurRad="76200" dist="50800" dir="5400000" algn="tl" rotWithShape="0">
                    <a:srgbClr val="000000">
                      <a:alpha val="65000"/>
                    </a:srgbClr>
                  </a:outerShdw>
                </a:effectLst>
              </a:rPr>
              <a:t>Photo à l’</a:t>
            </a:r>
            <a:r>
              <a:rPr lang="fr-FR" sz="4800" b="1" spc="50" dirty="0" err="1" smtClean="0">
                <a:ln w="11430"/>
                <a:solidFill>
                  <a:srgbClr val="FF0000"/>
                </a:solidFill>
                <a:effectLst>
                  <a:outerShdw blurRad="76200" dist="50800" dir="5400000" algn="tl" rotWithShape="0">
                    <a:srgbClr val="000000">
                      <a:alpha val="65000"/>
                    </a:srgbClr>
                  </a:outerShdw>
                </a:effectLst>
              </a:rPr>
              <a:t>entérieur</a:t>
            </a:r>
            <a:r>
              <a:rPr lang="fr-FR" sz="4800" b="1" spc="50" dirty="0" smtClean="0">
                <a:ln w="11430"/>
                <a:solidFill>
                  <a:srgbClr val="FF0000"/>
                </a:solidFill>
                <a:effectLst>
                  <a:outerShdw blurRad="76200" dist="50800" dir="5400000" algn="tl" rotWithShape="0">
                    <a:srgbClr val="000000">
                      <a:alpha val="65000"/>
                    </a:srgbClr>
                  </a:outerShdw>
                </a:effectLst>
              </a:rPr>
              <a:t> </a:t>
            </a:r>
            <a:endParaRPr lang="fr-FR" sz="4800" b="1"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spd="med">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715436" cy="6429420"/>
          </a:xfrm>
        </p:spPr>
        <p:txBody>
          <a:bodyPr>
            <a:normAutofit fontScale="92500" lnSpcReduction="20000"/>
          </a:bodyPr>
          <a:lstStyle/>
          <a:p>
            <a:pPr algn="just" rtl="1"/>
            <a:r>
              <a:rPr lang="ar-DZ" dirty="0" smtClean="0"/>
              <a:t>     </a:t>
            </a:r>
          </a:p>
          <a:p>
            <a:pPr algn="just" rtl="1"/>
            <a:endParaRPr lang="ar-DZ" dirty="0" smtClean="0"/>
          </a:p>
          <a:p>
            <a:pPr algn="l" rtl="0"/>
            <a:r>
              <a:rPr lang="ar-DZ" dirty="0"/>
              <a:t> </a:t>
            </a:r>
            <a:r>
              <a:rPr lang="ar-DZ" dirty="0" smtClean="0"/>
              <a:t>     </a:t>
            </a:r>
            <a:r>
              <a:rPr lang="fr-FR" sz="3200" i="0" kern="1200" dirty="0" smtClean="0">
                <a:solidFill>
                  <a:schemeClr val="tx1">
                    <a:tint val="75000"/>
                  </a:schemeClr>
                </a:solidFill>
                <a:latin typeface="+mn-lt"/>
                <a:ea typeface="+mn-ea"/>
                <a:cs typeface="+mn-cs"/>
              </a:rPr>
              <a:t>Selon les études menées par le département de recherche </a:t>
            </a:r>
            <a:r>
              <a:rPr lang="fr-FR" sz="3200" i="0" kern="1200" dirty="0" err="1" smtClean="0">
                <a:solidFill>
                  <a:schemeClr val="tx1">
                    <a:tint val="75000"/>
                  </a:schemeClr>
                </a:solidFill>
                <a:latin typeface="+mn-lt"/>
                <a:ea typeface="+mn-ea"/>
                <a:cs typeface="+mn-cs"/>
              </a:rPr>
              <a:t>Jayke</a:t>
            </a:r>
            <a:r>
              <a:rPr lang="fr-FR" sz="3200" i="0" kern="1200" dirty="0" smtClean="0">
                <a:solidFill>
                  <a:schemeClr val="tx1">
                    <a:tint val="75000"/>
                  </a:schemeClr>
                </a:solidFill>
                <a:latin typeface="+mn-lt"/>
                <a:ea typeface="+mn-ea"/>
                <a:cs typeface="+mn-cs"/>
              </a:rPr>
              <a:t> japonais en 1997, Damas compte annuellement 800 millions de passagers et 70% des déplacements dans et autour du vieux centre et est le noyau d'origine, où la formation d'un système homogène dans les zones urbaines.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Hypothèse de ce projet est que le développement économique urbain, de développement commercial et social exige un moyen de transport par rail. Mais le chemin de fer en Syrie s'est tellement détériorée en raison d'un mauvais entretien et du manque de mise à jour sur le réseau. Etat Reset dans le domaine du transport ferroviaire est accompagnée d'un désir de changer le tissu urbain environnant la gare. </a:t>
            </a:r>
            <a:endParaRPr lang="fr-FR" b="1" dirty="0">
              <a:solidFill>
                <a:schemeClr val="tx1"/>
              </a:solidFill>
            </a:endParaRPr>
          </a:p>
        </p:txBody>
      </p:sp>
      <p:sp>
        <p:nvSpPr>
          <p:cNvPr id="4" name="Rectangle 3"/>
          <p:cNvSpPr/>
          <p:nvPr/>
        </p:nvSpPr>
        <p:spPr>
          <a:xfrm>
            <a:off x="0" y="0"/>
            <a:ext cx="8929750"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cs typeface="Andalus" pitchFamily="2" charset="-78"/>
              </a:rPr>
              <a:t>Les Causes De réalisation</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57158" y="285728"/>
            <a:ext cx="8501122" cy="6357982"/>
          </a:xfrm>
        </p:spPr>
        <p:txBody>
          <a:bodyPr anchor="ctr"/>
          <a:lstStyle/>
          <a:p>
            <a:pPr algn="just" rtl="1"/>
            <a:endParaRPr lang="ar-DZ" dirty="0" smtClean="0"/>
          </a:p>
          <a:p>
            <a:pPr algn="just" rtl="1"/>
            <a:endParaRPr lang="ar-DZ" dirty="0"/>
          </a:p>
          <a:p>
            <a:pPr algn="l" rtl="1"/>
            <a:r>
              <a:rPr lang="ar-DZ" dirty="0" smtClean="0"/>
              <a:t>      </a:t>
            </a:r>
            <a:r>
              <a:rPr lang="fr-FR" sz="3200" i="0" kern="1200" dirty="0" smtClean="0">
                <a:solidFill>
                  <a:schemeClr val="tx1">
                    <a:tint val="75000"/>
                  </a:schemeClr>
                </a:solidFill>
                <a:latin typeface="+mn-lt"/>
                <a:ea typeface="+mn-ea"/>
                <a:cs typeface="+mn-cs"/>
              </a:rPr>
              <a:t>Vise à </a:t>
            </a:r>
            <a:r>
              <a:rPr lang="fr-FR" sz="3200" i="0" kern="1200" dirty="0" err="1" smtClean="0">
                <a:solidFill>
                  <a:schemeClr val="tx1">
                    <a:tint val="75000"/>
                  </a:schemeClr>
                </a:solidFill>
                <a:latin typeface="+mn-lt"/>
                <a:ea typeface="+mn-ea"/>
                <a:cs typeface="+mn-cs"/>
              </a:rPr>
              <a:t>re</a:t>
            </a:r>
            <a:r>
              <a:rPr lang="fr-FR" sz="3200" i="0" kern="1200" dirty="0" smtClean="0">
                <a:solidFill>
                  <a:schemeClr val="tx1">
                    <a:tint val="75000"/>
                  </a:schemeClr>
                </a:solidFill>
                <a:latin typeface="+mn-lt"/>
                <a:ea typeface="+mn-ea"/>
                <a:cs typeface="+mn-cs"/>
              </a:rPr>
              <a:t>-urbain qui l'entoure, et ainsi en faire un pôle central de l'identité de certains historiquement. Et de contrôler le problème du transport et le développement des échanges économiques. </a:t>
            </a:r>
            <a:endParaRPr lang="fr-FR" dirty="0"/>
          </a:p>
        </p:txBody>
      </p:sp>
      <p:sp>
        <p:nvSpPr>
          <p:cNvPr id="4" name="Rectangle 3"/>
          <p:cNvSpPr/>
          <p:nvPr/>
        </p:nvSpPr>
        <p:spPr>
          <a:xfrm>
            <a:off x="1643042" y="1071546"/>
            <a:ext cx="5422303"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cap="none" spc="0" dirty="0" smtClean="0">
                <a:ln w="11430"/>
                <a:solidFill>
                  <a:srgbClr val="FF0000"/>
                </a:solidFill>
                <a:effectLst>
                  <a:outerShdw blurRad="50800" dist="39000" dir="5460000" algn="tl">
                    <a:srgbClr val="000000">
                      <a:alpha val="38000"/>
                    </a:srgbClr>
                  </a:outerShdw>
                </a:effectLst>
                <a:cs typeface="Andalus" pitchFamily="2" charset="-78"/>
              </a:rPr>
              <a:t>L’objet de projet</a:t>
            </a:r>
            <a:r>
              <a:rPr lang="fr-FR"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endParaRPr>
          </a:p>
        </p:txBody>
      </p:sp>
    </p:spTree>
  </p:cSld>
  <p:clrMapOvr>
    <a:masterClrMapping/>
  </p:clrMapOvr>
  <p:transition spd="med">
    <p:spli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85728"/>
            <a:ext cx="8643998" cy="6357982"/>
          </a:xfrm>
        </p:spPr>
        <p:txBody>
          <a:bodyPr/>
          <a:lstStyle/>
          <a:p>
            <a:pPr algn="r" rtl="1"/>
            <a:endParaRPr lang="fr-FR" dirty="0" smtClean="0">
              <a:solidFill>
                <a:schemeClr val="tx1"/>
              </a:solidFill>
            </a:endParaRPr>
          </a:p>
          <a:p>
            <a:pPr algn="l"/>
            <a:endParaRPr lang="fr-FR" dirty="0" smtClean="0"/>
          </a:p>
          <a:p>
            <a:pPr algn="l"/>
            <a:endParaRPr lang="fr-FR" sz="3200" dirty="0" smtClean="0">
              <a:solidFill>
                <a:schemeClr val="tx1">
                  <a:tint val="75000"/>
                </a:schemeClr>
              </a:solidFill>
            </a:endParaRPr>
          </a:p>
          <a:p>
            <a:pPr algn="l">
              <a:buFont typeface="Wingdings" pitchFamily="2" charset="2"/>
              <a:buChar char="Ø"/>
            </a:pPr>
            <a:endParaRPr lang="fr-FR" sz="3200" i="0" kern="1200" dirty="0" smtClean="0">
              <a:solidFill>
                <a:schemeClr val="tx1">
                  <a:tint val="75000"/>
                </a:schemeClr>
              </a:solidFill>
              <a:latin typeface="+mn-lt"/>
              <a:ea typeface="+mn-ea"/>
              <a:cs typeface="+mn-cs"/>
            </a:endParaRPr>
          </a:p>
          <a:p>
            <a:pPr algn="l">
              <a:buFont typeface="Wingdings" pitchFamily="2" charset="2"/>
              <a:buChar char="Ø"/>
            </a:pPr>
            <a:r>
              <a:rPr lang="fr-FR" sz="3200" i="0" kern="1200" dirty="0" smtClean="0">
                <a:solidFill>
                  <a:schemeClr val="tx1">
                    <a:tint val="75000"/>
                  </a:schemeClr>
                </a:solidFill>
                <a:latin typeface="+mn-lt"/>
                <a:ea typeface="+mn-ea"/>
                <a:cs typeface="+mn-cs"/>
              </a:rPr>
              <a:t>Le principe de transport.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Le principe du tourisme.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Le principe des échanges marchands.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Le principe du côté esthétique</a:t>
            </a:r>
            <a:endParaRPr lang="ar-DZ" dirty="0" smtClean="0">
              <a:solidFill>
                <a:schemeClr val="tx1"/>
              </a:solidFill>
            </a:endParaRPr>
          </a:p>
        </p:txBody>
      </p:sp>
      <p:sp>
        <p:nvSpPr>
          <p:cNvPr id="4" name="Rectangle 3"/>
          <p:cNvSpPr/>
          <p:nvPr/>
        </p:nvSpPr>
        <p:spPr>
          <a:xfrm>
            <a:off x="357157" y="357166"/>
            <a:ext cx="8358247"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rPr>
              <a:t>Les grands Axes de Projet</a:t>
            </a:r>
            <a:endParaRPr lang="fr-FR" sz="48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1000108"/>
            <a:ext cx="8715436" cy="5643602"/>
          </a:xfrm>
        </p:spPr>
        <p:txBody>
          <a:bodyPr>
            <a:normAutofit fontScale="85000" lnSpcReduction="10000"/>
          </a:bodyPr>
          <a:lstStyle/>
          <a:p>
            <a:pPr algn="r"/>
            <a:endParaRPr lang="ar-DZ" b="1" dirty="0" smtClean="0">
              <a:solidFill>
                <a:schemeClr val="tx1"/>
              </a:solidFill>
            </a:endParaRPr>
          </a:p>
          <a:p>
            <a:pPr algn="l" rtl="0"/>
            <a:r>
              <a:rPr lang="fr-FR" sz="3200" i="0" kern="1200" dirty="0" smtClean="0">
                <a:solidFill>
                  <a:schemeClr val="tx1">
                    <a:tint val="75000"/>
                  </a:schemeClr>
                </a:solidFill>
                <a:latin typeface="+mn-lt"/>
                <a:ea typeface="+mn-ea"/>
                <a:cs typeface="+mn-cs"/>
              </a:rPr>
              <a:t>Projet consiste en la construction ottomane design </a:t>
            </a:r>
            <a:r>
              <a:rPr lang="fr-FR" dirty="0" err="1" smtClean="0"/>
              <a:t>a</a:t>
            </a:r>
            <a:r>
              <a:rPr lang="fr-FR" sz="3200" i="0" kern="1200" dirty="0" err="1" smtClean="0">
                <a:solidFill>
                  <a:schemeClr val="tx1">
                    <a:tint val="75000"/>
                  </a:schemeClr>
                </a:solidFill>
                <a:latin typeface="+mn-lt"/>
                <a:ea typeface="+mn-ea"/>
                <a:cs typeface="+mn-cs"/>
              </a:rPr>
              <a:t>llmand</a:t>
            </a:r>
            <a:r>
              <a:rPr lang="fr-FR" sz="3200" i="0" kern="1200" dirty="0" smtClean="0">
                <a:solidFill>
                  <a:schemeClr val="tx1">
                    <a:tint val="75000"/>
                  </a:schemeClr>
                </a:solidFill>
                <a:latin typeface="+mn-lt"/>
                <a:ea typeface="+mn-ea"/>
                <a:cs typeface="+mn-cs"/>
              </a:rPr>
              <a:t> se terminant le versant sud, la tour de 18 étages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Dans l'observation préliminaire de la forme d'édification de la tour qui note de rose est une position spéciale dans une grande voiture de la gare (n'est pas cohérente dans la zone autour de la gare (le bâtiment de plusieurs étages de haut, en fonction du nombre de voitures (500 unités).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Sur le plan purement sur les raisons qui ont conduit à l'utilisation de la tour, on trouve une petite zone, y compris l'utilisation de l'horizontale et </a:t>
            </a:r>
            <a:r>
              <a:rPr lang="fr-FR" sz="3200" i="0" kern="1200" dirty="0" err="1" smtClean="0">
                <a:solidFill>
                  <a:schemeClr val="tx1">
                    <a:tint val="75000"/>
                  </a:schemeClr>
                </a:solidFill>
                <a:latin typeface="+mn-lt"/>
                <a:ea typeface="+mn-ea"/>
                <a:cs typeface="+mn-cs"/>
              </a:rPr>
              <a:t>Mraata</a:t>
            </a:r>
            <a:r>
              <a:rPr lang="fr-FR" sz="3200" i="0" kern="1200" dirty="0" smtClean="0">
                <a:solidFill>
                  <a:schemeClr val="tx1">
                    <a:tint val="75000"/>
                  </a:schemeClr>
                </a:solidFill>
                <a:latin typeface="+mn-lt"/>
                <a:ea typeface="+mn-ea"/>
                <a:cs typeface="+mn-cs"/>
              </a:rPr>
              <a:t> le périmètre de la station, ce qui ne permet pas l'utilisation d'une position au sol où </a:t>
            </a:r>
            <a:r>
              <a:rPr lang="fr-FR" sz="3200" i="0" kern="1200" dirty="0" err="1" smtClean="0">
                <a:solidFill>
                  <a:schemeClr val="tx1">
                    <a:tint val="75000"/>
                  </a:schemeClr>
                </a:solidFill>
                <a:latin typeface="+mn-lt"/>
                <a:ea typeface="+mn-ea"/>
                <a:cs typeface="+mn-cs"/>
              </a:rPr>
              <a:t>Ataatovr</a:t>
            </a:r>
            <a:r>
              <a:rPr lang="fr-FR" sz="3200" i="0" kern="1200" dirty="0" smtClean="0">
                <a:solidFill>
                  <a:schemeClr val="tx1">
                    <a:tint val="75000"/>
                  </a:schemeClr>
                </a:solidFill>
                <a:latin typeface="+mn-lt"/>
                <a:ea typeface="+mn-ea"/>
                <a:cs typeface="+mn-cs"/>
              </a:rPr>
              <a:t> places vacantes </a:t>
            </a:r>
            <a:endParaRPr lang="ar-DZ" b="1" dirty="0" smtClean="0">
              <a:ln w="11430"/>
              <a:solidFill>
                <a:schemeClr val="tx1"/>
              </a:solidFill>
              <a:effectLst>
                <a:outerShdw blurRad="50800" dist="39000" dir="5460000" algn="tl">
                  <a:srgbClr val="000000">
                    <a:alpha val="38000"/>
                  </a:srgbClr>
                </a:outerShdw>
              </a:effectLst>
              <a:cs typeface="Andalus" pitchFamily="2" charset="-78"/>
            </a:endParaRPr>
          </a:p>
        </p:txBody>
      </p:sp>
      <p:sp>
        <p:nvSpPr>
          <p:cNvPr id="4" name="ZoneTexte 3"/>
          <p:cNvSpPr txBox="1"/>
          <p:nvPr/>
        </p:nvSpPr>
        <p:spPr>
          <a:xfrm>
            <a:off x="1928794" y="0"/>
            <a:ext cx="5857916" cy="923330"/>
          </a:xfrm>
          <a:prstGeom prst="rect">
            <a:avLst/>
          </a:prstGeom>
          <a:noFill/>
        </p:spPr>
        <p:txBody>
          <a:bodyPr wrap="square" rtlCol="0">
            <a:spAutoFit/>
          </a:bodyPr>
          <a:lstStyle/>
          <a:p>
            <a:r>
              <a:rPr lang="fr-FR" sz="4800" b="1" dirty="0" smtClean="0">
                <a:ln w="11430"/>
                <a:solidFill>
                  <a:srgbClr val="FF0000"/>
                </a:solidFill>
                <a:effectLst>
                  <a:outerShdw blurRad="50800" dist="39000" dir="5460000" algn="tl">
                    <a:srgbClr val="000000">
                      <a:alpha val="38000"/>
                    </a:srgbClr>
                  </a:outerShdw>
                </a:effectLst>
                <a:cs typeface="Andalus" pitchFamily="2" charset="-78"/>
              </a:rPr>
              <a:t>Analyse du projet</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t> </a:t>
            </a:r>
          </a:p>
        </p:txBody>
      </p:sp>
      <p:sp>
        <p:nvSpPr>
          <p:cNvPr id="5" name="Rectangle 4"/>
          <p:cNvSpPr/>
          <p:nvPr/>
        </p:nvSpPr>
        <p:spPr>
          <a:xfrm>
            <a:off x="203004" y="785794"/>
            <a:ext cx="6226384" cy="76944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400" b="1" dirty="0" smtClean="0">
                <a:ln w="11430"/>
                <a:solidFill>
                  <a:srgbClr val="FF0000"/>
                </a:solidFill>
                <a:effectLst>
                  <a:outerShdw blurRad="50800" dist="39000" dir="5460000" algn="tl">
                    <a:srgbClr val="000000">
                      <a:alpha val="38000"/>
                    </a:srgbClr>
                  </a:outerShdw>
                </a:effectLst>
              </a:rPr>
              <a:t>En terme Architectural </a:t>
            </a:r>
            <a:endParaRPr lang="fr-FR" sz="4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4"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from="(-#ppt_w/2)" to="(#ppt_x)" calcmode="lin" valueType="num">
                                      <p:cBhvr>
                                        <p:cTn id="18" dur="600" fill="hold">
                                          <p:stCondLst>
                                            <p:cond delay="0"/>
                                          </p:stCondLst>
                                        </p:cTn>
                                        <p:tgtEl>
                                          <p:spTgt spid="5"/>
                                        </p:tgtEl>
                                        <p:attrNameLst>
                                          <p:attrName>ppt_x</p:attrName>
                                        </p:attrNameLst>
                                      </p:cBhvr>
                                    </p:anim>
                                    <p:anim from="0" to="-1.0" calcmode="lin" valueType="num">
                                      <p:cBhvr>
                                        <p:cTn id="19" dur="200" decel="50000" autoRev="1" fill="hold">
                                          <p:stCondLst>
                                            <p:cond delay="600"/>
                                          </p:stCondLst>
                                        </p:cTn>
                                        <p:tgtEl>
                                          <p:spTgt spid="5"/>
                                        </p:tgtEl>
                                        <p:attrNameLst>
                                          <p:attrName>xshear</p:attrName>
                                        </p:attrNameLst>
                                      </p:cBhvr>
                                    </p:anim>
                                    <p:animScale>
                                      <p:cBhvr>
                                        <p:cTn id="20" dur="200" decel="100000" autoRev="1" fill="hold">
                                          <p:stCondLst>
                                            <p:cond delay="600"/>
                                          </p:stCondLst>
                                        </p:cTn>
                                        <p:tgtEl>
                                          <p:spTgt spid="5"/>
                                        </p:tgtEl>
                                      </p:cBhvr>
                                      <p:from x="100000" y="100000"/>
                                      <p:to x="80000" y="100000"/>
                                    </p:animScale>
                                    <p:anim by="(#ppt_h/3+#ppt_w*0.1)" calcmode="lin" valueType="num">
                                      <p:cBhvr additive="sum">
                                        <p:cTn id="21"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715372" cy="6858000"/>
          </a:xfrm>
        </p:spPr>
        <p:txBody>
          <a:bodyPr anchor="ctr">
            <a:normAutofit/>
          </a:bodyPr>
          <a:lstStyle/>
          <a:p>
            <a:pPr algn="l" rtl="0"/>
            <a:r>
              <a:rPr lang="fr-FR" sz="3200" i="0" kern="1200" dirty="0" smtClean="0">
                <a:solidFill>
                  <a:schemeClr val="tx1">
                    <a:tint val="75000"/>
                  </a:schemeClr>
                </a:solidFill>
                <a:latin typeface="+mn-lt"/>
                <a:ea typeface="+mn-ea"/>
                <a:cs typeface="+mn-cs"/>
              </a:rPr>
              <a:t>Comme il a été possible de mettre ce lieu à la surface), comme illustré dans la figure (et un metteur en scène et l'entrée de la fonction du rapport entre le fait que la station n'a pas attiré beaucoup d'usagers des occupants d'une voiture de la gare, d'où ils viennent à la gare, puis à sortir de leur voiture dans la tour et allez dans le train et </a:t>
            </a:r>
            <a:r>
              <a:rPr lang="fr-FR" sz="3200" i="0" kern="1200" dirty="0" err="1" smtClean="0">
                <a:solidFill>
                  <a:schemeClr val="tx1">
                    <a:tint val="75000"/>
                  </a:schemeClr>
                </a:solidFill>
                <a:latin typeface="+mn-lt"/>
                <a:ea typeface="+mn-ea"/>
                <a:cs typeface="+mn-cs"/>
              </a:rPr>
              <a:t>Iokhaddon</a:t>
            </a:r>
            <a:r>
              <a:rPr lang="fr-FR" sz="3200" i="0" kern="1200" dirty="0" smtClean="0">
                <a:solidFill>
                  <a:schemeClr val="tx1">
                    <a:tint val="75000"/>
                  </a:schemeClr>
                </a:solidFill>
                <a:latin typeface="+mn-lt"/>
                <a:ea typeface="+mn-ea"/>
                <a:cs typeface="+mn-cs"/>
              </a:rPr>
              <a:t> h et retourner leur voiture pour un gros montant</a:t>
            </a:r>
            <a:endParaRPr lang="ar-DZ" b="1" dirty="0" smtClean="0">
              <a:solidFill>
                <a:schemeClr val="tx1"/>
              </a:solidFill>
            </a:endParaRPr>
          </a:p>
        </p:txBody>
      </p:sp>
    </p:spTree>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715436" cy="6429420"/>
          </a:xfrm>
        </p:spPr>
        <p:txBody>
          <a:bodyPr/>
          <a:lstStyle/>
          <a:p>
            <a:pPr algn="r" rtl="1"/>
            <a:endParaRPr lang="fr-FR" dirty="0"/>
          </a:p>
        </p:txBody>
      </p:sp>
      <p:pic>
        <p:nvPicPr>
          <p:cNvPr id="4" name="Image 3" descr="Projet-de-la-gare-du-Hejaz"/>
          <p:cNvPicPr/>
          <p:nvPr/>
        </p:nvPicPr>
        <p:blipFill>
          <a:blip r:embed="rId2" cstate="print"/>
          <a:stretch>
            <a:fillRect/>
          </a:stretch>
        </p:blipFill>
        <p:spPr bwMode="auto">
          <a:xfrm>
            <a:off x="0" y="0"/>
            <a:ext cx="9144000" cy="6858000"/>
          </a:xfrm>
          <a:prstGeom prst="rect">
            <a:avLst/>
          </a:prstGeom>
          <a:noFill/>
          <a:ln>
            <a:noFill/>
          </a:ln>
        </p:spPr>
      </p:pic>
      <p:sp>
        <p:nvSpPr>
          <p:cNvPr id="5" name="Flèche vers le bas 4"/>
          <p:cNvSpPr/>
          <p:nvPr/>
        </p:nvSpPr>
        <p:spPr>
          <a:xfrm rot="18217533">
            <a:off x="3887817" y="1888774"/>
            <a:ext cx="402935" cy="1571635"/>
          </a:xfrm>
          <a:prstGeom prst="downArrow">
            <a:avLst>
              <a:gd name="adj1" fmla="val 51296"/>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Flèche vers le bas 5"/>
          <p:cNvSpPr/>
          <p:nvPr/>
        </p:nvSpPr>
        <p:spPr>
          <a:xfrm rot="1785254">
            <a:off x="6438441" y="1628824"/>
            <a:ext cx="360182" cy="1571635"/>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rot="21426654">
            <a:off x="3200449" y="932014"/>
            <a:ext cx="3082285"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rgbClr val="FF0000"/>
                </a:solidFill>
                <a:effectLst>
                  <a:outerShdw blurRad="50800" dist="39000" dir="5460000" algn="tl">
                    <a:srgbClr val="000000">
                      <a:alpha val="38000"/>
                    </a:srgbClr>
                  </a:outerShdw>
                </a:effectLst>
              </a:rPr>
              <a:t>parking</a:t>
            </a:r>
            <a:endParaRPr lang="fr-FR"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285728"/>
            <a:ext cx="8572560" cy="6357982"/>
          </a:xfrm>
        </p:spPr>
        <p:txBody>
          <a:bodyPr anchor="ctr"/>
          <a:lstStyle/>
          <a:p>
            <a:pPr algn="l" rtl="0"/>
            <a:r>
              <a:rPr lang="fr-FR" sz="3200" i="0" kern="1200" dirty="0" smtClean="0">
                <a:solidFill>
                  <a:schemeClr val="tx1">
                    <a:tint val="75000"/>
                  </a:schemeClr>
                </a:solidFill>
                <a:latin typeface="+mn-lt"/>
                <a:ea typeface="+mn-ea"/>
                <a:cs typeface="+mn-cs"/>
              </a:rPr>
              <a:t>Comme il a été possible de mettre ce lieu à la surface), comme illustré dans la figure (et un metteur en scène et l'entrée de la fonction du rapport entre le fait que la station n'a pas attiré beaucoup d'usagers des occupants d'une voiture de la gare, d'où ils viennent à la gare, puis à sortir de leur voiture dans la tour et allez dans le train et </a:t>
            </a:r>
            <a:r>
              <a:rPr lang="fr-FR" sz="3200" i="0" kern="1200" dirty="0" err="1" smtClean="0">
                <a:solidFill>
                  <a:schemeClr val="tx1">
                    <a:tint val="75000"/>
                  </a:schemeClr>
                </a:solidFill>
                <a:latin typeface="+mn-lt"/>
                <a:ea typeface="+mn-ea"/>
                <a:cs typeface="+mn-cs"/>
              </a:rPr>
              <a:t>Iokhaddon</a:t>
            </a:r>
            <a:r>
              <a:rPr lang="fr-FR" sz="3200" i="0" kern="1200" dirty="0" smtClean="0">
                <a:solidFill>
                  <a:schemeClr val="tx1">
                    <a:tint val="75000"/>
                  </a:schemeClr>
                </a:solidFill>
                <a:latin typeface="+mn-lt"/>
                <a:ea typeface="+mn-ea"/>
                <a:cs typeface="+mn-cs"/>
              </a:rPr>
              <a:t> h et retourner leur voiture pour un gros montant. </a:t>
            </a:r>
            <a:br>
              <a:rPr lang="fr-FR" sz="3200" i="0" kern="1200" dirty="0" smtClean="0">
                <a:solidFill>
                  <a:schemeClr val="tx1">
                    <a:tint val="75000"/>
                  </a:schemeClr>
                </a:solidFill>
                <a:latin typeface="+mn-lt"/>
                <a:ea typeface="+mn-ea"/>
                <a:cs typeface="+mn-cs"/>
              </a:rPr>
            </a:br>
            <a:endParaRPr lang="fr-FR" dirty="0"/>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4"/>
          <p:cNvSpPr>
            <a:spLocks noChangeArrowheads="1"/>
          </p:cNvSpPr>
          <p:nvPr/>
        </p:nvSpPr>
        <p:spPr bwMode="auto">
          <a:xfrm>
            <a:off x="585814" y="0"/>
            <a:ext cx="7772400" cy="981075"/>
          </a:xfrm>
          <a:prstGeom prst="rect">
            <a:avLst/>
          </a:prstGeom>
          <a:noFill/>
          <a:ln w="9525">
            <a:noFill/>
            <a:miter lim="800000"/>
            <a:headEnd/>
            <a:tailEnd/>
          </a:ln>
          <a:effectLst/>
        </p:spPr>
        <p:txBody>
          <a:bodyPr anchor="ctr"/>
          <a:lstStyle/>
          <a:p>
            <a:pPr algn="ctr">
              <a:defRPr/>
            </a:pPr>
            <a:r>
              <a:rPr lang="fr-FR" sz="4000" dirty="0">
                <a:solidFill>
                  <a:srgbClr val="C00000"/>
                </a:solidFill>
                <a:effectLst>
                  <a:outerShdw blurRad="38100" dist="38100" dir="2700000" algn="tl">
                    <a:srgbClr val="000000"/>
                  </a:outerShdw>
                </a:effectLst>
              </a:rPr>
              <a:t>La notion du projet urbain</a:t>
            </a:r>
            <a:endParaRPr lang="en-US" sz="4000" dirty="0">
              <a:solidFill>
                <a:srgbClr val="C00000"/>
              </a:solidFill>
              <a:effectLst>
                <a:outerShdw blurRad="38100" dist="38100" dir="2700000" algn="tl">
                  <a:srgbClr val="000000"/>
                </a:outerShdw>
              </a:effectLst>
            </a:endParaRPr>
          </a:p>
        </p:txBody>
      </p:sp>
      <p:sp>
        <p:nvSpPr>
          <p:cNvPr id="13317" name="Rectangle 5"/>
          <p:cNvSpPr>
            <a:spLocks noChangeArrowheads="1"/>
          </p:cNvSpPr>
          <p:nvPr/>
        </p:nvSpPr>
        <p:spPr bwMode="auto">
          <a:xfrm>
            <a:off x="430213" y="1196975"/>
            <a:ext cx="8713787" cy="5327650"/>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2800" dirty="0">
                <a:effectLst>
                  <a:outerShdw blurRad="38100" dist="38100" dir="2700000" algn="tl">
                    <a:srgbClr val="000000"/>
                  </a:outerShdw>
                </a:effectLst>
              </a:rPr>
              <a:t>Tomas 1998(le terme projet urbain sous entend a la fois une op</a:t>
            </a:r>
            <a:r>
              <a:rPr lang="fr-FR" sz="2800" dirty="0">
                <a:effectLst>
                  <a:outerShdw blurRad="38100" dist="38100" dir="2700000" algn="tl">
                    <a:srgbClr val="000000"/>
                  </a:outerShdw>
                </a:effectLst>
                <a:latin typeface="Arial"/>
              </a:rPr>
              <a:t>é</a:t>
            </a:r>
            <a:r>
              <a:rPr lang="fr-FR" sz="2800" dirty="0">
                <a:effectLst>
                  <a:outerShdw blurRad="38100" dist="38100" dir="2700000" algn="tl">
                    <a:srgbClr val="000000"/>
                  </a:outerShdw>
                </a:effectLst>
              </a:rPr>
              <a:t>ration </a:t>
            </a:r>
            <a:r>
              <a:rPr lang="fr-FR" sz="2800" dirty="0" err="1">
                <a:effectLst>
                  <a:outerShdw blurRad="38100" dist="38100" dir="2700000" algn="tl">
                    <a:srgbClr val="000000"/>
                  </a:outerShdw>
                </a:effectLst>
              </a:rPr>
              <a:t>traditionnelle,une</a:t>
            </a:r>
            <a:r>
              <a:rPr lang="fr-FR" sz="2800" dirty="0">
                <a:effectLst>
                  <a:outerShdw blurRad="38100" dist="38100" dir="2700000" algn="tl">
                    <a:srgbClr val="000000"/>
                  </a:outerShdw>
                </a:effectLst>
              </a:rPr>
              <a:t> pratique planificatrice ouverte et souple, c</a:t>
            </a:r>
            <a:r>
              <a:rPr lang="fr-FR" sz="2800" dirty="0">
                <a:effectLst>
                  <a:outerShdw blurRad="38100" dist="38100" dir="2700000" algn="tl">
                    <a:srgbClr val="000000"/>
                  </a:outerShdw>
                </a:effectLst>
                <a:latin typeface="Arial"/>
              </a:rPr>
              <a:t>’</a:t>
            </a:r>
            <a:r>
              <a:rPr lang="fr-FR" sz="2800" dirty="0">
                <a:effectLst>
                  <a:outerShdw blurRad="38100" dist="38100" dir="2700000" algn="tl">
                    <a:srgbClr val="000000"/>
                  </a:outerShdw>
                </a:effectLst>
              </a:rPr>
              <a:t>est le produit de la rencontre d</a:t>
            </a:r>
            <a:r>
              <a:rPr lang="fr-FR" sz="2800" dirty="0">
                <a:effectLst>
                  <a:outerShdw blurRad="38100" dist="38100" dir="2700000" algn="tl">
                    <a:srgbClr val="000000"/>
                  </a:outerShdw>
                </a:effectLst>
                <a:latin typeface="Arial"/>
              </a:rPr>
              <a:t>’</a:t>
            </a:r>
            <a:r>
              <a:rPr lang="fr-FR" sz="2800" dirty="0">
                <a:effectLst>
                  <a:outerShdw blurRad="38100" dist="38100" dir="2700000" algn="tl">
                    <a:srgbClr val="000000"/>
                  </a:outerShdw>
                </a:effectLst>
              </a:rPr>
              <a:t>acteurs autour d</a:t>
            </a:r>
            <a:r>
              <a:rPr lang="fr-FR" sz="2800" dirty="0">
                <a:effectLst>
                  <a:outerShdw blurRad="38100" dist="38100" dir="2700000" algn="tl">
                    <a:srgbClr val="000000"/>
                  </a:outerShdw>
                </a:effectLst>
                <a:latin typeface="Arial"/>
              </a:rPr>
              <a:t>’</a:t>
            </a:r>
            <a:r>
              <a:rPr lang="fr-FR" sz="2800" dirty="0">
                <a:effectLst>
                  <a:outerShdw blurRad="38100" dist="38100" dir="2700000" algn="tl">
                    <a:srgbClr val="000000"/>
                  </a:outerShdw>
                </a:effectLst>
              </a:rPr>
              <a:t>un territoire)</a:t>
            </a:r>
          </a:p>
          <a:p>
            <a:pPr algn="l">
              <a:spcBef>
                <a:spcPct val="20000"/>
              </a:spcBef>
              <a:buClr>
                <a:schemeClr val="hlink"/>
              </a:buClr>
              <a:buSzPct val="120000"/>
              <a:defRPr/>
            </a:pPr>
            <a:r>
              <a:rPr lang="fr-FR" sz="2800" dirty="0" err="1">
                <a:effectLst>
                  <a:outerShdw blurRad="38100" dist="38100" dir="2700000" algn="tl">
                    <a:srgbClr val="000000"/>
                  </a:outerShdw>
                </a:effectLst>
              </a:rPr>
              <a:t>Ingallina</a:t>
            </a:r>
            <a:r>
              <a:rPr lang="fr-FR" sz="2800" dirty="0">
                <a:effectLst>
                  <a:outerShdw blurRad="38100" dist="38100" dir="2700000" algn="tl">
                    <a:srgbClr val="000000"/>
                  </a:outerShdw>
                </a:effectLst>
              </a:rPr>
              <a:t> 2001 souligne cependant que la r</a:t>
            </a:r>
            <a:r>
              <a:rPr lang="fr-FR" sz="2800" dirty="0">
                <a:effectLst>
                  <a:outerShdw blurRad="38100" dist="38100" dir="2700000" algn="tl">
                    <a:srgbClr val="000000"/>
                  </a:outerShdw>
                </a:effectLst>
                <a:latin typeface="Arial"/>
              </a:rPr>
              <a:t>é</a:t>
            </a:r>
            <a:r>
              <a:rPr lang="fr-FR" sz="2800" dirty="0">
                <a:effectLst>
                  <a:outerShdw blurRad="38100" dist="38100" dir="2700000" algn="tl">
                    <a:srgbClr val="000000"/>
                  </a:outerShdw>
                </a:effectLst>
              </a:rPr>
              <a:t>flexion sur le projet urbain est en cours, il est une mani</a:t>
            </a:r>
            <a:r>
              <a:rPr lang="fr-FR" sz="2800" dirty="0">
                <a:effectLst>
                  <a:outerShdw blurRad="38100" dist="38100" dir="2700000" algn="tl">
                    <a:srgbClr val="000000"/>
                  </a:outerShdw>
                </a:effectLst>
                <a:latin typeface="Arial"/>
              </a:rPr>
              <a:t>è</a:t>
            </a:r>
            <a:r>
              <a:rPr lang="fr-FR" sz="2800" dirty="0">
                <a:effectLst>
                  <a:outerShdw blurRad="38100" dist="38100" dir="2700000" algn="tl">
                    <a:srgbClr val="000000"/>
                  </a:outerShdw>
                </a:effectLst>
              </a:rPr>
              <a:t>re d</a:t>
            </a:r>
            <a:r>
              <a:rPr lang="fr-FR" sz="2800" dirty="0">
                <a:effectLst>
                  <a:outerShdw blurRad="38100" dist="38100" dir="2700000" algn="tl">
                    <a:srgbClr val="000000"/>
                  </a:outerShdw>
                </a:effectLst>
                <a:latin typeface="Arial"/>
              </a:rPr>
              <a:t>’</a:t>
            </a:r>
            <a:r>
              <a:rPr lang="fr-FR" sz="2800" dirty="0">
                <a:effectLst>
                  <a:outerShdw blurRad="38100" dist="38100" dir="2700000" algn="tl">
                    <a:srgbClr val="000000"/>
                  </a:outerShdw>
                </a:effectLst>
              </a:rPr>
              <a:t>agir en formation qui marque un moment de transition entre la mani</a:t>
            </a:r>
            <a:r>
              <a:rPr lang="fr-FR" sz="2800" dirty="0">
                <a:effectLst>
                  <a:outerShdw blurRad="38100" dist="38100" dir="2700000" algn="tl">
                    <a:srgbClr val="000000"/>
                  </a:outerShdw>
                </a:effectLst>
                <a:latin typeface="Arial"/>
              </a:rPr>
              <a:t>è</a:t>
            </a:r>
            <a:r>
              <a:rPr lang="fr-FR" sz="2800" dirty="0">
                <a:effectLst>
                  <a:outerShdw blurRad="38100" dist="38100" dir="2700000" algn="tl">
                    <a:srgbClr val="000000"/>
                  </a:outerShdw>
                </a:effectLst>
              </a:rPr>
              <a:t>re traditionnelle de penser l</a:t>
            </a:r>
            <a:r>
              <a:rPr lang="fr-FR" sz="2800" dirty="0">
                <a:effectLst>
                  <a:outerShdw blurRad="38100" dist="38100" dir="2700000" algn="tl">
                    <a:srgbClr val="000000"/>
                  </a:outerShdw>
                </a:effectLst>
                <a:latin typeface="Arial"/>
              </a:rPr>
              <a:t>’</a:t>
            </a:r>
            <a:r>
              <a:rPr lang="fr-FR" sz="2800" dirty="0">
                <a:effectLst>
                  <a:outerShdw blurRad="38100" dist="38100" dir="2700000" algn="tl">
                    <a:srgbClr val="000000"/>
                  </a:outerShdw>
                </a:effectLst>
              </a:rPr>
              <a:t>urbanisme et une nouvelle approche moins fig</a:t>
            </a:r>
            <a:r>
              <a:rPr lang="fr-FR" sz="2800" dirty="0">
                <a:effectLst>
                  <a:outerShdw blurRad="38100" dist="38100" dir="2700000" algn="tl">
                    <a:srgbClr val="000000"/>
                  </a:outerShdw>
                </a:effectLst>
                <a:latin typeface="Arial"/>
              </a:rPr>
              <a:t>é</a:t>
            </a:r>
            <a:r>
              <a:rPr lang="fr-FR" sz="2800" dirty="0">
                <a:effectLst>
                  <a:outerShdw blurRad="38100" dist="38100" dir="2700000" algn="tl">
                    <a:srgbClr val="000000"/>
                  </a:outerShdw>
                </a:effectLst>
              </a:rPr>
              <a:t>e et plus ouverte aux transformations et aux d</a:t>
            </a:r>
            <a:r>
              <a:rPr lang="fr-FR" sz="2800" dirty="0">
                <a:effectLst>
                  <a:outerShdw blurRad="38100" dist="38100" dir="2700000" algn="tl">
                    <a:srgbClr val="000000"/>
                  </a:outerShdw>
                </a:effectLst>
                <a:latin typeface="Arial"/>
              </a:rPr>
              <a:t>é</a:t>
            </a:r>
            <a:r>
              <a:rPr lang="fr-FR" sz="2800" dirty="0">
                <a:effectLst>
                  <a:outerShdw blurRad="38100" dist="38100" dir="2700000" algn="tl">
                    <a:srgbClr val="000000"/>
                  </a:outerShdw>
                </a:effectLst>
              </a:rPr>
              <a:t>bats</a:t>
            </a:r>
          </a:p>
          <a:p>
            <a:pPr algn="ctr">
              <a:spcBef>
                <a:spcPct val="20000"/>
              </a:spcBef>
              <a:buClr>
                <a:schemeClr val="hlink"/>
              </a:buClr>
              <a:buSzPct val="120000"/>
              <a:defRPr/>
            </a:pPr>
            <a:endParaRPr lang="fr-FR" sz="2800" dirty="0">
              <a:effectLst>
                <a:outerShdw blurRad="38100" dist="38100" dir="2700000" algn="tl">
                  <a:srgbClr val="000000"/>
                </a:outerShdw>
              </a:effectLst>
            </a:endParaRPr>
          </a:p>
          <a:p>
            <a:pPr algn="ctr">
              <a:spcBef>
                <a:spcPct val="20000"/>
              </a:spcBef>
              <a:buClr>
                <a:schemeClr val="hlink"/>
              </a:buClr>
              <a:buSzPct val="120000"/>
              <a:defRPr/>
            </a:pPr>
            <a:endParaRPr lang="en-US" sz="3200" dirty="0">
              <a:effectLst>
                <a:outerShdw blurRad="38100" dist="38100" dir="2700000" algn="tl">
                  <a:srgbClr val="000000"/>
                </a:outerShdw>
              </a:effectLst>
            </a:endParaRPr>
          </a:p>
        </p:txBody>
      </p:sp>
      <p:pic>
        <p:nvPicPr>
          <p:cNvPr id="8" name="~PP3519.WAV">
            <a:hlinkClick r:id="" action="ppaction://media"/>
          </p:cNvPr>
          <p:cNvPicPr>
            <a:picLocks noRot="1" noChangeAspect="1"/>
          </p:cNvPicPr>
          <p:nvPr>
            <a:wavAudioFile r:embed="rId1" name="~PP3519.WAV"/>
          </p:nvPr>
        </p:nvPicPr>
        <p:blipFill>
          <a:blip r:embed="rId3" cstate="print"/>
          <a:srcRect/>
          <a:stretch>
            <a:fillRect/>
          </a:stretch>
        </p:blipFill>
        <p:spPr bwMode="auto">
          <a:xfrm>
            <a:off x="8632825" y="6346825"/>
            <a:ext cx="304800" cy="304800"/>
          </a:xfrm>
          <a:prstGeom prst="rect">
            <a:avLst/>
          </a:prstGeom>
          <a:noFill/>
          <a:ln w="9525">
            <a:noFill/>
            <a:miter lim="800000"/>
            <a:headEnd/>
            <a:tailEnd/>
          </a:ln>
        </p:spPr>
      </p:pic>
    </p:spTree>
  </p:cSld>
  <p:clrMapOvr>
    <a:masterClrMapping/>
  </p:clrMapOvr>
  <p:transition advTm="836">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0"/>
            <a:ext cx="8543956" cy="6858000"/>
          </a:xfrm>
        </p:spPr>
        <p:txBody>
          <a:bodyPr/>
          <a:lstStyle/>
          <a:p>
            <a:endParaRPr lang="fr-FR" dirty="0"/>
          </a:p>
        </p:txBody>
      </p:sp>
      <p:pic>
        <p:nvPicPr>
          <p:cNvPr id="4" name="Image 3" descr="Projet-de-la-gare-du-Hejaz"/>
          <p:cNvPicPr/>
          <p:nvPr/>
        </p:nvPicPr>
        <p:blipFill>
          <a:blip r:embed="rId2" cstate="print"/>
          <a:stretch>
            <a:fillRect/>
          </a:stretch>
        </p:blipFill>
        <p:spPr bwMode="auto">
          <a:xfrm>
            <a:off x="0" y="0"/>
            <a:ext cx="9144000" cy="68579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Flèche droite à entaille 5"/>
          <p:cNvSpPr/>
          <p:nvPr/>
        </p:nvSpPr>
        <p:spPr>
          <a:xfrm rot="21020706">
            <a:off x="5072066" y="928670"/>
            <a:ext cx="2286016" cy="785818"/>
          </a:xfrm>
          <a:prstGeom prst="notchedRightArrow">
            <a:avLst>
              <a:gd name="adj1" fmla="val 50000"/>
              <a:gd name="adj2" fmla="val 13219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p:nvSpPr>
        <p:spPr>
          <a:xfrm rot="20601071">
            <a:off x="1603108" y="908348"/>
            <a:ext cx="3523733"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rgbClr val="FF0000"/>
                </a:solidFill>
                <a:effectLst>
                  <a:outerShdw blurRad="50800" dist="39000" dir="5460000" algn="tl">
                    <a:srgbClr val="000000">
                      <a:alpha val="38000"/>
                    </a:srgbClr>
                  </a:outerShdw>
                </a:effectLst>
              </a:rPr>
              <a:t>La Tour</a:t>
            </a:r>
            <a:endParaRPr lang="fr-FR"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pull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0"/>
            <a:ext cx="8715436" cy="6858000"/>
          </a:xfrm>
        </p:spPr>
        <p:txBody>
          <a:bodyPr anchor="ctr"/>
          <a:lstStyle/>
          <a:p>
            <a:pPr algn="l" rtl="1"/>
            <a:r>
              <a:rPr lang="fr-FR" sz="4400" i="0" kern="1200" dirty="0" smtClean="0">
                <a:solidFill>
                  <a:srgbClr val="FF0000"/>
                </a:solidFill>
                <a:latin typeface="+mn-lt"/>
                <a:ea typeface="+mn-ea"/>
                <a:cs typeface="+mn-cs"/>
              </a:rPr>
              <a:t>                       Résumé:</a:t>
            </a:r>
            <a:r>
              <a:rPr lang="fr-FR" sz="3200" i="0" kern="1200" dirty="0" smtClean="0">
                <a:solidFill>
                  <a:srgbClr val="FF0000"/>
                </a:solidFill>
                <a:latin typeface="+mn-lt"/>
                <a:ea typeface="+mn-ea"/>
                <a:cs typeface="+mn-cs"/>
              </a:rPr>
              <a:t> </a:t>
            </a:r>
            <a:r>
              <a:rPr lang="fr-FR" sz="3200" i="0" kern="1200" dirty="0" smtClean="0">
                <a:solidFill>
                  <a:schemeClr val="tx1">
                    <a:tint val="75000"/>
                  </a:schemeClr>
                </a:solidFill>
                <a:latin typeface="+mn-lt"/>
                <a:ea typeface="+mn-ea"/>
                <a:cs typeface="+mn-cs"/>
              </a:rPr>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Ces trois hypothèses concernant l'état du terrain de stationnement chaque hypothèse basée sur une étude donnée, et selon l'étude du fonctionnement des plantes et en choisissant une attitude </a:t>
            </a:r>
            <a:r>
              <a:rPr lang="fr-FR" sz="3200" i="0" kern="1200" dirty="0" err="1" smtClean="0">
                <a:solidFill>
                  <a:schemeClr val="tx1">
                    <a:tint val="75000"/>
                  </a:schemeClr>
                </a:solidFill>
                <a:latin typeface="+mn-lt"/>
                <a:ea typeface="+mn-ea"/>
                <a:cs typeface="+mn-cs"/>
              </a:rPr>
              <a:t>Tower</a:t>
            </a:r>
            <a:r>
              <a:rPr lang="fr-FR" sz="3200" i="0" kern="1200" dirty="0" smtClean="0">
                <a:solidFill>
                  <a:schemeClr val="tx1">
                    <a:tint val="75000"/>
                  </a:schemeClr>
                </a:solidFill>
                <a:latin typeface="+mn-lt"/>
                <a:ea typeface="+mn-ea"/>
                <a:cs typeface="+mn-cs"/>
              </a:rPr>
              <a:t> </a:t>
            </a:r>
            <a:r>
              <a:rPr lang="fr-FR" sz="3200" i="0" kern="1200" dirty="0" err="1" smtClean="0">
                <a:solidFill>
                  <a:schemeClr val="tx1">
                    <a:tint val="75000"/>
                  </a:schemeClr>
                </a:solidFill>
                <a:latin typeface="+mn-lt"/>
                <a:ea typeface="+mn-ea"/>
                <a:cs typeface="+mn-cs"/>
              </a:rPr>
              <a:t>Automotive</a:t>
            </a:r>
            <a:r>
              <a:rPr lang="fr-FR" sz="3200" i="0" kern="1200" dirty="0" smtClean="0">
                <a:solidFill>
                  <a:schemeClr val="tx1">
                    <a:tint val="75000"/>
                  </a:schemeClr>
                </a:solidFill>
                <a:latin typeface="+mn-lt"/>
                <a:ea typeface="+mn-ea"/>
                <a:cs typeface="+mn-cs"/>
              </a:rPr>
              <a:t> pour les raisons précédentes ...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Comme pour les taxis, ils ont mis près de la gare et des passagers de manière à ne pas posséder sa propre position ... Alors qu'ils ne pouvaient pas s'arrêter longtemps</a:t>
            </a:r>
            <a:endParaRPr lang="fr-FR" dirty="0"/>
          </a:p>
        </p:txBody>
      </p:sp>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70" decel="100000"/>
                                        <p:tgtEl>
                                          <p:spTgt spid="3">
                                            <p:txEl>
                                              <p:pRg st="0" end="0"/>
                                            </p:txEl>
                                          </p:spTgt>
                                        </p:tgtEl>
                                      </p:cBhvr>
                                    </p:animEffect>
                                    <p:animScale>
                                      <p:cBhvr>
                                        <p:cTn id="8" dur="770" decel="100000"/>
                                        <p:tgtEl>
                                          <p:spTgt spid="3">
                                            <p:txEl>
                                              <p:pRg st="0" end="0"/>
                                            </p:txEl>
                                          </p:spTgt>
                                        </p:tgtEl>
                                      </p:cBhvr>
                                      <p:from x="10000" y="10000"/>
                                      <p:to x="200000" y="450000"/>
                                    </p:animScale>
                                    <p:animScale>
                                      <p:cBhvr>
                                        <p:cTn id="9" dur="1230" accel="100000" fill="hold">
                                          <p:stCondLst>
                                            <p:cond delay="770"/>
                                          </p:stCondLst>
                                        </p:cTn>
                                        <p:tgtEl>
                                          <p:spTgt spid="3">
                                            <p:txEl>
                                              <p:pRg st="0" end="0"/>
                                            </p:txEl>
                                          </p:spTgt>
                                        </p:tgtEl>
                                      </p:cBhvr>
                                      <p:from x="200000" y="450000"/>
                                      <p:to x="100000" y="100000"/>
                                    </p:animScale>
                                    <p:set>
                                      <p:cBhvr>
                                        <p:cTn id="10" dur="770" fill="hold"/>
                                        <p:tgtEl>
                                          <p:spTgt spid="3">
                                            <p:txEl>
                                              <p:pRg st="0" end="0"/>
                                            </p:txEl>
                                          </p:spTgt>
                                        </p:tgtEl>
                                        <p:attrNameLst>
                                          <p:attrName>ppt_x</p:attrName>
                                        </p:attrNameLst>
                                      </p:cBhvr>
                                      <p:to>
                                        <p:strVal val="(0.5)"/>
                                      </p:to>
                                    </p:set>
                                    <p:anim from="(0.5)" to="(#ppt_x)" calcmode="lin" valueType="num">
                                      <p:cBhvr>
                                        <p:cTn id="11" dur="1230" accel="100000" fill="hold">
                                          <p:stCondLst>
                                            <p:cond delay="770"/>
                                          </p:stCondLst>
                                        </p:cTn>
                                        <p:tgtEl>
                                          <p:spTgt spid="3">
                                            <p:txEl>
                                              <p:pRg st="0" end="0"/>
                                            </p:txEl>
                                          </p:spTgt>
                                        </p:tgtEl>
                                        <p:attrNameLst>
                                          <p:attrName>ppt_x</p:attrName>
                                        </p:attrNameLst>
                                      </p:cBhvr>
                                    </p:anim>
                                    <p:set>
                                      <p:cBhvr>
                                        <p:cTn id="12" dur="770" fill="hold"/>
                                        <p:tgtEl>
                                          <p:spTgt spid="3">
                                            <p:txEl>
                                              <p:pRg st="0" end="0"/>
                                            </p:txEl>
                                          </p:spTgt>
                                        </p:tgtEl>
                                        <p:attrNameLst>
                                          <p:attrName>ppt_y</p:attrName>
                                        </p:attrNameLst>
                                      </p:cBhvr>
                                      <p:to>
                                        <p:strVal val="(#ppt_y+0.4)"/>
                                      </p:to>
                                    </p:set>
                                    <p:anim from="(#ppt_y+0.4)" to="(#ppt_y)" calcmode="lin" valueType="num">
                                      <p:cBhvr>
                                        <p:cTn id="13" dur="1230" accel="100000" fill="hold">
                                          <p:stCondLst>
                                            <p:cond delay="770"/>
                                          </p:stCondLst>
                                        </p:cTn>
                                        <p:tgtEl>
                                          <p:spTgt spid="3">
                                            <p:txEl>
                                              <p:pRg st="0" end="0"/>
                                            </p:txEl>
                                          </p:spTgt>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0"/>
            <a:ext cx="8715436" cy="6858000"/>
          </a:xfrm>
        </p:spPr>
        <p:txBody>
          <a:bodyPr anchor="ctr">
            <a:normAutofit/>
          </a:bodyPr>
          <a:lstStyle/>
          <a:p>
            <a:pPr algn="l" rtl="1"/>
            <a:endParaRPr lang="en-US" b="1" dirty="0" smtClean="0">
              <a:solidFill>
                <a:schemeClr val="tx1"/>
              </a:solidFill>
            </a:endParaRPr>
          </a:p>
          <a:p>
            <a:pPr algn="l" rtl="1"/>
            <a:endParaRPr lang="en-US" b="1" dirty="0" smtClean="0"/>
          </a:p>
          <a:p>
            <a:pPr algn="l" rtl="1"/>
            <a:endParaRPr lang="en-US" b="1" dirty="0" smtClean="0">
              <a:solidFill>
                <a:schemeClr val="tx1"/>
              </a:solidFill>
            </a:endParaRPr>
          </a:p>
          <a:p>
            <a:pPr algn="l" rtl="1"/>
            <a:r>
              <a:rPr lang="en-US" b="1" dirty="0" smtClean="0">
                <a:solidFill>
                  <a:schemeClr val="tx1"/>
                </a:solidFill>
              </a:rPr>
              <a:t>    </a:t>
            </a:r>
            <a:r>
              <a:rPr lang="fr-FR" sz="2400" i="0" kern="1200" dirty="0" smtClean="0">
                <a:solidFill>
                  <a:schemeClr val="tx1">
                    <a:tint val="75000"/>
                  </a:schemeClr>
                </a:solidFill>
                <a:latin typeface="+mn-lt"/>
                <a:ea typeface="+mn-ea"/>
                <a:cs typeface="+mn-cs"/>
              </a:rPr>
              <a:t>Dominé par le caractère commercial qui comprend un nombre considérable de magasins et de restaurants ainsi que prévues une exposition de livres et cela mai positivement ou négativement affecter sur le fait que la présence de la gare, un grand nombre de magasins et de restaurants dans le hall de la gare comme mai être préoccupé par les passagers qui se rendent à terre station et génère pollution par le bruit et la congestion dans la station, et qui est incompatible avec la présence d'un salon du livre, car il a besoin pour la vie privée (calme) le côté positif, la présence de ces activités facilitent et aident les voyageurs à faire des courses sans avoir recours à du mouvement initial vers le centre-ville </a:t>
            </a:r>
            <a:r>
              <a:rPr lang="fr-FR" sz="3200" i="0" kern="1200" dirty="0" smtClean="0">
                <a:solidFill>
                  <a:schemeClr val="tx1">
                    <a:tint val="75000"/>
                  </a:schemeClr>
                </a:solidFill>
                <a:latin typeface="+mn-lt"/>
                <a:ea typeface="+mn-ea"/>
                <a:cs typeface="+mn-cs"/>
              </a:rPr>
              <a:t/>
            </a:r>
            <a:br>
              <a:rPr lang="fr-FR" sz="3200" i="0" kern="1200" dirty="0" smtClean="0">
                <a:solidFill>
                  <a:schemeClr val="tx1">
                    <a:tint val="75000"/>
                  </a:schemeClr>
                </a:solidFill>
                <a:latin typeface="+mn-lt"/>
                <a:ea typeface="+mn-ea"/>
                <a:cs typeface="+mn-cs"/>
              </a:rPr>
            </a:br>
            <a:endParaRPr lang="fr-FR" b="1" dirty="0" smtClean="0">
              <a:solidFill>
                <a:schemeClr val="tx1"/>
              </a:solidFill>
            </a:endParaRPr>
          </a:p>
        </p:txBody>
      </p:sp>
      <p:sp>
        <p:nvSpPr>
          <p:cNvPr id="4" name="Rectangle 3"/>
          <p:cNvSpPr/>
          <p:nvPr/>
        </p:nvSpPr>
        <p:spPr>
          <a:xfrm>
            <a:off x="500034" y="285728"/>
            <a:ext cx="8072494" cy="923330"/>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r-FR" sz="54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En terme de fonction</a:t>
            </a:r>
            <a:endParaRPr lang="fr-FR" sz="5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200" fill="hold">
                                          <p:stCondLst>
                                            <p:cond delay="0"/>
                                          </p:stCondLst>
                                        </p:cTn>
                                        <p:tgtEl>
                                          <p:spTgt spid="4"/>
                                        </p:tgtEl>
                                        <p:attrNameLst>
                                          <p:attrName>ppt_x</p:attrName>
                                        </p:attrNameLst>
                                      </p:cBhvr>
                                    </p:anim>
                                    <p:anim from="0" to="-1.0" calcmode="lin" valueType="num">
                                      <p:cBhvr>
                                        <p:cTn id="8" dur="400" decel="50000" autoRev="1" fill="hold">
                                          <p:stCondLst>
                                            <p:cond delay="1200"/>
                                          </p:stCondLst>
                                        </p:cTn>
                                        <p:tgtEl>
                                          <p:spTgt spid="4"/>
                                        </p:tgtEl>
                                        <p:attrNameLst>
                                          <p:attrName>xshear</p:attrName>
                                        </p:attrNameLst>
                                      </p:cBhvr>
                                    </p:anim>
                                    <p:animScale>
                                      <p:cBhvr>
                                        <p:cTn id="9" dur="400" decel="100000" autoRev="1" fill="hold">
                                          <p:stCondLst>
                                            <p:cond delay="1200"/>
                                          </p:stCondLst>
                                        </p:cTn>
                                        <p:tgtEl>
                                          <p:spTgt spid="4"/>
                                        </p:tgtEl>
                                      </p:cBhvr>
                                      <p:from x="100000" y="100000"/>
                                      <p:to x="80000" y="100000"/>
                                    </p:animScale>
                                    <p:anim by="(#ppt_h/3+#ppt_w*0.1)" calcmode="lin" valueType="num">
                                      <p:cBhvr additive="sum">
                                        <p:cTn id="10" dur="400" decel="100000" autoRev="1" fill="hold">
                                          <p:stCondLst>
                                            <p:cond delay="1200"/>
                                          </p:stCondLst>
                                        </p:cTn>
                                        <p:tgtEl>
                                          <p:spTgt spid="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357158" y="-1428784"/>
            <a:ext cx="8501122" cy="8286784"/>
          </a:xfrm>
        </p:spPr>
        <p:txBody>
          <a:bodyPr anchor="ctr">
            <a:normAutofit fontScale="92500" lnSpcReduction="10000"/>
          </a:bodyPr>
          <a:lstStyle/>
          <a:p>
            <a:pPr algn="l" rtl="0"/>
            <a:endParaRPr lang="fr-FR" sz="2800" i="0" kern="1200" dirty="0" smtClean="0">
              <a:solidFill>
                <a:schemeClr val="tx1">
                  <a:tint val="75000"/>
                </a:schemeClr>
              </a:solidFill>
              <a:latin typeface="+mn-lt"/>
              <a:ea typeface="+mn-ea"/>
              <a:cs typeface="+mn-cs"/>
            </a:endParaRPr>
          </a:p>
          <a:p>
            <a:pPr algn="l" rtl="0"/>
            <a:endParaRPr lang="fr-FR" sz="2800" dirty="0" smtClean="0"/>
          </a:p>
          <a:p>
            <a:pPr algn="l" rtl="0"/>
            <a:endParaRPr lang="fr-FR" sz="2800" i="0" kern="1200" dirty="0" smtClean="0">
              <a:solidFill>
                <a:schemeClr val="tx1">
                  <a:tint val="75000"/>
                </a:schemeClr>
              </a:solidFill>
              <a:latin typeface="+mn-lt"/>
              <a:ea typeface="+mn-ea"/>
              <a:cs typeface="+mn-cs"/>
            </a:endParaRPr>
          </a:p>
          <a:p>
            <a:pPr algn="l" rtl="0"/>
            <a:endParaRPr lang="fr-FR" sz="2800" dirty="0" smtClean="0"/>
          </a:p>
          <a:p>
            <a:pPr algn="l" rtl="0"/>
            <a:endParaRPr lang="fr-FR" sz="2800" i="0" kern="1200" dirty="0" smtClean="0">
              <a:solidFill>
                <a:schemeClr val="tx1">
                  <a:tint val="75000"/>
                </a:schemeClr>
              </a:solidFill>
              <a:latin typeface="+mn-lt"/>
              <a:ea typeface="+mn-ea"/>
              <a:cs typeface="+mn-cs"/>
            </a:endParaRPr>
          </a:p>
          <a:p>
            <a:pPr algn="l" rtl="0"/>
            <a:endParaRPr lang="fr-FR" sz="2800" dirty="0" smtClean="0"/>
          </a:p>
          <a:p>
            <a:pPr algn="l" rtl="0"/>
            <a:endParaRPr lang="fr-FR" sz="2800" i="0" kern="1200" dirty="0" smtClean="0">
              <a:solidFill>
                <a:schemeClr val="tx1">
                  <a:tint val="75000"/>
                </a:schemeClr>
              </a:solidFill>
              <a:latin typeface="+mn-lt"/>
              <a:ea typeface="+mn-ea"/>
              <a:cs typeface="+mn-cs"/>
            </a:endParaRPr>
          </a:p>
          <a:p>
            <a:pPr algn="l" rtl="0"/>
            <a:endParaRPr lang="fr-FR" sz="2800" dirty="0" smtClean="0"/>
          </a:p>
          <a:p>
            <a:pPr algn="l" rtl="0"/>
            <a:r>
              <a:rPr lang="fr-FR" sz="2800" i="0" kern="1200" dirty="0" smtClean="0">
                <a:solidFill>
                  <a:schemeClr val="tx1">
                    <a:tint val="75000"/>
                  </a:schemeClr>
                </a:solidFill>
                <a:latin typeface="+mn-lt"/>
                <a:ea typeface="+mn-ea"/>
                <a:cs typeface="+mn-cs"/>
              </a:rPr>
              <a:t>Quant à la liaison ferroviaire entre les villes de Damas et de Médine, est une seule ligne suivie par plusieurs stations comme ils mai développer d'autres lignes de chemin de fer reliant Damas pour le reste des villes de Syrie et même les pays voisins et de contribuer ainsi à réduire les problèmes de transport et les embouteillages .. .</a:t>
            </a:r>
            <a:br>
              <a:rPr lang="fr-FR" sz="2800" i="0" kern="1200" dirty="0" smtClean="0">
                <a:solidFill>
                  <a:schemeClr val="tx1">
                    <a:tint val="75000"/>
                  </a:schemeClr>
                </a:solidFill>
                <a:latin typeface="+mn-lt"/>
                <a:ea typeface="+mn-ea"/>
                <a:cs typeface="+mn-cs"/>
              </a:rPr>
            </a:br>
            <a:r>
              <a:rPr lang="fr-FR" sz="2800" i="0" kern="1200" dirty="0" smtClean="0">
                <a:solidFill>
                  <a:schemeClr val="tx1">
                    <a:tint val="75000"/>
                  </a:schemeClr>
                </a:solidFill>
                <a:latin typeface="+mn-lt"/>
                <a:ea typeface="+mn-ea"/>
                <a:cs typeface="+mn-cs"/>
              </a:rPr>
              <a:t>Sur le côté positif </a:t>
            </a:r>
            <a:r>
              <a:rPr lang="fr-FR" sz="2800" i="0" kern="1200" dirty="0" err="1" smtClean="0">
                <a:solidFill>
                  <a:schemeClr val="tx1">
                    <a:tint val="75000"/>
                  </a:schemeClr>
                </a:solidFill>
                <a:latin typeface="+mn-lt"/>
                <a:ea typeface="+mn-ea"/>
                <a:cs typeface="+mn-cs"/>
              </a:rPr>
              <a:t>Vamahtp</a:t>
            </a:r>
            <a:r>
              <a:rPr lang="fr-FR" sz="2800" i="0" kern="1200" dirty="0" smtClean="0">
                <a:solidFill>
                  <a:schemeClr val="tx1">
                    <a:tint val="75000"/>
                  </a:schemeClr>
                </a:solidFill>
                <a:latin typeface="+mn-lt"/>
                <a:ea typeface="+mn-ea"/>
                <a:cs typeface="+mn-cs"/>
              </a:rPr>
              <a:t> fait son travail ou son objet, qui l'a établi comme les problèmes de transport </a:t>
            </a:r>
            <a:r>
              <a:rPr lang="fr-FR" sz="2800" i="0" kern="1200" dirty="0" err="1" smtClean="0">
                <a:solidFill>
                  <a:schemeClr val="tx1">
                    <a:tint val="75000"/>
                  </a:schemeClr>
                </a:solidFill>
                <a:latin typeface="+mn-lt"/>
                <a:ea typeface="+mn-ea"/>
                <a:cs typeface="+mn-cs"/>
              </a:rPr>
              <a:t>Qllp</a:t>
            </a:r>
            <a:r>
              <a:rPr lang="fr-FR" sz="2800" i="0" kern="1200" dirty="0" smtClean="0">
                <a:solidFill>
                  <a:schemeClr val="tx1">
                    <a:tint val="75000"/>
                  </a:schemeClr>
                </a:solidFill>
                <a:latin typeface="+mn-lt"/>
                <a:ea typeface="+mn-ea"/>
                <a:cs typeface="+mn-cs"/>
              </a:rPr>
              <a:t> également facilité la circulation des personnes et des biens, et plus que cela, et aussi à l'activité économique ne génère pas le problème de la congestion de la circulation autour et se référer à cet organisme</a:t>
            </a:r>
            <a:endParaRPr lang="fr-FR" sz="2800" b="1" dirty="0" smtClean="0">
              <a:solidFill>
                <a:schemeClr val="tx1"/>
              </a:solidFill>
            </a:endParaRPr>
          </a:p>
          <a:p>
            <a:pPr algn="just" rtl="1"/>
            <a:endParaRPr lang="fr-FR" sz="2800" b="1" dirty="0" smtClean="0">
              <a:solidFill>
                <a:schemeClr val="tx1"/>
              </a:solidFill>
            </a:endParaRPr>
          </a:p>
          <a:p>
            <a:pPr algn="just" rtl="1"/>
            <a:endParaRPr lang="fr-FR" b="1" dirty="0" smtClean="0">
              <a:solidFill>
                <a:schemeClr val="tx1"/>
              </a:solidFill>
            </a:endParaRPr>
          </a:p>
          <a:p>
            <a:pPr algn="just" rtl="1"/>
            <a:endParaRPr lang="fr-FR" b="1" dirty="0" smtClean="0">
              <a:solidFill>
                <a:schemeClr val="tx1"/>
              </a:solidFill>
            </a:endParaRPr>
          </a:p>
          <a:p>
            <a:pPr algn="just" rtl="1"/>
            <a:endParaRPr lang="fr-FR" b="1" dirty="0" smtClean="0">
              <a:solidFill>
                <a:schemeClr val="tx1"/>
              </a:solidFill>
            </a:endParaRPr>
          </a:p>
          <a:p>
            <a:pPr algn="just" rtl="1"/>
            <a:endParaRPr lang="fr-FR" b="1" dirty="0" smtClean="0">
              <a:solidFill>
                <a:schemeClr val="tx1"/>
              </a:solidFill>
            </a:endParaRPr>
          </a:p>
          <a:p>
            <a:pPr algn="just" rtl="1"/>
            <a:endParaRPr lang="fr-FR" b="1" dirty="0" smtClean="0">
              <a:solidFill>
                <a:schemeClr val="tx1"/>
              </a:solidFill>
            </a:endParaRPr>
          </a:p>
          <a:p>
            <a:pPr algn="just" rtl="1"/>
            <a:endParaRPr lang="fr-FR" b="1" dirty="0">
              <a:solidFill>
                <a:schemeClr val="tx1"/>
              </a:solidFill>
            </a:endParaRPr>
          </a:p>
        </p:txBody>
      </p:sp>
    </p:spTree>
  </p:cSld>
  <p:clrMapOvr>
    <a:masterClrMapping/>
  </p:clrMapOvr>
  <p:transition spd="med">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fade">
                                      <p:cBhvr>
                                        <p:cTn id="7"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42844" y="214290"/>
            <a:ext cx="8786874" cy="6429420"/>
          </a:xfrm>
        </p:spPr>
        <p:txBody>
          <a:bodyPr/>
          <a:lstStyle/>
          <a:p>
            <a:pPr algn="r" rtl="1"/>
            <a:endParaRPr lang="fr-FR" dirty="0"/>
          </a:p>
        </p:txBody>
      </p:sp>
      <p:pic>
        <p:nvPicPr>
          <p:cNvPr id="4" name="Picture 2" descr="E:\mourad doc\projet al hijaz\projet al hijaz\photo le exciswar  la gare\la gare alhijazie\4-hijaz-railway-jordan-large1.jpg"/>
          <p:cNvPicPr>
            <a:picLocks noChangeAspect="1" noChangeArrowheads="1"/>
          </p:cNvPicPr>
          <p:nvPr/>
        </p:nvPicPr>
        <p:blipFill>
          <a:blip r:embed="rId2" cstate="print"/>
          <a:srcRect/>
          <a:stretch>
            <a:fillRect/>
          </a:stretch>
        </p:blipFill>
        <p:spPr bwMode="auto">
          <a:xfrm>
            <a:off x="4929190" y="0"/>
            <a:ext cx="4214810" cy="6858000"/>
          </a:xfrm>
          <a:prstGeom prst="rect">
            <a:avLst/>
          </a:prstGeom>
          <a:ln>
            <a:noFill/>
          </a:ln>
          <a:effectLst>
            <a:softEdge rad="112500"/>
          </a:effectLst>
        </p:spPr>
      </p:pic>
      <p:pic>
        <p:nvPicPr>
          <p:cNvPr id="5" name="Picture 2" descr="E:\mourad doc\projet al hijaz\projet al hijaz\photo le exciswar  la gare\la gare alhijazie\image00144.jpg"/>
          <p:cNvPicPr>
            <a:picLocks noChangeAspect="1" noChangeArrowheads="1"/>
          </p:cNvPicPr>
          <p:nvPr/>
        </p:nvPicPr>
        <p:blipFill>
          <a:blip r:embed="rId3" cstate="print"/>
          <a:srcRect/>
          <a:stretch>
            <a:fillRect/>
          </a:stretch>
        </p:blipFill>
        <p:spPr bwMode="auto">
          <a:xfrm>
            <a:off x="0" y="0"/>
            <a:ext cx="5357818" cy="6858000"/>
          </a:xfrm>
          <a:prstGeom prst="rect">
            <a:avLst/>
          </a:prstGeom>
          <a:ln>
            <a:noFill/>
          </a:ln>
          <a:effectLst>
            <a:softEdge rad="112500"/>
          </a:effectLst>
        </p:spPr>
      </p:pic>
    </p:spTree>
  </p:cSld>
  <p:clrMapOvr>
    <a:masterClrMapping/>
  </p:clrMapOvr>
  <p:transition spd="med">
    <p:strips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285728"/>
            <a:ext cx="8572560" cy="5786478"/>
          </a:xfrm>
        </p:spPr>
        <p:txBody>
          <a:bodyPr>
            <a:normAutofit fontScale="90000"/>
          </a:bodyPr>
          <a:lstStyle/>
          <a:p>
            <a:pPr algn="l" rtl="1"/>
            <a:r>
              <a:rPr lang="ar-DZ"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t/>
            </a:r>
            <a:br>
              <a:rPr lang="ar-DZ"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br>
            <a:r>
              <a:rPr lang="fr-F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t/>
            </a:r>
            <a:br>
              <a:rPr lang="fr-FR"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cs typeface="Andalus" pitchFamily="2" charset="-78"/>
              </a:rPr>
            </a:br>
            <a:r>
              <a:rPr lang="fr-FR" sz="4400" b="0" i="0" kern="1200" dirty="0" smtClean="0">
                <a:solidFill>
                  <a:schemeClr val="tx1"/>
                </a:solidFill>
                <a:latin typeface="+mj-lt"/>
                <a:ea typeface="+mj-ea"/>
                <a:cs typeface="+mj-cs"/>
              </a:rPr>
              <a:t>A aidé la station à briser l'isolement d'une grande proportion de Damas et le mouvement économique, et a facilité la circulation des personnes qui vont définitivement dans le commerce du Levant, afin de</a:t>
            </a:r>
            <a:r>
              <a:rPr lang="en-US" sz="3200" b="0" dirty="0" smtClean="0">
                <a:latin typeface="+mn-lt"/>
                <a:ea typeface="+mn-ea"/>
                <a:cs typeface="+mn-cs"/>
              </a:rPr>
              <a:t>.</a:t>
            </a:r>
            <a:r>
              <a:rPr lang="ar-DZ" sz="3200" b="0" dirty="0" smtClean="0">
                <a:latin typeface="+mn-lt"/>
                <a:ea typeface="+mn-ea"/>
                <a:cs typeface="+mn-cs"/>
              </a:rPr>
              <a:t/>
            </a:r>
            <a:br>
              <a:rPr lang="ar-DZ" sz="3200" b="0" dirty="0" smtClean="0">
                <a:latin typeface="+mn-lt"/>
                <a:ea typeface="+mn-ea"/>
                <a:cs typeface="+mn-cs"/>
              </a:rPr>
            </a:br>
            <a:endParaRPr lang="fr-FR" sz="3200" b="0" dirty="0" smtClean="0">
              <a:latin typeface="+mn-lt"/>
              <a:ea typeface="+mn-ea"/>
              <a:cs typeface="+mn-cs"/>
            </a:endParaRPr>
          </a:p>
        </p:txBody>
      </p:sp>
      <p:sp>
        <p:nvSpPr>
          <p:cNvPr id="4" name="Rectangle 3"/>
          <p:cNvSpPr/>
          <p:nvPr/>
        </p:nvSpPr>
        <p:spPr>
          <a:xfrm>
            <a:off x="1500166" y="291092"/>
            <a:ext cx="5402855"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cs typeface="Andalus" pitchFamily="2" charset="-78"/>
              </a:rPr>
              <a:t>Conclusion</a:t>
            </a:r>
            <a:r>
              <a:rPr lang="fr-FR" sz="5400" b="1" dirty="0" smtClean="0">
                <a:ln w="11430"/>
                <a:solidFill>
                  <a:srgbClr val="FF0000"/>
                </a:solidFill>
                <a:effectLst>
                  <a:outerShdw blurRad="50800" dist="39000" dir="5460000" algn="tl">
                    <a:srgbClr val="000000">
                      <a:alpha val="38000"/>
                    </a:srgbClr>
                  </a:outerShdw>
                </a:effectLst>
                <a:cs typeface="Andalus" pitchFamily="2" charset="-78"/>
              </a:rPr>
              <a:t> </a:t>
            </a:r>
            <a:endParaRPr lang="fr-FR" sz="5400" b="1" cap="none" spc="0" dirty="0">
              <a:ln w="11430"/>
              <a:solidFill>
                <a:srgbClr val="FF0000"/>
              </a:solidFill>
              <a:effectLst>
                <a:outerShdw blurRad="50800" dist="39000" dir="5460000" algn="tl">
                  <a:srgbClr val="000000">
                    <a:alpha val="38000"/>
                  </a:srgbClr>
                </a:outerShdw>
              </a:effectLst>
            </a:endParaRPr>
          </a:p>
        </p:txBody>
      </p:sp>
    </p:spTree>
  </p:cSld>
  <p:clrMapOvr>
    <a:masterClrMapping/>
  </p:clrMapOvr>
  <p:transition spd="med">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1"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0"/>
            <a:ext cx="8572560" cy="6858000"/>
          </a:xfrm>
        </p:spPr>
        <p:txBody>
          <a:bodyPr anchor="ctr">
            <a:normAutofit lnSpcReduction="10000"/>
          </a:bodyPr>
          <a:lstStyle/>
          <a:p>
            <a:pPr algn="l" rtl="0"/>
            <a:endParaRPr lang="fr-FR" sz="2800" i="0" kern="1200" dirty="0" smtClean="0">
              <a:solidFill>
                <a:schemeClr val="tx1">
                  <a:tint val="75000"/>
                </a:schemeClr>
              </a:solidFill>
              <a:latin typeface="+mn-lt"/>
              <a:ea typeface="+mn-ea"/>
              <a:cs typeface="+mn-cs"/>
            </a:endParaRPr>
          </a:p>
          <a:p>
            <a:pPr algn="l" rtl="0"/>
            <a:r>
              <a:rPr lang="fr-FR" sz="2800" i="0" kern="1200" dirty="0" smtClean="0">
                <a:solidFill>
                  <a:schemeClr val="tx1">
                    <a:tint val="75000"/>
                  </a:schemeClr>
                </a:solidFill>
                <a:latin typeface="+mn-lt"/>
                <a:ea typeface="+mn-ea"/>
                <a:cs typeface="+mn-cs"/>
              </a:rPr>
              <a:t>Projet de médiation de diverses manières la première de l'Ouest (jonction et routes) - merci </a:t>
            </a:r>
            <a:r>
              <a:rPr lang="fr-FR" sz="2800" i="0" kern="1200" dirty="0" err="1" smtClean="0">
                <a:solidFill>
                  <a:schemeClr val="tx1">
                    <a:tint val="75000"/>
                  </a:schemeClr>
                </a:solidFill>
                <a:latin typeface="+mn-lt"/>
                <a:ea typeface="+mn-ea"/>
                <a:cs typeface="+mn-cs"/>
              </a:rPr>
              <a:t>Alhutle</a:t>
            </a:r>
            <a:r>
              <a:rPr lang="fr-FR" sz="2800" i="0" kern="1200" dirty="0" smtClean="0">
                <a:solidFill>
                  <a:schemeClr val="tx1">
                    <a:tint val="75000"/>
                  </a:schemeClr>
                </a:solidFill>
                <a:latin typeface="+mn-lt"/>
                <a:ea typeface="+mn-ea"/>
                <a:cs typeface="+mn-cs"/>
              </a:rPr>
              <a:t> - et la seconde vient du sud-ouest, rue Khalid Bin Al </a:t>
            </a:r>
            <a:r>
              <a:rPr lang="fr-FR" sz="2800" i="0" kern="1200" dirty="0" err="1" smtClean="0">
                <a:solidFill>
                  <a:schemeClr val="tx1">
                    <a:tint val="75000"/>
                  </a:schemeClr>
                </a:solidFill>
                <a:latin typeface="+mn-lt"/>
                <a:ea typeface="+mn-ea"/>
                <a:cs typeface="+mn-cs"/>
              </a:rPr>
              <a:t>Waleed</a:t>
            </a:r>
            <a:r>
              <a:rPr lang="fr-FR" sz="2800" i="0" kern="1200" dirty="0" smtClean="0">
                <a:solidFill>
                  <a:schemeClr val="tx1">
                    <a:tint val="75000"/>
                  </a:schemeClr>
                </a:solidFill>
                <a:latin typeface="+mn-lt"/>
                <a:ea typeface="+mn-ea"/>
                <a:cs typeface="+mn-cs"/>
              </a:rPr>
              <a:t> Rue et au nord de la Révolution, qui croise la rue King </a:t>
            </a:r>
            <a:r>
              <a:rPr lang="fr-FR" sz="2800" i="0" kern="1200" dirty="0" err="1" smtClean="0">
                <a:solidFill>
                  <a:schemeClr val="tx1">
                    <a:tint val="75000"/>
                  </a:schemeClr>
                </a:solidFill>
                <a:latin typeface="+mn-lt"/>
                <a:ea typeface="+mn-ea"/>
                <a:cs typeface="+mn-cs"/>
              </a:rPr>
              <a:t>Faisal</a:t>
            </a:r>
            <a:r>
              <a:rPr lang="fr-FR" sz="2800" i="0" kern="1200" dirty="0" smtClean="0">
                <a:solidFill>
                  <a:schemeClr val="tx1">
                    <a:tint val="75000"/>
                  </a:schemeClr>
                </a:solidFill>
                <a:latin typeface="+mn-lt"/>
                <a:ea typeface="+mn-ea"/>
                <a:cs typeface="+mn-cs"/>
              </a:rPr>
              <a:t>, qui vient de l'Orient et de la comparaison entre ces méthodes, nous constatons que Khalid Ibn al-Walid, qui donne directement sur le bâtiment et c'est ce qui fait la plus grande liquidité des utilisateurs dans la main de la rue et la rue merci </a:t>
            </a:r>
            <a:r>
              <a:rPr lang="fr-FR" sz="2800" i="0" kern="1200" dirty="0" err="1" smtClean="0">
                <a:solidFill>
                  <a:schemeClr val="tx1">
                    <a:tint val="75000"/>
                  </a:schemeClr>
                </a:solidFill>
                <a:latin typeface="+mn-lt"/>
                <a:ea typeface="+mn-ea"/>
                <a:cs typeface="+mn-cs"/>
              </a:rPr>
              <a:t>Alhutle</a:t>
            </a:r>
            <a:r>
              <a:rPr lang="fr-FR" sz="2800" i="0" kern="1200" dirty="0" smtClean="0">
                <a:solidFill>
                  <a:schemeClr val="tx1">
                    <a:tint val="75000"/>
                  </a:schemeClr>
                </a:solidFill>
                <a:latin typeface="+mn-lt"/>
                <a:ea typeface="+mn-ea"/>
                <a:cs typeface="+mn-cs"/>
              </a:rPr>
              <a:t> également de la liquidité, mais dans une moindre mesure, et donc si l'on compare ces résultats avec la direction de la porte principale du projet, nous constatons que donne sur la rue ensemble et cela rend plus facile d'accès c'est un point positif du projet</a:t>
            </a:r>
            <a:endParaRPr lang="fr-FR" sz="2800" b="1" dirty="0" smtClean="0">
              <a:solidFill>
                <a:schemeClr val="tx1"/>
              </a:solidFill>
            </a:endParaRPr>
          </a:p>
        </p:txBody>
      </p:sp>
      <p:sp>
        <p:nvSpPr>
          <p:cNvPr id="4" name="Rectangle 3"/>
          <p:cNvSpPr/>
          <p:nvPr/>
        </p:nvSpPr>
        <p:spPr>
          <a:xfrm>
            <a:off x="357158" y="-142900"/>
            <a:ext cx="8643966" cy="769441"/>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r-FR" sz="40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En terme de </a:t>
            </a:r>
            <a:r>
              <a:rPr lang="fr-FR" sz="4000" b="1" cap="all" dirty="0" err="1"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reseau</a:t>
            </a:r>
            <a:r>
              <a:rPr lang="fr-FR" sz="40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r>
              <a:rPr lang="fr-FR" sz="4000" b="1" cap="all" dirty="0" err="1"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retier</a:t>
            </a:r>
            <a:r>
              <a:rPr lang="fr-FR" sz="4400" b="1" cap="all" dirty="0" smtClean="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  </a:t>
            </a:r>
            <a:endParaRPr lang="fr-FR" sz="4400" b="1" cap="all" spc="0" dirty="0">
              <a:ln/>
              <a:solidFill>
                <a:srgbClr val="FF0000"/>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1200" fill="hold">
                                          <p:stCondLst>
                                            <p:cond delay="0"/>
                                          </p:stCondLst>
                                        </p:cTn>
                                        <p:tgtEl>
                                          <p:spTgt spid="4"/>
                                        </p:tgtEl>
                                        <p:attrNameLst>
                                          <p:attrName>ppt_x</p:attrName>
                                        </p:attrNameLst>
                                      </p:cBhvr>
                                    </p:anim>
                                    <p:anim from="0" to="-1.0" calcmode="lin" valueType="num">
                                      <p:cBhvr>
                                        <p:cTn id="8" dur="400" decel="50000" autoRev="1" fill="hold">
                                          <p:stCondLst>
                                            <p:cond delay="1200"/>
                                          </p:stCondLst>
                                        </p:cTn>
                                        <p:tgtEl>
                                          <p:spTgt spid="4"/>
                                        </p:tgtEl>
                                        <p:attrNameLst>
                                          <p:attrName>xshear</p:attrName>
                                        </p:attrNameLst>
                                      </p:cBhvr>
                                    </p:anim>
                                    <p:animScale>
                                      <p:cBhvr>
                                        <p:cTn id="9" dur="400" decel="100000" autoRev="1" fill="hold">
                                          <p:stCondLst>
                                            <p:cond delay="1200"/>
                                          </p:stCondLst>
                                        </p:cTn>
                                        <p:tgtEl>
                                          <p:spTgt spid="4"/>
                                        </p:tgtEl>
                                      </p:cBhvr>
                                      <p:from x="100000" y="100000"/>
                                      <p:to x="80000" y="100000"/>
                                    </p:animScale>
                                    <p:anim by="(#ppt_h/3+#ppt_w*0.1)" calcmode="lin" valueType="num">
                                      <p:cBhvr additive="sum">
                                        <p:cTn id="10" dur="400" decel="100000" autoRev="1" fill="hold">
                                          <p:stCondLst>
                                            <p:cond delay="1200"/>
                                          </p:stCondLst>
                                        </p:cTn>
                                        <p:tgtEl>
                                          <p:spTgt spid="4"/>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642918"/>
            <a:ext cx="8358214" cy="6215082"/>
          </a:xfrm>
        </p:spPr>
        <p:txBody>
          <a:bodyPr/>
          <a:lstStyle/>
          <a:p>
            <a:pPr algn="r" rtl="1"/>
            <a:endParaRPr lang="fr-FR" dirty="0"/>
          </a:p>
        </p:txBody>
      </p:sp>
      <p:pic>
        <p:nvPicPr>
          <p:cNvPr id="3074" name="Picture 2"/>
          <p:cNvPicPr>
            <a:picLocks noChangeAspect="1" noChangeArrowheads="1"/>
          </p:cNvPicPr>
          <p:nvPr/>
        </p:nvPicPr>
        <p:blipFill>
          <a:blip r:embed="rId2" cstate="print"/>
          <a:srcRect/>
          <a:stretch>
            <a:fillRect/>
          </a:stretch>
        </p:blipFill>
        <p:spPr bwMode="auto">
          <a:xfrm>
            <a:off x="0" y="1"/>
            <a:ext cx="9144000" cy="6858000"/>
          </a:xfrm>
          <a:prstGeom prst="rect">
            <a:avLst/>
          </a:prstGeom>
          <a:noFill/>
          <a:ln w="9525">
            <a:noFill/>
            <a:miter lim="800000"/>
            <a:headEnd/>
            <a:tailEnd/>
          </a:ln>
          <a:effectLst/>
        </p:spPr>
      </p:pic>
    </p:spTree>
  </p:cSld>
  <p:clrMapOvr>
    <a:masterClrMapping/>
  </p:clrMapOvr>
  <p:transition spd="med">
    <p:wheel spokes="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pPr algn="l" rtl="1">
              <a:buNone/>
            </a:pPr>
            <a:r>
              <a:rPr lang="fr-FR" sz="3200" i="0" kern="1200" dirty="0" smtClean="0">
                <a:solidFill>
                  <a:schemeClr val="tx1"/>
                </a:solidFill>
                <a:latin typeface="+mn-lt"/>
                <a:ea typeface="+mn-ea"/>
                <a:cs typeface="+mn-cs"/>
              </a:rPr>
              <a:t>-</a:t>
            </a:r>
            <a:r>
              <a:rPr lang="fr-FR" sz="3600" i="0" kern="1200" dirty="0" smtClean="0">
                <a:solidFill>
                  <a:schemeClr val="tx1"/>
                </a:solidFill>
                <a:latin typeface="+mn-lt"/>
                <a:ea typeface="+mn-ea"/>
                <a:cs typeface="+mn-cs"/>
              </a:rPr>
              <a:t>Réduire les problèmes de transport </a:t>
            </a:r>
            <a:br>
              <a:rPr lang="fr-FR" sz="3600" i="0" kern="1200" dirty="0" smtClean="0">
                <a:solidFill>
                  <a:schemeClr val="tx1"/>
                </a:solidFill>
                <a:latin typeface="+mn-lt"/>
                <a:ea typeface="+mn-ea"/>
                <a:cs typeface="+mn-cs"/>
              </a:rPr>
            </a:br>
            <a:r>
              <a:rPr lang="fr-FR" sz="3600" i="0" kern="1200" dirty="0" smtClean="0">
                <a:solidFill>
                  <a:schemeClr val="tx1"/>
                </a:solidFill>
                <a:latin typeface="+mn-lt"/>
                <a:ea typeface="+mn-ea"/>
                <a:cs typeface="+mn-cs"/>
              </a:rPr>
              <a:t>-Faciliter la circulation des biens et des personnes </a:t>
            </a:r>
            <a:br>
              <a:rPr lang="fr-FR" sz="3600" i="0" kern="1200" dirty="0" smtClean="0">
                <a:solidFill>
                  <a:schemeClr val="tx1"/>
                </a:solidFill>
                <a:latin typeface="+mn-lt"/>
                <a:ea typeface="+mn-ea"/>
                <a:cs typeface="+mn-cs"/>
              </a:rPr>
            </a:br>
            <a:r>
              <a:rPr lang="fr-FR" sz="3600" i="0" kern="1200" dirty="0" smtClean="0">
                <a:solidFill>
                  <a:schemeClr val="tx1"/>
                </a:solidFill>
                <a:latin typeface="+mn-lt"/>
                <a:ea typeface="+mn-ea"/>
                <a:cs typeface="+mn-cs"/>
              </a:rPr>
              <a:t>-Augmentation de l'activité économique </a:t>
            </a:r>
            <a:br>
              <a:rPr lang="fr-FR" sz="3600" i="0" kern="1200" dirty="0" smtClean="0">
                <a:solidFill>
                  <a:schemeClr val="tx1"/>
                </a:solidFill>
                <a:latin typeface="+mn-lt"/>
                <a:ea typeface="+mn-ea"/>
                <a:cs typeface="+mn-cs"/>
              </a:rPr>
            </a:br>
            <a:r>
              <a:rPr lang="fr-FR" sz="3600" i="0" kern="1200" dirty="0" smtClean="0">
                <a:solidFill>
                  <a:schemeClr val="tx1"/>
                </a:solidFill>
                <a:latin typeface="+mn-lt"/>
                <a:ea typeface="+mn-ea"/>
                <a:cs typeface="+mn-cs"/>
              </a:rPr>
              <a:t>Briser l'isolement des </a:t>
            </a:r>
            <a:br>
              <a:rPr lang="fr-FR" sz="3600" i="0" kern="1200" dirty="0" smtClean="0">
                <a:solidFill>
                  <a:schemeClr val="tx1"/>
                </a:solidFill>
                <a:latin typeface="+mn-lt"/>
                <a:ea typeface="+mn-ea"/>
                <a:cs typeface="+mn-cs"/>
              </a:rPr>
            </a:br>
            <a:r>
              <a:rPr lang="fr-FR" sz="3600" i="0" kern="1200" dirty="0" smtClean="0">
                <a:solidFill>
                  <a:schemeClr val="tx1"/>
                </a:solidFill>
                <a:latin typeface="+mn-lt"/>
                <a:ea typeface="+mn-ea"/>
                <a:cs typeface="+mn-cs"/>
              </a:rPr>
              <a:t>-Un accès facile à la station </a:t>
            </a:r>
            <a:br>
              <a:rPr lang="fr-FR" sz="3600" i="0" kern="1200" dirty="0" smtClean="0">
                <a:solidFill>
                  <a:schemeClr val="tx1"/>
                </a:solidFill>
                <a:latin typeface="+mn-lt"/>
                <a:ea typeface="+mn-ea"/>
                <a:cs typeface="+mn-cs"/>
              </a:rPr>
            </a:br>
            <a:r>
              <a:rPr lang="fr-FR" sz="3600" i="0" kern="1200" dirty="0" smtClean="0">
                <a:solidFill>
                  <a:schemeClr val="tx1"/>
                </a:solidFill>
                <a:latin typeface="+mn-lt"/>
                <a:ea typeface="+mn-ea"/>
                <a:cs typeface="+mn-cs"/>
              </a:rPr>
              <a:t>-Voyageurs d'aide pour passer une priorité à leurs besoins sans recourir à du centre-ville </a:t>
            </a:r>
            <a:endParaRPr lang="fr-FR" sz="3600" dirty="0"/>
          </a:p>
        </p:txBody>
      </p:sp>
      <p:sp>
        <p:nvSpPr>
          <p:cNvPr id="8" name="Rectangle 7"/>
          <p:cNvSpPr/>
          <p:nvPr/>
        </p:nvSpPr>
        <p:spPr>
          <a:xfrm>
            <a:off x="257427" y="357166"/>
            <a:ext cx="7886473" cy="83099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4800" b="1" cap="none" spc="50" dirty="0" smtClean="0">
                <a:ln w="11430"/>
                <a:solidFill>
                  <a:srgbClr val="FF0000"/>
                </a:solidFill>
                <a:effectLst>
                  <a:outerShdw blurRad="76200" dist="50800" dir="5400000" algn="tl" rotWithShape="0">
                    <a:srgbClr val="000000">
                      <a:alpha val="65000"/>
                    </a:srgbClr>
                  </a:outerShdw>
                </a:effectLst>
              </a:rPr>
              <a:t>Les avantages de projet</a:t>
            </a:r>
            <a:endParaRPr lang="fr-FR" sz="4800" b="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p:wipe dir="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a:buNone/>
            </a:pPr>
            <a:r>
              <a:rPr lang="fr-FR" sz="3200" i="0" kern="1200" dirty="0" smtClean="0">
                <a:solidFill>
                  <a:schemeClr val="tx1"/>
                </a:solidFill>
                <a:latin typeface="+mn-lt"/>
                <a:ea typeface="+mn-ea"/>
                <a:cs typeface="+mn-cs"/>
              </a:rPr>
              <a:t>    </a:t>
            </a:r>
            <a:r>
              <a:rPr lang="fr-FR" sz="4400" i="0" kern="1200" dirty="0" smtClean="0">
                <a:solidFill>
                  <a:schemeClr val="tx1"/>
                </a:solidFill>
                <a:latin typeface="+mn-lt"/>
                <a:ea typeface="+mn-ea"/>
                <a:cs typeface="+mn-cs"/>
              </a:rPr>
              <a:t>-Congestion dans la station </a:t>
            </a:r>
            <a:br>
              <a:rPr lang="fr-FR" sz="4400" i="0" kern="1200" dirty="0" smtClean="0">
                <a:solidFill>
                  <a:schemeClr val="tx1"/>
                </a:solidFill>
                <a:latin typeface="+mn-lt"/>
                <a:ea typeface="+mn-ea"/>
                <a:cs typeface="+mn-cs"/>
              </a:rPr>
            </a:br>
            <a:r>
              <a:rPr lang="fr-FR" sz="4400" i="0" kern="1200" dirty="0" smtClean="0">
                <a:solidFill>
                  <a:schemeClr val="tx1"/>
                </a:solidFill>
                <a:latin typeface="+mn-lt"/>
                <a:ea typeface="+mn-ea"/>
                <a:cs typeface="+mn-cs"/>
              </a:rPr>
              <a:t>-Noise Pollution </a:t>
            </a:r>
            <a:br>
              <a:rPr lang="fr-FR" sz="4400" i="0" kern="1200" dirty="0" smtClean="0">
                <a:solidFill>
                  <a:schemeClr val="tx1"/>
                </a:solidFill>
                <a:latin typeface="+mn-lt"/>
                <a:ea typeface="+mn-ea"/>
                <a:cs typeface="+mn-cs"/>
              </a:rPr>
            </a:br>
            <a:r>
              <a:rPr lang="fr-FR" sz="4400" i="0" kern="1200" dirty="0" smtClean="0">
                <a:solidFill>
                  <a:schemeClr val="tx1"/>
                </a:solidFill>
                <a:latin typeface="+mn-lt"/>
                <a:ea typeface="+mn-ea"/>
                <a:cs typeface="+mn-cs"/>
              </a:rPr>
              <a:t>-L'incohérence la géométrie de la station </a:t>
            </a:r>
            <a:br>
              <a:rPr lang="fr-FR" sz="4400" i="0" kern="1200" dirty="0" smtClean="0">
                <a:solidFill>
                  <a:schemeClr val="tx1"/>
                </a:solidFill>
                <a:latin typeface="+mn-lt"/>
                <a:ea typeface="+mn-ea"/>
                <a:cs typeface="+mn-cs"/>
              </a:rPr>
            </a:br>
            <a:r>
              <a:rPr lang="fr-FR" sz="4400" i="0" kern="1200" dirty="0" smtClean="0">
                <a:solidFill>
                  <a:schemeClr val="tx1"/>
                </a:solidFill>
                <a:latin typeface="+mn-lt"/>
                <a:ea typeface="+mn-ea"/>
                <a:cs typeface="+mn-cs"/>
              </a:rPr>
              <a:t>-L'absence d'une position particulière pour les taxis </a:t>
            </a:r>
            <a:r>
              <a:rPr lang="fr-FR" sz="3200" i="0" kern="1200" dirty="0" smtClean="0">
                <a:solidFill>
                  <a:schemeClr val="tx1"/>
                </a:solidFill>
                <a:latin typeface="+mn-lt"/>
                <a:ea typeface="+mn-ea"/>
                <a:cs typeface="+mn-cs"/>
              </a:rPr>
              <a:t/>
            </a:r>
            <a:br>
              <a:rPr lang="fr-FR" sz="3200" i="0" kern="1200" dirty="0" smtClean="0">
                <a:solidFill>
                  <a:schemeClr val="tx1"/>
                </a:solidFill>
                <a:latin typeface="+mn-lt"/>
                <a:ea typeface="+mn-ea"/>
                <a:cs typeface="+mn-cs"/>
              </a:rPr>
            </a:br>
            <a:endParaRPr lang="fr-FR" dirty="0"/>
          </a:p>
        </p:txBody>
      </p:sp>
      <p:sp>
        <p:nvSpPr>
          <p:cNvPr id="4" name="Rectangle 3"/>
          <p:cNvSpPr/>
          <p:nvPr/>
        </p:nvSpPr>
        <p:spPr>
          <a:xfrm>
            <a:off x="466933" y="571480"/>
            <a:ext cx="8677067" cy="830997"/>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fr-FR" sz="4800" b="1" cap="none" spc="50" dirty="0" smtClean="0">
                <a:ln w="11430"/>
                <a:solidFill>
                  <a:srgbClr val="FF0000"/>
                </a:solidFill>
                <a:effectLst>
                  <a:outerShdw blurRad="76200" dist="50800" dir="5400000" algn="tl" rotWithShape="0">
                    <a:srgbClr val="000000">
                      <a:alpha val="65000"/>
                    </a:srgbClr>
                  </a:outerShdw>
                </a:effectLst>
              </a:rPr>
              <a:t>Les inconvénients de projet</a:t>
            </a:r>
            <a:endParaRPr lang="fr-FR" sz="4800" b="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4"/>
          <p:cNvSpPr>
            <a:spLocks noChangeArrowheads="1"/>
          </p:cNvSpPr>
          <p:nvPr/>
        </p:nvSpPr>
        <p:spPr bwMode="auto">
          <a:xfrm>
            <a:off x="685800" y="404813"/>
            <a:ext cx="7772400" cy="1439862"/>
          </a:xfrm>
          <a:prstGeom prst="rect">
            <a:avLst/>
          </a:prstGeom>
          <a:noFill/>
          <a:ln w="9525">
            <a:noFill/>
            <a:miter lim="800000"/>
            <a:headEnd/>
            <a:tailEnd/>
          </a:ln>
          <a:effectLst/>
        </p:spPr>
        <p:txBody>
          <a:bodyPr anchor="b" anchorCtr="1"/>
          <a:lstStyle/>
          <a:p>
            <a:pPr algn="ctr">
              <a:defRPr/>
            </a:pPr>
            <a:r>
              <a:rPr lang="fr-FR" sz="3600" dirty="0">
                <a:solidFill>
                  <a:srgbClr val="C00000"/>
                </a:solidFill>
                <a:effectLst>
                  <a:outerShdw blurRad="38100" dist="38100" dir="2700000" algn="tl">
                    <a:srgbClr val="000000"/>
                  </a:outerShdw>
                </a:effectLst>
              </a:rPr>
              <a:t>Les </a:t>
            </a:r>
            <a:r>
              <a:rPr lang="fr-FR" sz="3600" dirty="0">
                <a:solidFill>
                  <a:srgbClr val="C00000"/>
                </a:solidFill>
                <a:effectLst>
                  <a:outerShdw blurRad="38100" dist="38100" dir="2700000" algn="tl">
                    <a:srgbClr val="000000"/>
                  </a:outerShdw>
                </a:effectLst>
                <a:latin typeface="Arial"/>
              </a:rPr>
              <a:t>é</a:t>
            </a:r>
            <a:r>
              <a:rPr lang="fr-FR" sz="3600" dirty="0">
                <a:solidFill>
                  <a:srgbClr val="C00000"/>
                </a:solidFill>
                <a:effectLst>
                  <a:outerShdw blurRad="38100" dist="38100" dir="2700000" algn="tl">
                    <a:srgbClr val="000000"/>
                  </a:outerShdw>
                </a:effectLst>
              </a:rPr>
              <a:t>chelles du projet urbain</a:t>
            </a:r>
            <a:endParaRPr lang="en-US" sz="3600" dirty="0">
              <a:solidFill>
                <a:srgbClr val="C00000"/>
              </a:solidFill>
              <a:effectLst>
                <a:outerShdw blurRad="38100" dist="38100" dir="2700000" algn="tl">
                  <a:srgbClr val="000000"/>
                </a:outerShdw>
              </a:effectLst>
            </a:endParaRPr>
          </a:p>
        </p:txBody>
      </p:sp>
      <p:sp>
        <p:nvSpPr>
          <p:cNvPr id="20485" name="Rectangle 5"/>
          <p:cNvSpPr>
            <a:spLocks noChangeArrowheads="1"/>
          </p:cNvSpPr>
          <p:nvPr/>
        </p:nvSpPr>
        <p:spPr bwMode="auto">
          <a:xfrm>
            <a:off x="684213" y="2060575"/>
            <a:ext cx="7991475" cy="3744913"/>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3200" dirty="0">
                <a:effectLst>
                  <a:outerShdw blurRad="38100" dist="38100" dir="2700000" algn="tl">
                    <a:srgbClr val="000000"/>
                  </a:outerShdw>
                </a:effectLst>
              </a:rPr>
              <a:t>Claude 1997, </a:t>
            </a:r>
            <a:r>
              <a:rPr lang="fr-FR" sz="3200" dirty="0" err="1">
                <a:effectLst>
                  <a:outerShdw blurRad="38100" dist="38100" dir="2700000" algn="tl">
                    <a:srgbClr val="000000"/>
                  </a:outerShdw>
                </a:effectLst>
              </a:rPr>
              <a:t>igallina</a:t>
            </a:r>
            <a:r>
              <a:rPr lang="fr-FR" sz="3200" dirty="0">
                <a:effectLst>
                  <a:outerShdw blurRad="38100" dist="38100" dir="2700000" algn="tl">
                    <a:srgbClr val="000000"/>
                  </a:outerShdw>
                </a:effectLst>
              </a:rPr>
              <a:t> 2001 a travers la double dimension de    </a:t>
            </a:r>
            <a:r>
              <a:rPr lang="fr-FR" sz="3200" dirty="0">
                <a:effectLst>
                  <a:outerShdw blurRad="38100" dist="38100" dir="2700000" algn="tl">
                    <a:srgbClr val="000000"/>
                  </a:outerShdw>
                </a:effectLst>
                <a:latin typeface="Arial"/>
              </a:rPr>
              <a:t>«</a:t>
            </a:r>
            <a:r>
              <a:rPr lang="fr-FR" sz="3200" dirty="0">
                <a:effectLst>
                  <a:outerShdw blurRad="38100" dist="38100" dir="2700000" algn="tl">
                    <a:srgbClr val="000000"/>
                  </a:outerShdw>
                </a:effectLst>
              </a:rPr>
              <a:t> projet</a:t>
            </a:r>
            <a:r>
              <a:rPr lang="fr-FR" sz="3200" dirty="0">
                <a:effectLst>
                  <a:outerShdw blurRad="38100" dist="38100" dir="2700000" algn="tl">
                    <a:srgbClr val="000000"/>
                  </a:outerShdw>
                </a:effectLst>
                <a:latin typeface="Arial"/>
              </a:rPr>
              <a:t>»</a:t>
            </a:r>
            <a:r>
              <a:rPr lang="fr-FR" sz="3200" dirty="0">
                <a:effectLst>
                  <a:outerShdw blurRad="38100" dist="38100" dir="2700000" algn="tl">
                    <a:srgbClr val="000000"/>
                  </a:outerShdw>
                </a:effectLst>
              </a:rPr>
              <a:t>     et        </a:t>
            </a:r>
            <a:r>
              <a:rPr lang="fr-FR" sz="3200" dirty="0">
                <a:effectLst>
                  <a:outerShdw blurRad="38100" dist="38100" dir="2700000" algn="tl">
                    <a:srgbClr val="000000"/>
                  </a:outerShdw>
                </a:effectLst>
                <a:latin typeface="Arial"/>
              </a:rPr>
              <a:t>«</a:t>
            </a:r>
            <a:r>
              <a:rPr lang="fr-FR" sz="3200" dirty="0">
                <a:effectLst>
                  <a:outerShdw blurRad="38100" dist="38100" dir="2700000" algn="tl">
                    <a:srgbClr val="000000"/>
                  </a:outerShdw>
                </a:effectLst>
              </a:rPr>
              <a:t> urbain</a:t>
            </a:r>
            <a:r>
              <a:rPr lang="fr-FR" sz="3200" dirty="0">
                <a:effectLst>
                  <a:outerShdw blurRad="38100" dist="38100" dir="2700000" algn="tl">
                    <a:srgbClr val="000000"/>
                  </a:outerShdw>
                </a:effectLst>
                <a:latin typeface="Arial"/>
              </a:rPr>
              <a:t>»</a:t>
            </a:r>
            <a:r>
              <a:rPr lang="fr-FR" sz="3200" dirty="0">
                <a:effectLst>
                  <a:outerShdw blurRad="38100" dist="38100" dir="2700000" algn="tl">
                    <a:srgbClr val="000000"/>
                  </a:outerShdw>
                </a:effectLst>
              </a:rPr>
              <a:t>    il t</a:t>
            </a:r>
            <a:r>
              <a:rPr lang="fr-FR" sz="3200" dirty="0">
                <a:effectLst>
                  <a:outerShdw blurRad="38100" dist="38100" dir="2700000" algn="tl">
                    <a:srgbClr val="000000"/>
                  </a:outerShdw>
                </a:effectLst>
                <a:latin typeface="Arial"/>
              </a:rPr>
              <a:t>é</a:t>
            </a:r>
            <a:r>
              <a:rPr lang="fr-FR" sz="3200" dirty="0">
                <a:effectLst>
                  <a:outerShdw blurRad="38100" dist="38100" dir="2700000" algn="tl">
                    <a:srgbClr val="000000"/>
                  </a:outerShdw>
                </a:effectLst>
              </a:rPr>
              <a:t>moigne une temporalit</a:t>
            </a:r>
            <a:r>
              <a:rPr lang="fr-FR" sz="3200" dirty="0">
                <a:effectLst>
                  <a:outerShdw blurRad="38100" dist="38100" dir="2700000" algn="tl">
                    <a:srgbClr val="000000"/>
                  </a:outerShdw>
                </a:effectLst>
                <a:latin typeface="Arial"/>
              </a:rPr>
              <a:t>é</a:t>
            </a:r>
            <a:r>
              <a:rPr lang="fr-FR" sz="3200" dirty="0">
                <a:effectLst>
                  <a:outerShdw blurRad="38100" dist="38100" dir="2700000" algn="tl">
                    <a:srgbClr val="000000"/>
                  </a:outerShdw>
                </a:effectLst>
              </a:rPr>
              <a:t> d</a:t>
            </a:r>
            <a:r>
              <a:rPr lang="fr-FR" sz="3200" dirty="0">
                <a:effectLst>
                  <a:outerShdw blurRad="38100" dist="38100" dir="2700000" algn="tl">
                    <a:srgbClr val="000000"/>
                  </a:outerShdw>
                </a:effectLst>
                <a:latin typeface="Arial"/>
              </a:rPr>
              <a:t>’é</a:t>
            </a:r>
            <a:r>
              <a:rPr lang="fr-FR" sz="3200" dirty="0">
                <a:effectLst>
                  <a:outerShdw blurRad="38100" dist="38100" dir="2700000" algn="tl">
                    <a:srgbClr val="000000"/>
                  </a:outerShdw>
                </a:effectLst>
              </a:rPr>
              <a:t>chelles vari</a:t>
            </a:r>
            <a:r>
              <a:rPr lang="fr-FR" sz="3200" dirty="0">
                <a:effectLst>
                  <a:outerShdw blurRad="38100" dist="38100" dir="2700000" algn="tl">
                    <a:srgbClr val="000000"/>
                  </a:outerShdw>
                </a:effectLst>
                <a:latin typeface="Arial"/>
              </a:rPr>
              <a:t>é</a:t>
            </a:r>
            <a:r>
              <a:rPr lang="fr-FR" sz="3200" dirty="0">
                <a:effectLst>
                  <a:outerShdw blurRad="38100" dist="38100" dir="2700000" algn="tl">
                    <a:srgbClr val="000000"/>
                  </a:outerShdw>
                </a:effectLst>
              </a:rPr>
              <a:t>es.</a:t>
            </a:r>
          </a:p>
          <a:p>
            <a:pPr algn="l">
              <a:spcBef>
                <a:spcPct val="20000"/>
              </a:spcBef>
              <a:buClr>
                <a:schemeClr val="hlink"/>
              </a:buClr>
              <a:buSzPct val="120000"/>
              <a:defRPr/>
            </a:pPr>
            <a:r>
              <a:rPr lang="fr-FR" sz="3200" dirty="0">
                <a:effectLst>
                  <a:outerShdw blurRad="38100" dist="38100" dir="2700000" algn="tl">
                    <a:srgbClr val="000000"/>
                  </a:outerShdw>
                </a:effectLst>
              </a:rPr>
              <a:t>Merlin et </a:t>
            </a:r>
            <a:r>
              <a:rPr lang="fr-FR" sz="3200" dirty="0" err="1">
                <a:effectLst>
                  <a:outerShdw blurRad="38100" dist="38100" dir="2700000" algn="tl">
                    <a:srgbClr val="000000"/>
                  </a:outerShdw>
                </a:effectLst>
              </a:rPr>
              <a:t>choy</a:t>
            </a:r>
            <a:r>
              <a:rPr lang="fr-FR" sz="3200" dirty="0">
                <a:effectLst>
                  <a:outerShdw blurRad="38100" dist="38100" dir="2700000" algn="tl">
                    <a:srgbClr val="000000"/>
                  </a:outerShdw>
                </a:effectLst>
              </a:rPr>
              <a:t> 1996 distinguent trois types de signification au projet urbain</a:t>
            </a:r>
          </a:p>
          <a:p>
            <a:pPr algn="l">
              <a:spcBef>
                <a:spcPct val="20000"/>
              </a:spcBef>
              <a:buClr>
                <a:schemeClr val="hlink"/>
              </a:buClr>
              <a:buSzPct val="120000"/>
              <a:defRPr/>
            </a:pPr>
            <a:endParaRPr lang="en-US" sz="4000" dirty="0">
              <a:effectLst>
                <a:outerShdw blurRad="38100" dist="38100" dir="2700000" algn="tl">
                  <a:srgbClr val="000000"/>
                </a:outerShdw>
              </a:effectLst>
            </a:endParaRPr>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00034" y="0"/>
            <a:ext cx="8358246" cy="6858000"/>
          </a:xfrm>
        </p:spPr>
        <p:txBody>
          <a:bodyPr anchor="ctr">
            <a:normAutofit/>
          </a:bodyPr>
          <a:lstStyle/>
          <a:p>
            <a:pPr algn="l" rtl="0"/>
            <a:r>
              <a:rPr lang="fr-FR" sz="3200" i="0" kern="1200" dirty="0" smtClean="0">
                <a:solidFill>
                  <a:schemeClr val="tx1">
                    <a:tint val="75000"/>
                  </a:schemeClr>
                </a:solidFill>
                <a:latin typeface="+mn-lt"/>
                <a:ea typeface="+mn-ea"/>
                <a:cs typeface="+mn-cs"/>
              </a:rPr>
              <a:t>Médiate projet a un trafic important, mais sans être limité dans un sens ou dans l'autre, dans quelle direction appropriées à la liquidité des utilisateurs</a:t>
            </a:r>
            <a:endParaRPr lang="fr-FR"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Andalus" pitchFamily="2" charset="-78"/>
            </a:endParaRPr>
          </a:p>
        </p:txBody>
      </p:sp>
      <p:sp>
        <p:nvSpPr>
          <p:cNvPr id="4" name="Rectangle 3"/>
          <p:cNvSpPr/>
          <p:nvPr/>
        </p:nvSpPr>
        <p:spPr>
          <a:xfrm>
            <a:off x="1643043" y="1000108"/>
            <a:ext cx="5643602"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latin typeface="+mj-lt"/>
                <a:ea typeface="+mj-ea"/>
                <a:cs typeface="Andalus" pitchFamily="2" charset="-78"/>
              </a:rPr>
              <a:t>Conclusion</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Andalus" pitchFamily="2" charset="-78"/>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spd="med">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0"/>
            <a:ext cx="8572560" cy="6858000"/>
          </a:xfrm>
        </p:spPr>
        <p:txBody>
          <a:bodyPr anchor="ctr">
            <a:normAutofit/>
          </a:bodyPr>
          <a:lstStyle/>
          <a:p>
            <a:pPr algn="r" rtl="1"/>
            <a:r>
              <a:rPr lang="ar-DZ" b="1" dirty="0" smtClean="0">
                <a:solidFill>
                  <a:schemeClr val="tx1"/>
                </a:solidFill>
              </a:rPr>
              <a:t>     </a:t>
            </a:r>
          </a:p>
          <a:p>
            <a:pPr algn="r" rtl="1"/>
            <a:endParaRPr lang="ar-DZ" b="1" dirty="0" smtClean="0">
              <a:solidFill>
                <a:schemeClr val="tx1"/>
              </a:solidFill>
            </a:endParaRPr>
          </a:p>
          <a:p>
            <a:pPr algn="l" rtl="0"/>
            <a:r>
              <a:rPr lang="fr-FR" sz="2800" i="0" kern="1200" dirty="0" err="1" smtClean="0">
                <a:solidFill>
                  <a:schemeClr val="tx1">
                    <a:tint val="75000"/>
                  </a:schemeClr>
                </a:solidFill>
                <a:latin typeface="+mn-lt"/>
                <a:ea typeface="+mn-ea"/>
                <a:cs typeface="+mn-cs"/>
              </a:rPr>
              <a:t>Hijaz</a:t>
            </a:r>
            <a:r>
              <a:rPr lang="fr-FR" sz="2800" i="0" kern="1200" dirty="0" smtClean="0">
                <a:solidFill>
                  <a:schemeClr val="tx1">
                    <a:tint val="75000"/>
                  </a:schemeClr>
                </a:solidFill>
                <a:latin typeface="+mn-lt"/>
                <a:ea typeface="+mn-ea"/>
                <a:cs typeface="+mn-cs"/>
              </a:rPr>
              <a:t> </a:t>
            </a:r>
            <a:r>
              <a:rPr lang="fr-FR" sz="2800" i="0" kern="1200" dirty="0" err="1" smtClean="0">
                <a:solidFill>
                  <a:schemeClr val="tx1">
                    <a:tint val="75000"/>
                  </a:schemeClr>
                </a:solidFill>
                <a:latin typeface="+mn-lt"/>
                <a:ea typeface="+mn-ea"/>
                <a:cs typeface="+mn-cs"/>
              </a:rPr>
              <a:t>Railway</a:t>
            </a:r>
            <a:r>
              <a:rPr lang="fr-FR" sz="2800" i="0" kern="1200" dirty="0" smtClean="0">
                <a:solidFill>
                  <a:schemeClr val="tx1">
                    <a:tint val="75000"/>
                  </a:schemeClr>
                </a:solidFill>
                <a:latin typeface="+mn-lt"/>
                <a:ea typeface="+mn-ea"/>
                <a:cs typeface="+mn-cs"/>
              </a:rPr>
              <a:t> Station avec plusieurs activités dans une petite région comme la nature essentiellement commerciale de la station, la fonction est de transférer les passagers en plus d'attirer les touristes, ainsi que le transport des marchandises et des biens, occupe un emplacement stratégique a également contribué à résoudre le problème du parking près de laurier à la population.</a:t>
            </a:r>
            <a:br>
              <a:rPr lang="fr-FR" sz="2800" i="0" kern="1200" dirty="0" smtClean="0">
                <a:solidFill>
                  <a:schemeClr val="tx1">
                    <a:tint val="75000"/>
                  </a:schemeClr>
                </a:solidFill>
                <a:latin typeface="+mn-lt"/>
                <a:ea typeface="+mn-ea"/>
                <a:cs typeface="+mn-cs"/>
              </a:rPr>
            </a:br>
            <a:r>
              <a:rPr lang="fr-FR" sz="2800" i="0" kern="1200" dirty="0" smtClean="0">
                <a:solidFill>
                  <a:schemeClr val="tx1">
                    <a:tint val="75000"/>
                  </a:schemeClr>
                </a:solidFill>
                <a:latin typeface="+mn-lt"/>
                <a:ea typeface="+mn-ea"/>
                <a:cs typeface="+mn-cs"/>
              </a:rPr>
              <a:t>Et à partir de l'étude précédente peut être jugé que l'usine fortement positifs Damas, s'il n'est pas réglé les problèmes pour lesquels a été achevée diminue eux.</a:t>
            </a:r>
            <a:endParaRPr lang="fr-FR" sz="2800" dirty="0"/>
          </a:p>
        </p:txBody>
      </p:sp>
      <p:sp>
        <p:nvSpPr>
          <p:cNvPr id="4" name="Rectangle 3"/>
          <p:cNvSpPr/>
          <p:nvPr/>
        </p:nvSpPr>
        <p:spPr>
          <a:xfrm>
            <a:off x="1071538" y="357166"/>
            <a:ext cx="6525514"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latin typeface="+mj-lt"/>
                <a:ea typeface="+mj-ea"/>
                <a:cs typeface="Andalus" pitchFamily="2" charset="-78"/>
              </a:rPr>
              <a:t>Conclusion </a:t>
            </a:r>
            <a:r>
              <a:rPr lang="fr-FR" sz="4800" b="1" dirty="0" err="1" smtClean="0">
                <a:ln w="11430"/>
                <a:solidFill>
                  <a:srgbClr val="FF0000"/>
                </a:solidFill>
                <a:effectLst>
                  <a:outerShdw blurRad="50800" dist="39000" dir="5460000" algn="tl">
                    <a:srgbClr val="000000">
                      <a:alpha val="38000"/>
                    </a:srgbClr>
                  </a:outerShdw>
                </a:effectLst>
                <a:latin typeface="+mj-lt"/>
                <a:ea typeface="+mj-ea"/>
                <a:cs typeface="Andalus" pitchFamily="2" charset="-78"/>
              </a:rPr>
              <a:t>Géneral</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Andalus" pitchFamily="2" charset="-78"/>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0"/>
            <a:ext cx="8572560" cy="6858000"/>
          </a:xfrm>
        </p:spPr>
        <p:txBody>
          <a:bodyPr anchor="ctr">
            <a:normAutofit/>
          </a:bodyPr>
          <a:lstStyle/>
          <a:p>
            <a:pPr algn="l" rtl="0"/>
            <a:r>
              <a:rPr lang="fr-FR" sz="3200" i="0" kern="1200" dirty="0" smtClean="0">
                <a:solidFill>
                  <a:schemeClr val="tx1">
                    <a:tint val="75000"/>
                  </a:schemeClr>
                </a:solidFill>
                <a:latin typeface="+mn-lt"/>
                <a:ea typeface="+mn-ea"/>
                <a:cs typeface="+mn-cs"/>
              </a:rPr>
              <a:t>Station est un symbole de la ville en place pour relier Damas pour le reste des villes du Levant et de Médine pour faciliter les échanges commerciaux et le transfert des passagers, et qu'elle serve désormais comme l'emblème de la ville syrienne de Damas, qui fut utilisé jusqu'au chaînes de télévision.</a:t>
            </a:r>
            <a:endParaRPr lang="fr-FR" b="1" dirty="0" smtClean="0">
              <a:ln w="11430"/>
              <a:solidFill>
                <a:schemeClr val="tx1"/>
              </a:solidFill>
              <a:effectLst>
                <a:outerShdw blurRad="50800" dist="39000" dir="5460000" algn="tl">
                  <a:srgbClr val="000000">
                    <a:alpha val="38000"/>
                  </a:srgbClr>
                </a:outerShdw>
              </a:effectLst>
              <a:latin typeface="+mj-lt"/>
              <a:ea typeface="+mj-ea"/>
              <a:cs typeface="Andalus" pitchFamily="2" charset="-78"/>
            </a:endParaRPr>
          </a:p>
        </p:txBody>
      </p:sp>
      <p:sp>
        <p:nvSpPr>
          <p:cNvPr id="4" name="Rectangle 3"/>
          <p:cNvSpPr/>
          <p:nvPr/>
        </p:nvSpPr>
        <p:spPr>
          <a:xfrm>
            <a:off x="2143108" y="785794"/>
            <a:ext cx="4357718"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800" b="1" dirty="0" smtClean="0">
                <a:ln w="11430"/>
                <a:solidFill>
                  <a:srgbClr val="FF0000"/>
                </a:solidFill>
                <a:effectLst>
                  <a:outerShdw blurRad="50800" dist="39000" dir="5460000" algn="tl">
                    <a:srgbClr val="000000">
                      <a:alpha val="38000"/>
                    </a:srgbClr>
                  </a:outerShdw>
                </a:effectLst>
                <a:latin typeface="+mj-lt"/>
                <a:ea typeface="+mj-ea"/>
                <a:cs typeface="Andalus" pitchFamily="2" charset="-78"/>
              </a:rPr>
              <a:t>Conclusion</a:t>
            </a:r>
            <a:r>
              <a:rPr lang="fr-FR"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mj-lt"/>
                <a:ea typeface="+mj-ea"/>
                <a:cs typeface="Andalus" pitchFamily="2" charset="-78"/>
              </a:rPr>
              <a:t> </a:t>
            </a:r>
            <a:endParaRPr lang="fr-FR"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70" decel="100000"/>
                                        <p:tgtEl>
                                          <p:spTgt spid="4"/>
                                        </p:tgtEl>
                                      </p:cBhvr>
                                    </p:animEffect>
                                    <p:animScale>
                                      <p:cBhvr>
                                        <p:cTn id="8" dur="770" decel="100000"/>
                                        <p:tgtEl>
                                          <p:spTgt spid="4"/>
                                        </p:tgtEl>
                                      </p:cBhvr>
                                      <p:from x="10000" y="10000"/>
                                      <p:to x="200000" y="450000"/>
                                    </p:animScale>
                                    <p:animScale>
                                      <p:cBhvr>
                                        <p:cTn id="9" dur="1230" accel="100000" fill="hold">
                                          <p:stCondLst>
                                            <p:cond delay="770"/>
                                          </p:stCondLst>
                                        </p:cTn>
                                        <p:tgtEl>
                                          <p:spTgt spid="4"/>
                                        </p:tgtEl>
                                      </p:cBhvr>
                                      <p:from x="200000" y="450000"/>
                                      <p:to x="100000" y="100000"/>
                                    </p:animScale>
                                    <p:set>
                                      <p:cBhvr>
                                        <p:cTn id="10" dur="770" fill="hold"/>
                                        <p:tgtEl>
                                          <p:spTgt spid="4"/>
                                        </p:tgtEl>
                                        <p:attrNameLst>
                                          <p:attrName>ppt_x</p:attrName>
                                        </p:attrNameLst>
                                      </p:cBhvr>
                                      <p:to>
                                        <p:strVal val="(0.5)"/>
                                      </p:to>
                                    </p:set>
                                    <p:anim from="(0.5)" to="(#ppt_x)" calcmode="lin" valueType="num">
                                      <p:cBhvr>
                                        <p:cTn id="11" dur="1230" accel="100000" fill="hold">
                                          <p:stCondLst>
                                            <p:cond delay="770"/>
                                          </p:stCondLst>
                                        </p:cTn>
                                        <p:tgtEl>
                                          <p:spTgt spid="4"/>
                                        </p:tgtEl>
                                        <p:attrNameLst>
                                          <p:attrName>ppt_x</p:attrName>
                                        </p:attrNameLst>
                                      </p:cBhvr>
                                    </p:anim>
                                    <p:set>
                                      <p:cBhvr>
                                        <p:cTn id="12" dur="770" fill="hold"/>
                                        <p:tgtEl>
                                          <p:spTgt spid="4"/>
                                        </p:tgtEl>
                                        <p:attrNameLst>
                                          <p:attrName>ppt_y</p:attrName>
                                        </p:attrNameLst>
                                      </p:cBhvr>
                                      <p:to>
                                        <p:strVal val="(#ppt_y+0.4)"/>
                                      </p:to>
                                    </p:set>
                                    <p:anim from="(#ppt_y+0.4)" to="(#ppt_y)" calcmode="lin" valueType="num">
                                      <p:cBhvr>
                                        <p:cTn id="13" dur="1230" accel="100000" fill="hold">
                                          <p:stCondLst>
                                            <p:cond delay="770"/>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7555" y="2873873"/>
            <a:ext cx="8848897" cy="769441"/>
          </a:xfrm>
          <a:prstGeom prst="rect">
            <a:avLst/>
          </a:prstGeom>
          <a:noFill/>
        </p:spPr>
        <p:txBody>
          <a:bodyPr wrap="none" lIns="91440" tIns="45720" rIns="91440" bIns="45720">
            <a:spAutoFit/>
          </a:bodyPr>
          <a:lstStyle/>
          <a:p>
            <a:pPr algn="ctr"/>
            <a:r>
              <a:rPr lang="fr-FR" sz="4400" b="1" cap="all" spc="0" dirty="0"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PROJET DE PONT </a:t>
            </a:r>
            <a:r>
              <a:rPr lang="fr-FR" sz="4400" b="1" cap="all" spc="0" dirty="0" err="1" smtClean="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rPr>
              <a:t>hangzhou</a:t>
            </a:r>
            <a:endParaRPr lang="fr-FR" sz="4400" b="1" cap="all" spc="0" dirty="0">
              <a:ln w="9000" cmpd="sng">
                <a:solidFill>
                  <a:schemeClr val="accent4">
                    <a:shade val="50000"/>
                    <a:satMod val="120000"/>
                  </a:schemeClr>
                </a:solidFill>
                <a:prstDash val="solid"/>
              </a:ln>
              <a:solidFill>
                <a:srgbClr val="FF0000"/>
              </a:soli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re 13"/>
          <p:cNvSpPr>
            <a:spLocks noGrp="1"/>
          </p:cNvSpPr>
          <p:nvPr>
            <p:ph type="ctrTitle"/>
          </p:nvPr>
        </p:nvSpPr>
        <p:spPr>
          <a:xfrm>
            <a:off x="642910" y="357166"/>
            <a:ext cx="7286676" cy="1271598"/>
          </a:xfrm>
        </p:spPr>
        <p:txBody>
          <a:bodyPr>
            <a:normAutofit/>
          </a:bodyPr>
          <a:lstStyle/>
          <a:p>
            <a:r>
              <a:rPr lang="fr-FR" dirty="0" smtClean="0">
                <a:solidFill>
                  <a:srgbClr val="FF0000"/>
                </a:solidFill>
              </a:rPr>
              <a:t> Plan de travail</a:t>
            </a:r>
            <a:endParaRPr lang="fr-FR" dirty="0">
              <a:solidFill>
                <a:srgbClr val="FF0000"/>
              </a:solidFill>
            </a:endParaRPr>
          </a:p>
        </p:txBody>
      </p:sp>
      <p:sp>
        <p:nvSpPr>
          <p:cNvPr id="12" name="Espace réservé du texte 11"/>
          <p:cNvSpPr>
            <a:spLocks noGrp="1"/>
          </p:cNvSpPr>
          <p:nvPr>
            <p:ph type="subTitle" idx="1"/>
          </p:nvPr>
        </p:nvSpPr>
        <p:spPr>
          <a:xfrm>
            <a:off x="533400" y="2000240"/>
            <a:ext cx="7854696" cy="4643470"/>
          </a:xfrm>
        </p:spPr>
        <p:txBody>
          <a:bodyPr>
            <a:normAutofit fontScale="92500" lnSpcReduction="20000"/>
          </a:bodyPr>
          <a:lstStyle/>
          <a:p>
            <a:pPr algn="l"/>
            <a:r>
              <a:rPr lang="fr-FR" dirty="0" smtClean="0"/>
              <a:t/>
            </a:r>
            <a:br>
              <a:rPr lang="fr-FR" dirty="0" smtClean="0"/>
            </a:br>
            <a:r>
              <a:rPr lang="fr-FR" sz="2800" dirty="0" smtClean="0"/>
              <a:t>Introduction </a:t>
            </a:r>
            <a:br>
              <a:rPr lang="fr-FR" sz="2800" dirty="0" smtClean="0"/>
            </a:br>
            <a:r>
              <a:rPr lang="fr-FR" sz="2800" dirty="0" smtClean="0"/>
              <a:t>1 / site de la baie de Hangzhou </a:t>
            </a:r>
            <a:br>
              <a:rPr lang="fr-FR" sz="2800" dirty="0" smtClean="0"/>
            </a:br>
            <a:r>
              <a:rPr lang="fr-FR" sz="2800" dirty="0" smtClean="0"/>
              <a:t>2 / Histoire des villes, qui sont liés à la passerelle </a:t>
            </a:r>
            <a:br>
              <a:rPr lang="fr-FR" sz="2800" dirty="0" smtClean="0"/>
            </a:br>
            <a:r>
              <a:rPr lang="fr-FR" sz="2800" dirty="0" smtClean="0"/>
              <a:t>3 / </a:t>
            </a:r>
            <a:r>
              <a:rPr lang="fr-FR" dirty="0" smtClean="0"/>
              <a:t>présentation de projet</a:t>
            </a:r>
            <a:r>
              <a:rPr lang="fr-FR" sz="2800" dirty="0" smtClean="0"/>
              <a:t> </a:t>
            </a:r>
            <a:br>
              <a:rPr lang="fr-FR" sz="2800" dirty="0" smtClean="0"/>
            </a:br>
            <a:r>
              <a:rPr lang="fr-FR" sz="2800" dirty="0" smtClean="0"/>
              <a:t>4 / principaux axes du projet </a:t>
            </a:r>
            <a:br>
              <a:rPr lang="fr-FR" sz="2800" dirty="0" smtClean="0"/>
            </a:br>
            <a:r>
              <a:rPr lang="fr-FR" sz="2800" dirty="0" smtClean="0"/>
              <a:t>5 / Plan du situation </a:t>
            </a:r>
            <a:br>
              <a:rPr lang="fr-FR" sz="2800" dirty="0" smtClean="0"/>
            </a:br>
            <a:r>
              <a:rPr lang="fr-FR" sz="2800" dirty="0" smtClean="0"/>
              <a:t>6 / </a:t>
            </a:r>
            <a:r>
              <a:rPr lang="fr-FR" dirty="0" smtClean="0"/>
              <a:t>plan de masse</a:t>
            </a:r>
            <a:r>
              <a:rPr lang="fr-FR" sz="2800" dirty="0" smtClean="0"/>
              <a:t> </a:t>
            </a:r>
            <a:br>
              <a:rPr lang="fr-FR" sz="2800" dirty="0" smtClean="0"/>
            </a:br>
            <a:r>
              <a:rPr lang="fr-FR" sz="2800" dirty="0" smtClean="0"/>
              <a:t>7 / objectif du projet </a:t>
            </a:r>
            <a:br>
              <a:rPr lang="fr-FR" sz="2800" dirty="0" smtClean="0"/>
            </a:br>
            <a:r>
              <a:rPr lang="fr-FR" sz="2800" dirty="0" smtClean="0"/>
              <a:t>8 / avantages de projet</a:t>
            </a:r>
            <a:br>
              <a:rPr lang="fr-FR" sz="2800" dirty="0" smtClean="0"/>
            </a:br>
            <a:r>
              <a:rPr lang="fr-FR" sz="2800" dirty="0" smtClean="0"/>
              <a:t>9 / inconvénients d'un pont </a:t>
            </a:r>
            <a:br>
              <a:rPr lang="fr-FR" sz="2800" dirty="0" smtClean="0"/>
            </a:br>
            <a:r>
              <a:rPr lang="fr-FR" sz="2800" dirty="0" smtClean="0"/>
              <a:t>10 </a:t>
            </a:r>
            <a:r>
              <a:rPr lang="fr-FR" sz="2800" smtClean="0"/>
              <a:t>/ </a:t>
            </a:r>
            <a:r>
              <a:rPr lang="fr-FR" smtClean="0"/>
              <a:t>propositions</a:t>
            </a:r>
            <a:r>
              <a:rPr lang="fr-FR" sz="2800" smtClean="0"/>
              <a:t> </a:t>
            </a:r>
            <a:endParaRPr lang="fr-FR" sz="2800" dirty="0" smtClean="0"/>
          </a:p>
          <a:p>
            <a:pPr algn="l"/>
            <a:r>
              <a:rPr lang="fr-FR" sz="2800" dirty="0" smtClean="0"/>
              <a:t>Conclusion </a:t>
            </a:r>
          </a:p>
          <a:p>
            <a:pPr algn="l"/>
            <a:endParaRPr lang="fr-FR" dirty="0"/>
          </a:p>
        </p:txBody>
      </p:sp>
    </p:spTree>
  </p:cSld>
  <p:clrMapOvr>
    <a:masterClrMapping/>
  </p:clrMapOvr>
  <p:transition spd="med">
    <p:wedg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143668"/>
          </a:xfrm>
        </p:spPr>
        <p:txBody>
          <a:bodyPr>
            <a:normAutofit lnSpcReduction="10000"/>
          </a:bodyPr>
          <a:lstStyle/>
          <a:p>
            <a:pPr algn="l"/>
            <a:r>
              <a:rPr lang="fr-FR" sz="3200" dirty="0" smtClean="0"/>
              <a:t>                 </a:t>
            </a:r>
            <a:r>
              <a:rPr lang="fr-FR" sz="4000" dirty="0" smtClean="0">
                <a:solidFill>
                  <a:srgbClr val="FF0000"/>
                </a:solidFill>
              </a:rPr>
              <a:t> 1/Introduction:</a:t>
            </a:r>
            <a:r>
              <a:rPr lang="fr-FR" sz="3200" dirty="0" smtClean="0"/>
              <a:t> </a:t>
            </a:r>
            <a:r>
              <a:rPr lang="fr-FR" dirty="0" smtClean="0"/>
              <a:t/>
            </a:r>
            <a:br>
              <a:rPr lang="fr-FR" dirty="0" smtClean="0"/>
            </a:br>
            <a:r>
              <a:rPr lang="fr-FR" dirty="0" smtClean="0"/>
              <a:t>       Bien que la mer et on est la séparation, la construction du pont de transit Hangzhou </a:t>
            </a:r>
            <a:r>
              <a:rPr lang="fr-FR" dirty="0" err="1" smtClean="0"/>
              <a:t>Bay</a:t>
            </a:r>
            <a:r>
              <a:rPr lang="fr-FR" dirty="0" smtClean="0"/>
              <a:t> à la mer sous un rêve de plusieurs générations pour une centaine d'années et se joindra à la ville de Hangzhou à proximité du delta du fleuve </a:t>
            </a:r>
            <a:r>
              <a:rPr lang="fr-FR" dirty="0" err="1" smtClean="0"/>
              <a:t>Yangtsé</a:t>
            </a:r>
            <a:r>
              <a:rPr lang="fr-FR" dirty="0" smtClean="0"/>
              <a:t>, Shanghai est le précurseur économique, de plus la supériorité, en dépit de la passerelle de liaison et l'achèvement d'une construction d'un pont la baie de Hangzhou apportera une nouvelle opportunité pour le début de Ningbo et le Zhejiang, mais pour l'ensemble de la région du delta du </a:t>
            </a:r>
            <a:r>
              <a:rPr lang="fr-FR" dirty="0" err="1" smtClean="0"/>
              <a:t>Yangtze</a:t>
            </a:r>
            <a:r>
              <a:rPr lang="fr-FR" dirty="0" smtClean="0"/>
              <a:t>, et en 2008, le rêve de cent ans et pour rendre le fait la Chine a fait des projet</a:t>
            </a:r>
          </a:p>
          <a:p>
            <a:endParaRPr lang="fr-FR" dirty="0"/>
          </a:p>
        </p:txBody>
      </p:sp>
    </p:spTree>
  </p:cSld>
  <p:clrMapOvr>
    <a:masterClrMapping/>
  </p:clrMapOvr>
  <p:transition spd="med" advTm="3000">
    <p:wipe dir="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ous-titre 9"/>
          <p:cNvSpPr>
            <a:spLocks noGrp="1"/>
          </p:cNvSpPr>
          <p:nvPr>
            <p:ph type="subTitle" idx="1"/>
          </p:nvPr>
        </p:nvSpPr>
        <p:spPr>
          <a:xfrm>
            <a:off x="500034" y="5357826"/>
            <a:ext cx="7854696" cy="857256"/>
          </a:xfrm>
        </p:spPr>
        <p:txBody>
          <a:bodyPr>
            <a:normAutofit fontScale="25000" lnSpcReduction="20000"/>
          </a:bodyPr>
          <a:lstStyle/>
          <a:p>
            <a:pPr algn="l"/>
            <a:endParaRPr lang="fr-FR" sz="2000" dirty="0" smtClean="0"/>
          </a:p>
          <a:p>
            <a:pPr algn="l"/>
            <a:endParaRPr lang="fr-FR" sz="2000" dirty="0" smtClean="0"/>
          </a:p>
          <a:p>
            <a:pPr algn="l"/>
            <a:endParaRPr lang="fr-FR" sz="2000" dirty="0" smtClean="0"/>
          </a:p>
          <a:p>
            <a:pPr algn="l"/>
            <a:endParaRPr lang="fr-FR" sz="2000" dirty="0" smtClean="0"/>
          </a:p>
          <a:p>
            <a:pPr algn="l"/>
            <a:r>
              <a:rPr lang="fr-FR" sz="9600" dirty="0" smtClean="0"/>
              <a:t>P baie de Hangzhou dans la mer de Chine orientale ainsi que dans le delta du fleuve </a:t>
            </a:r>
            <a:r>
              <a:rPr lang="fr-FR" sz="9600" dirty="0" err="1" smtClean="0"/>
              <a:t>Yangtze</a:t>
            </a:r>
            <a:r>
              <a:rPr lang="fr-FR" sz="9600" dirty="0" smtClean="0"/>
              <a:t>, qui est célèbre pour un certain nombre de villes économique</a:t>
            </a:r>
            <a:endParaRPr lang="fr-FR" sz="9600" dirty="0"/>
          </a:p>
        </p:txBody>
      </p:sp>
      <p:pic>
        <p:nvPicPr>
          <p:cNvPr id="11" name="Image 10" descr="C:\Documents and Settings\poste10\Bureau\Nouveau dossier (2)\sss sur Pc03\HANGZHOU-HODIN-DECORATION-MATERIALS-CO-,-LTD-Plan[1].gif"/>
          <p:cNvPicPr/>
          <p:nvPr/>
        </p:nvPicPr>
        <p:blipFill>
          <a:blip r:embed="rId2" cstate="print"/>
          <a:srcRect/>
          <a:stretch>
            <a:fillRect/>
          </a:stretch>
        </p:blipFill>
        <p:spPr bwMode="auto">
          <a:xfrm>
            <a:off x="928662" y="500042"/>
            <a:ext cx="6929486" cy="4857784"/>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57158" y="500042"/>
            <a:ext cx="7851648" cy="2257428"/>
          </a:xfrm>
        </p:spPr>
        <p:txBody>
          <a:bodyPr>
            <a:normAutofit fontScale="90000"/>
          </a:bodyPr>
          <a:lstStyle/>
          <a:p>
            <a:r>
              <a:rPr lang="fr-FR" sz="4000" dirty="0" smtClean="0">
                <a:solidFill>
                  <a:srgbClr val="FF0000"/>
                </a:solidFill>
              </a:rPr>
              <a:t>Emplacement du pont reliant les villes </a:t>
            </a:r>
            <a:r>
              <a:rPr lang="fr-FR" dirty="0" smtClean="0"/>
              <a:t/>
            </a:r>
            <a:br>
              <a:rPr lang="fr-FR" dirty="0" smtClean="0"/>
            </a:br>
            <a:r>
              <a:rPr lang="fr-FR" dirty="0" smtClean="0"/>
              <a:t/>
            </a:r>
            <a:br>
              <a:rPr lang="fr-FR" dirty="0" smtClean="0"/>
            </a:br>
            <a:endParaRPr lang="fr-FR" dirty="0"/>
          </a:p>
        </p:txBody>
      </p:sp>
      <p:sp>
        <p:nvSpPr>
          <p:cNvPr id="29697" name="Rectangle 1"/>
          <p:cNvSpPr>
            <a:spLocks noChangeArrowheads="1"/>
          </p:cNvSpPr>
          <p:nvPr/>
        </p:nvSpPr>
        <p:spPr bwMode="auto">
          <a:xfrm>
            <a:off x="0" y="5857892"/>
            <a:ext cx="9010800" cy="707886"/>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Shanghai est situ</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dans l'est de la Chine et au nord de la baie de Hangzhou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La capitale de Ningbo dans l'est ainsi, et au sud de la baie de Hangzhou</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 name="Image 7" descr="carte01.jpg"/>
          <p:cNvPicPr/>
          <p:nvPr/>
        </p:nvPicPr>
        <p:blipFill>
          <a:blip r:embed="rId2" cstate="print"/>
          <a:stretch>
            <a:fillRect/>
          </a:stretch>
        </p:blipFill>
        <p:spPr>
          <a:xfrm>
            <a:off x="1357290" y="1428736"/>
            <a:ext cx="6500858" cy="4071966"/>
          </a:xfrm>
          <a:prstGeom prst="rect">
            <a:avLst/>
          </a:prstGeom>
        </p:spPr>
      </p:pic>
    </p:spTree>
  </p:cSld>
  <p:clrMapOvr>
    <a:masterClrMapping/>
  </p:clrMapOvr>
  <p:transition spd="med">
    <p:wipe dir="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285720" y="714356"/>
            <a:ext cx="7851648" cy="1128722"/>
          </a:xfrm>
        </p:spPr>
        <p:txBody>
          <a:bodyPr>
            <a:normAutofit fontScale="90000"/>
          </a:bodyPr>
          <a:lstStyle/>
          <a:p>
            <a:r>
              <a:rPr lang="fr-FR" sz="4400" dirty="0" smtClean="0">
                <a:solidFill>
                  <a:srgbClr val="FF0000"/>
                </a:solidFill>
              </a:rPr>
              <a:t>2 / villes tarer qui sont liées à </a:t>
            </a:r>
            <a:r>
              <a:rPr lang="fr-FR" sz="4400" dirty="0" err="1" smtClean="0">
                <a:solidFill>
                  <a:srgbClr val="FF0000"/>
                </a:solidFill>
              </a:rPr>
              <a:t>Joss</a:t>
            </a:r>
            <a:r>
              <a:rPr lang="fr-FR" sz="4400" dirty="0" smtClean="0"/>
              <a:t> </a:t>
            </a:r>
            <a:r>
              <a:rPr lang="fr-FR" dirty="0" smtClean="0"/>
              <a:t/>
            </a:r>
            <a:br>
              <a:rPr lang="fr-FR" dirty="0" smtClean="0"/>
            </a:br>
            <a:endParaRPr lang="fr-FR" dirty="0"/>
          </a:p>
        </p:txBody>
      </p:sp>
      <p:sp>
        <p:nvSpPr>
          <p:cNvPr id="5" name="Sous-titre 4"/>
          <p:cNvSpPr>
            <a:spLocks noGrp="1"/>
          </p:cNvSpPr>
          <p:nvPr>
            <p:ph type="subTitle" idx="1"/>
          </p:nvPr>
        </p:nvSpPr>
        <p:spPr>
          <a:xfrm>
            <a:off x="533400" y="1142984"/>
            <a:ext cx="7854696" cy="5357850"/>
          </a:xfrm>
        </p:spPr>
        <p:txBody>
          <a:bodyPr>
            <a:noAutofit/>
          </a:bodyPr>
          <a:lstStyle/>
          <a:p>
            <a:pPr algn="l"/>
            <a:r>
              <a:rPr lang="fr-FR" sz="2000" dirty="0" smtClean="0"/>
              <a:t>Est l'une des plus grandes villes de Chine en termes de population et de la capitale du pays, économique, administrative Shanghai est l'une des municipalités dans le pays (en raison des divisions administratives de la Chine). </a:t>
            </a:r>
            <a:br>
              <a:rPr lang="fr-FR" sz="2000" dirty="0" smtClean="0"/>
            </a:br>
            <a:r>
              <a:rPr lang="fr-FR" sz="2000" dirty="0" smtClean="0"/>
              <a:t>Situé sur la côte centrale de la Chine continentale, à l'embouchure de la rivière </a:t>
            </a:r>
            <a:r>
              <a:rPr lang="fr-FR" sz="2000" dirty="0" err="1" smtClean="0"/>
              <a:t>Yangtze</a:t>
            </a:r>
            <a:r>
              <a:rPr lang="fr-FR" sz="2000" dirty="0" smtClean="0"/>
              <a:t>, et bénéficie d'une situation géographique distinguée en ont fait un port de commerce important et l'un des pôles industriels les plus importants dans le pays. </a:t>
            </a:r>
            <a:br>
              <a:rPr lang="fr-FR" sz="2000" dirty="0" smtClean="0"/>
            </a:br>
            <a:r>
              <a:rPr lang="fr-FR" sz="2000" dirty="0" smtClean="0"/>
              <a:t>Avec une population de 31.300.000 personnes en 2003, se sont réunis ce nombre ne dépasse pas une superficie de 82000 km 2 (densité de population est 2588 n / km 2). </a:t>
            </a:r>
            <a:br>
              <a:rPr lang="fr-FR" sz="2000" dirty="0" smtClean="0"/>
            </a:br>
            <a:r>
              <a:rPr lang="fr-FR" sz="2000" dirty="0" smtClean="0"/>
              <a:t>Shanghai a été créée dans la Corne de siècle, athée, et dominée par l'activité de pêche, et même le XVIIIe siècle, il n'était pas aurait peu d'histoire du pays, et en 1842, et après la «Convention sur la </a:t>
            </a:r>
            <a:r>
              <a:rPr lang="fr-FR" sz="2000" dirty="0" err="1" smtClean="0"/>
              <a:t>Nanking</a:t>
            </a:r>
            <a:r>
              <a:rPr lang="fr-FR" sz="2000" dirty="0" smtClean="0"/>
              <a:t>", la ville a commencé une nouvelle ère avec l'ouverture au commerce extérieur, et en 1857 Grande-Bretagne a gagné le droit de faire naviguer dans la rivière, "</a:t>
            </a:r>
            <a:r>
              <a:rPr lang="fr-FR" sz="2000" dirty="0" err="1" smtClean="0"/>
              <a:t>Yangtze</a:t>
            </a:r>
            <a:r>
              <a:rPr lang="fr-FR" sz="2000" dirty="0" smtClean="0"/>
              <a:t>» et savait de commerce de Shanghai réel prospère. </a:t>
            </a:r>
          </a:p>
          <a:p>
            <a:pPr algn="l"/>
            <a:endParaRPr lang="fr-FR" sz="2000" dirty="0"/>
          </a:p>
        </p:txBody>
      </p:sp>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533400" y="428604"/>
            <a:ext cx="7854696" cy="5715040"/>
          </a:xfrm>
        </p:spPr>
        <p:txBody>
          <a:bodyPr>
            <a:normAutofit fontScale="77500" lnSpcReduction="20000"/>
          </a:bodyPr>
          <a:lstStyle/>
          <a:p>
            <a:pPr algn="l"/>
            <a:r>
              <a:rPr lang="fr-FR" dirty="0" smtClean="0"/>
              <a:t>Hangzhou: </a:t>
            </a:r>
            <a:br>
              <a:rPr lang="fr-FR" dirty="0" smtClean="0"/>
            </a:br>
            <a:r>
              <a:rPr lang="fr-FR" dirty="0" smtClean="0"/>
              <a:t>Est une ville de la province du Zhejiang, un boycott politique et économique de la capitale, et les villes touristiques de Chine, célèbre pour sa beauté naturelle et le patrimoine culturel, situé dans l'extrême sud de la rivière </a:t>
            </a:r>
            <a:r>
              <a:rPr lang="fr-FR" dirty="0" err="1" smtClean="0"/>
              <a:t>Qiantang</a:t>
            </a:r>
            <a:r>
              <a:rPr lang="fr-FR" dirty="0" smtClean="0"/>
              <a:t> en Chine et Hangzhou est la plus grandes villes dans le delta du Yang Shang. </a:t>
            </a:r>
            <a:br>
              <a:rPr lang="fr-FR" dirty="0" smtClean="0"/>
            </a:br>
            <a:r>
              <a:rPr lang="fr-FR" dirty="0" smtClean="0"/>
              <a:t>Le climat est subtropical et la ville La ville est composée de six régions et de cinq communes, couvrant 16596 km 2, avec une population de près de six millions de personnes. </a:t>
            </a:r>
            <a:br>
              <a:rPr lang="fr-FR" dirty="0" smtClean="0"/>
            </a:br>
            <a:r>
              <a:rPr lang="fr-FR" dirty="0" smtClean="0"/>
              <a:t>Qui est l'un des berceaux, où les Chinois préjudiciables droits habité depuis 4700 années, la première habitée par une tribu appelée à Yangzhou, la ville était la capitale du Royaume de Wu, également membre du Royaume de Yi. </a:t>
            </a:r>
            <a:br>
              <a:rPr lang="fr-FR" dirty="0" smtClean="0"/>
            </a:br>
            <a:r>
              <a:rPr lang="fr-FR" dirty="0" smtClean="0"/>
              <a:t>La guerre comme elle était aussi la capitale de l'Etat de la dynastie des Song du Sud avait été annoncé par le comté est </a:t>
            </a:r>
            <a:r>
              <a:rPr lang="fr-FR" dirty="0" err="1" smtClean="0"/>
              <a:t>Alimbrat</a:t>
            </a:r>
            <a:r>
              <a:rPr lang="fr-FR" dirty="0" smtClean="0"/>
              <a:t> </a:t>
            </a:r>
            <a:br>
              <a:rPr lang="fr-FR" dirty="0" smtClean="0"/>
            </a:br>
            <a:r>
              <a:rPr lang="fr-FR" dirty="0" smtClean="0"/>
              <a:t>s remarquables du monde. </a:t>
            </a:r>
            <a:r>
              <a:rPr lang="fr-FR" dirty="0" err="1" smtClean="0"/>
              <a:t>clusion</a:t>
            </a:r>
            <a:endParaRPr lang="fr-FR" dirty="0" smtClean="0"/>
          </a:p>
          <a:p>
            <a:pPr algn="l"/>
            <a:endParaRPr lang="fr-FR" dirty="0"/>
          </a:p>
        </p:txBody>
      </p:sp>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4"/>
          <p:cNvSpPr>
            <a:spLocks noChangeArrowheads="1"/>
          </p:cNvSpPr>
          <p:nvPr/>
        </p:nvSpPr>
        <p:spPr bwMode="auto">
          <a:xfrm>
            <a:off x="684213" y="3141663"/>
            <a:ext cx="7848600" cy="2497137"/>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3200">
                <a:effectLst>
                  <a:outerShdw blurRad="38100" dist="38100" dir="2700000" algn="tl">
                    <a:srgbClr val="000000"/>
                  </a:outerShdw>
                </a:effectLst>
                <a:latin typeface="Times New Roman" pitchFamily="18" charset="0"/>
                <a:cs typeface="Times New Roman" pitchFamily="18" charset="0"/>
              </a:rPr>
              <a:t>Par la suite les interventions sur la ville sont conçues de manière ciblée par l’intermédiaire de projets spécifiques, en intégrant les acteurs économiques, culturels et sociaux</a:t>
            </a:r>
            <a:r>
              <a:rPr lang="fr-FR" sz="3200">
                <a:effectLst>
                  <a:outerShdw blurRad="38100" dist="38100" dir="2700000" algn="tl">
                    <a:srgbClr val="000000"/>
                  </a:outerShdw>
                </a:effectLst>
              </a:rPr>
              <a:t>.</a:t>
            </a:r>
            <a:endParaRPr lang="en-US" sz="3200">
              <a:effectLst>
                <a:outerShdw blurRad="38100" dist="38100" dir="2700000" algn="tl">
                  <a:srgbClr val="000000"/>
                </a:outerShdw>
              </a:effectLst>
            </a:endParaRPr>
          </a:p>
        </p:txBody>
      </p:sp>
      <p:graphicFrame>
        <p:nvGraphicFramePr>
          <p:cNvPr id="1026" name="Organization Chart 5"/>
          <p:cNvGraphicFramePr>
            <a:graphicFrameLocks/>
          </p:cNvGraphicFramePr>
          <p:nvPr/>
        </p:nvGraphicFramePr>
        <p:xfrm>
          <a:off x="684213" y="549275"/>
          <a:ext cx="7127875" cy="2374900"/>
        </p:xfrm>
        <a:graphic>
          <a:graphicData uri="http://schemas.openxmlformats.org/drawingml/2006/compatibility">
            <com:legacyDrawing xmlns:com="http://schemas.openxmlformats.org/drawingml/2006/compatibility" spid="_x0000_s1026"/>
          </a:graphicData>
        </a:graphic>
      </p:graphicFrame>
    </p:spTree>
  </p:cSld>
  <p:clrMapOvr>
    <a:masterClrMapping/>
  </p:clrMapOvr>
  <p:transition>
    <p:wipe di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571472" y="71414"/>
            <a:ext cx="7358114" cy="1328734"/>
          </a:xfrm>
        </p:spPr>
        <p:txBody>
          <a:bodyPr>
            <a:normAutofit fontScale="90000"/>
          </a:bodyPr>
          <a:lstStyle/>
          <a:p>
            <a:r>
              <a:rPr lang="fr-FR" sz="4000" dirty="0" smtClean="0">
                <a:solidFill>
                  <a:srgbClr val="FF0000"/>
                </a:solidFill>
              </a:rPr>
              <a:t>3 /Présentation de </a:t>
            </a:r>
            <a:r>
              <a:rPr lang="fr-FR" sz="4000" dirty="0" err="1" smtClean="0">
                <a:solidFill>
                  <a:srgbClr val="FF0000"/>
                </a:solidFill>
              </a:rPr>
              <a:t>prejet</a:t>
            </a:r>
            <a:r>
              <a:rPr lang="fr-FR" sz="4000" dirty="0" smtClean="0"/>
              <a:t/>
            </a:r>
            <a:br>
              <a:rPr lang="fr-FR" sz="4000" dirty="0" smtClean="0"/>
            </a:br>
            <a:endParaRPr lang="fr-FR" sz="4000" dirty="0"/>
          </a:p>
        </p:txBody>
      </p:sp>
      <p:sp>
        <p:nvSpPr>
          <p:cNvPr id="5" name="Sous-titre 4"/>
          <p:cNvSpPr>
            <a:spLocks noGrp="1"/>
          </p:cNvSpPr>
          <p:nvPr>
            <p:ph type="subTitle" idx="1"/>
          </p:nvPr>
        </p:nvSpPr>
        <p:spPr>
          <a:xfrm>
            <a:off x="357158" y="4143380"/>
            <a:ext cx="8429684" cy="2466980"/>
          </a:xfrm>
        </p:spPr>
        <p:txBody>
          <a:bodyPr>
            <a:normAutofit fontScale="70000" lnSpcReduction="20000"/>
          </a:bodyPr>
          <a:lstStyle/>
          <a:p>
            <a:pPr algn="l"/>
            <a:r>
              <a:rPr lang="fr-FR" dirty="0" smtClean="0"/>
              <a:t>La ville de Shanghai dans la ville de Ningbo coupée à partir des milliers d'années auparavant en raison de la barrière naturelle, la baie de Hangzhou, qui ruisselle la mer toujours l'homme quand il se déplace de Ningbo à Shanghai, il devrait passer par la ville de Hangzhou, en forme de V, et en 2008 construit un miracle d'architecture, de la Chine nouveau pont, un géant au large, la plus longue du monde, sur la forme la voie à la lettre A, et relie le pont entre le comté de </a:t>
            </a:r>
            <a:r>
              <a:rPr lang="fr-FR" dirty="0" err="1" smtClean="0"/>
              <a:t>Haiyan</a:t>
            </a:r>
            <a:r>
              <a:rPr lang="fr-FR" dirty="0" smtClean="0"/>
              <a:t> de Jiaxing Ville et la ville de Cixi de la ville de Ningbo, et s'assied sur une longueur de 36 km</a:t>
            </a:r>
          </a:p>
          <a:p>
            <a:endParaRPr lang="fr-FR" dirty="0"/>
          </a:p>
        </p:txBody>
      </p:sp>
      <p:pic>
        <p:nvPicPr>
          <p:cNvPr id="6" name="Image 5" descr="http://images.china.cn/attachement/jpg/site1001/20080501/000bcdb9591a0983a0e021.jpg"/>
          <p:cNvPicPr/>
          <p:nvPr/>
        </p:nvPicPr>
        <p:blipFill>
          <a:blip r:embed="rId2" cstate="print"/>
          <a:srcRect/>
          <a:stretch>
            <a:fillRect/>
          </a:stretch>
        </p:blipFill>
        <p:spPr bwMode="auto">
          <a:xfrm>
            <a:off x="857224" y="1214422"/>
            <a:ext cx="7215238" cy="2714644"/>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14348" y="142852"/>
            <a:ext cx="6786610" cy="1057284"/>
          </a:xfrm>
        </p:spPr>
        <p:txBody>
          <a:bodyPr>
            <a:normAutofit/>
          </a:bodyPr>
          <a:lstStyle/>
          <a:p>
            <a:r>
              <a:rPr lang="fr-FR" dirty="0" smtClean="0">
                <a:solidFill>
                  <a:srgbClr val="FF0000"/>
                </a:solidFill>
              </a:rPr>
              <a:t> </a:t>
            </a:r>
            <a:r>
              <a:rPr lang="fr-FR" sz="4000" dirty="0" smtClean="0">
                <a:solidFill>
                  <a:srgbClr val="FF0000"/>
                </a:solidFill>
              </a:rPr>
              <a:t>4 / principaux axes</a:t>
            </a:r>
            <a:endParaRPr lang="fr-FR" sz="4000" dirty="0">
              <a:solidFill>
                <a:srgbClr val="FF0000"/>
              </a:solidFill>
            </a:endParaRPr>
          </a:p>
        </p:txBody>
      </p:sp>
      <p:sp>
        <p:nvSpPr>
          <p:cNvPr id="5" name="Sous-titre 4"/>
          <p:cNvSpPr>
            <a:spLocks noGrp="1"/>
          </p:cNvSpPr>
          <p:nvPr>
            <p:ph type="subTitle" idx="1"/>
          </p:nvPr>
        </p:nvSpPr>
        <p:spPr>
          <a:xfrm>
            <a:off x="533400" y="1571612"/>
            <a:ext cx="7854696" cy="4000528"/>
          </a:xfrm>
        </p:spPr>
        <p:txBody>
          <a:bodyPr>
            <a:normAutofit fontScale="77500" lnSpcReduction="20000"/>
          </a:bodyPr>
          <a:lstStyle/>
          <a:p>
            <a:pPr algn="l"/>
            <a:r>
              <a:rPr lang="fr-FR" dirty="0" smtClean="0"/>
              <a:t>Dans le projet:</a:t>
            </a:r>
            <a:br>
              <a:rPr lang="fr-FR" dirty="0" smtClean="0"/>
            </a:br>
            <a:r>
              <a:rPr lang="fr-FR" dirty="0" smtClean="0"/>
              <a:t>Ben pont de Hangzhou en un temps record ne dépassant pas 3 ans et demi ou la moitié du temps prescrit pour achever le travail, où elles ont baissé de 100 tonnes d'asphalte sur la mer ouverte à relier le plus grand port du monde.</a:t>
            </a:r>
            <a:br>
              <a:rPr lang="fr-FR" dirty="0" smtClean="0"/>
            </a:br>
            <a:r>
              <a:rPr lang="fr-FR" dirty="0" smtClean="0"/>
              <a:t>Dans la ville qui se sont établis récemment, le rythme de </a:t>
            </a:r>
            <a:r>
              <a:rPr lang="fr-FR" dirty="0" err="1" smtClean="0"/>
              <a:t>Leopard</a:t>
            </a:r>
            <a:r>
              <a:rPr lang="fr-FR" dirty="0" smtClean="0"/>
              <a:t> sur le chemin de la direction après avoir été dépassée de Hong Kong en 2004, et voici impossible de dégager la couronne de la tête de Singapour, après l'ouverture du plus grand port de mer dans le monde.</a:t>
            </a:r>
            <a:br>
              <a:rPr lang="fr-FR" dirty="0" smtClean="0"/>
            </a:br>
            <a:r>
              <a:rPr lang="fr-FR" dirty="0" smtClean="0"/>
              <a:t>Qui est une harmonie architecturale possible, raisonnable, et décrit les médias comme étant plus proche de la réalisations de l'architecture romaine ville de Cixi de la ville de Ningbo, et s'assied sur une longueur de 36 km </a:t>
            </a:r>
            <a:endParaRPr lang="fr-FR" dirty="0"/>
          </a:p>
        </p:txBody>
      </p:sp>
    </p:spTree>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533400" y="285728"/>
            <a:ext cx="7854696" cy="6000792"/>
          </a:xfrm>
        </p:spPr>
        <p:txBody>
          <a:bodyPr>
            <a:normAutofit fontScale="92500" lnSpcReduction="20000"/>
          </a:bodyPr>
          <a:lstStyle/>
          <a:p>
            <a:pPr algn="l"/>
            <a:r>
              <a:rPr lang="fr-FR" dirty="0" smtClean="0"/>
              <a:t>        </a:t>
            </a:r>
            <a:r>
              <a:rPr lang="fr-FR" sz="3500" dirty="0" smtClean="0"/>
              <a:t>Les détails du projet:</a:t>
            </a:r>
            <a:r>
              <a:rPr lang="fr-FR" dirty="0" smtClean="0"/>
              <a:t/>
            </a:r>
            <a:br>
              <a:rPr lang="fr-FR" dirty="0" smtClean="0"/>
            </a:br>
            <a:r>
              <a:rPr lang="fr-FR" dirty="0" smtClean="0"/>
              <a:t>- Longueur totale du pont de 36 kilomètres, dont 26 kilomètres au-dessus de la mer connexes.</a:t>
            </a:r>
            <a:br>
              <a:rPr lang="fr-FR" dirty="0" smtClean="0"/>
            </a:br>
            <a:r>
              <a:rPr lang="fr-FR" dirty="0" smtClean="0"/>
              <a:t>- Repose sur un écran 31,5 mètres.</a:t>
            </a:r>
            <a:br>
              <a:rPr lang="fr-FR" dirty="0" smtClean="0"/>
            </a:br>
            <a:r>
              <a:rPr lang="fr-FR" dirty="0" smtClean="0"/>
              <a:t>- Contient une à 6 voies et deux voies de s'arrêter dans des situations d'urgence.</a:t>
            </a:r>
            <a:br>
              <a:rPr lang="fr-FR" dirty="0" smtClean="0"/>
            </a:br>
            <a:r>
              <a:rPr lang="fr-FR" dirty="0" smtClean="0"/>
              <a:t>- 670 Total des colonnes, séparés par une distance entre les deux colonnes de 50 mètres.</a:t>
            </a:r>
            <a:br>
              <a:rPr lang="fr-FR" dirty="0" smtClean="0"/>
            </a:br>
            <a:r>
              <a:rPr lang="fr-FR" dirty="0" smtClean="0"/>
              <a:t>- Marge de 5 mm à chaque ligne de la composition des secteurs.</a:t>
            </a:r>
            <a:br>
              <a:rPr lang="fr-FR" dirty="0" smtClean="0"/>
            </a:br>
            <a:r>
              <a:rPr lang="fr-FR" dirty="0" smtClean="0"/>
              <a:t>- Le pont principal de suspension 420 mètres construite sur des tours au-dessus de 159 mètres la distance de 40 mètres au dessus du niveau de la mer, assez pour le passage de la plus grande taille des navires.</a:t>
            </a:r>
            <a:br>
              <a:rPr lang="fr-FR" dirty="0" smtClean="0"/>
            </a:br>
            <a:r>
              <a:rPr lang="fr-FR" dirty="0" smtClean="0"/>
              <a:t>- Coût de 100 mille tonnes d'asphalte.</a:t>
            </a:r>
            <a:br>
              <a:rPr lang="fr-FR" dirty="0" smtClean="0"/>
            </a:br>
            <a:r>
              <a:rPr lang="fr-FR" dirty="0" smtClean="0"/>
              <a:t>Primaire coûte 400 millions d'euros.</a:t>
            </a:r>
            <a:br>
              <a:rPr lang="fr-FR" dirty="0" smtClean="0"/>
            </a:br>
            <a:r>
              <a:rPr lang="fr-FR" dirty="0" smtClean="0"/>
              <a:t>- Le coût final de 1,1 milliards d'euros </a:t>
            </a:r>
          </a:p>
          <a:p>
            <a:pPr algn="l"/>
            <a:endParaRPr lang="fr-FR" dirty="0"/>
          </a:p>
        </p:txBody>
      </p:sp>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p:cNvPicPr/>
          <p:nvPr/>
        </p:nvPicPr>
        <p:blipFill>
          <a:blip r:embed="rId2" cstate="print"/>
          <a:srcRect/>
          <a:stretch>
            <a:fillRect/>
          </a:stretch>
        </p:blipFill>
        <p:spPr bwMode="auto">
          <a:xfrm>
            <a:off x="4500562" y="857232"/>
            <a:ext cx="3857652" cy="5500726"/>
          </a:xfrm>
          <a:prstGeom prst="rect">
            <a:avLst/>
          </a:prstGeom>
          <a:noFill/>
          <a:ln w="9525">
            <a:noFill/>
            <a:miter lim="800000"/>
            <a:headEnd/>
            <a:tailEnd/>
          </a:ln>
        </p:spPr>
      </p:pic>
      <p:pic>
        <p:nvPicPr>
          <p:cNvPr id="10" name="Image 9"/>
          <p:cNvPicPr/>
          <p:nvPr/>
        </p:nvPicPr>
        <p:blipFill>
          <a:blip r:embed="rId3" cstate="print"/>
          <a:srcRect/>
          <a:stretch>
            <a:fillRect/>
          </a:stretch>
        </p:blipFill>
        <p:spPr bwMode="auto">
          <a:xfrm>
            <a:off x="571472" y="857232"/>
            <a:ext cx="3857652" cy="5500726"/>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http://images.china.cn/site1001/20070626/000bcdb9591a07eafd1207.jpg"/>
          <p:cNvPicPr/>
          <p:nvPr/>
        </p:nvPicPr>
        <p:blipFill>
          <a:blip r:embed="rId2" cstate="print"/>
          <a:srcRect/>
          <a:stretch>
            <a:fillRect/>
          </a:stretch>
        </p:blipFill>
        <p:spPr bwMode="auto">
          <a:xfrm>
            <a:off x="571472" y="785794"/>
            <a:ext cx="4000528" cy="5581653"/>
          </a:xfrm>
          <a:prstGeom prst="rect">
            <a:avLst/>
          </a:prstGeom>
          <a:noFill/>
          <a:ln w="9525">
            <a:noFill/>
            <a:miter lim="800000"/>
            <a:headEnd/>
            <a:tailEnd/>
          </a:ln>
        </p:spPr>
      </p:pic>
      <p:pic>
        <p:nvPicPr>
          <p:cNvPr id="7" name="Image 6" descr="http://images.china.cn/site1001/20070626/000bcdb9591a07eafd8f0a.jpg"/>
          <p:cNvPicPr/>
          <p:nvPr/>
        </p:nvPicPr>
        <p:blipFill>
          <a:blip r:embed="rId3" cstate="print"/>
          <a:srcRect/>
          <a:stretch>
            <a:fillRect/>
          </a:stretch>
        </p:blipFill>
        <p:spPr bwMode="auto">
          <a:xfrm>
            <a:off x="4714876" y="785794"/>
            <a:ext cx="3943358" cy="5581654"/>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p:nvPr/>
        </p:nvPicPr>
        <p:blipFill>
          <a:blip r:embed="rId2" cstate="print"/>
          <a:srcRect/>
          <a:stretch>
            <a:fillRect/>
          </a:stretch>
        </p:blipFill>
        <p:spPr bwMode="auto">
          <a:xfrm>
            <a:off x="1571604" y="1500174"/>
            <a:ext cx="5762625" cy="3857652"/>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285720" y="85716"/>
            <a:ext cx="7851648" cy="2057400"/>
          </a:xfrm>
        </p:spPr>
        <p:txBody>
          <a:bodyPr>
            <a:normAutofit fontScale="90000"/>
          </a:bodyPr>
          <a:lstStyle/>
          <a:p>
            <a:r>
              <a:rPr lang="fr-FR" sz="4900" dirty="0" smtClean="0"/>
              <a:t/>
            </a:r>
            <a:br>
              <a:rPr lang="fr-FR" sz="4900" dirty="0" smtClean="0"/>
            </a:br>
            <a:r>
              <a:rPr lang="fr-FR" sz="4900" dirty="0" smtClean="0"/>
              <a:t/>
            </a:r>
            <a:br>
              <a:rPr lang="fr-FR" sz="4900" dirty="0" smtClean="0"/>
            </a:br>
            <a:r>
              <a:rPr lang="fr-FR" sz="4900" dirty="0" smtClean="0"/>
              <a:t/>
            </a:r>
            <a:br>
              <a:rPr lang="fr-FR" sz="4900" dirty="0" smtClean="0"/>
            </a:br>
            <a:r>
              <a:rPr lang="fr-FR" sz="4900" dirty="0" smtClean="0">
                <a:solidFill>
                  <a:srgbClr val="FF0000"/>
                </a:solidFill>
              </a:rPr>
              <a:t/>
            </a:r>
            <a:br>
              <a:rPr lang="fr-FR" sz="4900" dirty="0" smtClean="0">
                <a:solidFill>
                  <a:srgbClr val="FF0000"/>
                </a:solidFill>
              </a:rPr>
            </a:br>
            <a:r>
              <a:rPr lang="fr-FR" sz="4900" dirty="0" smtClean="0">
                <a:solidFill>
                  <a:srgbClr val="FF0000"/>
                </a:solidFill>
              </a:rPr>
              <a:t>Un aperçu du pont plate-forme</a:t>
            </a:r>
            <a:r>
              <a:rPr lang="fr-FR" dirty="0" smtClean="0"/>
              <a:t/>
            </a:r>
            <a:br>
              <a:rPr lang="fr-FR" dirty="0" smtClean="0"/>
            </a:br>
            <a:endParaRPr lang="fr-FR" dirty="0"/>
          </a:p>
        </p:txBody>
      </p:sp>
      <p:pic>
        <p:nvPicPr>
          <p:cNvPr id="6" name="Image 5" descr="http://images.china.cn/images1/200611/373452.jpg"/>
          <p:cNvPicPr/>
          <p:nvPr/>
        </p:nvPicPr>
        <p:blipFill>
          <a:blip r:embed="rId2" cstate="print"/>
          <a:srcRect/>
          <a:stretch>
            <a:fillRect/>
          </a:stretch>
        </p:blipFill>
        <p:spPr bwMode="auto">
          <a:xfrm>
            <a:off x="1071538" y="1500174"/>
            <a:ext cx="6929486" cy="4905375"/>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42844" y="228592"/>
            <a:ext cx="7851648" cy="1628772"/>
          </a:xfrm>
        </p:spPr>
        <p:txBody>
          <a:bodyPr>
            <a:noAutofit/>
          </a:bodyPr>
          <a:lstStyle/>
          <a:p>
            <a:r>
              <a:rPr lang="fr-FR" sz="3600" dirty="0" smtClean="0">
                <a:solidFill>
                  <a:srgbClr val="FF0000"/>
                </a:solidFill>
              </a:rPr>
              <a:t>Achèvement des stations de pont</a:t>
            </a:r>
            <a:r>
              <a:rPr lang="fr-FR" sz="3600" dirty="0" smtClean="0"/>
              <a:t> </a:t>
            </a:r>
            <a:br>
              <a:rPr lang="fr-FR" sz="3600" dirty="0" smtClean="0"/>
            </a:br>
            <a:endParaRPr lang="fr-FR" sz="3600" dirty="0"/>
          </a:p>
        </p:txBody>
      </p:sp>
      <p:sp>
        <p:nvSpPr>
          <p:cNvPr id="5" name="Sous-titre 4"/>
          <p:cNvSpPr>
            <a:spLocks noGrp="1"/>
          </p:cNvSpPr>
          <p:nvPr>
            <p:ph type="subTitle" idx="1"/>
          </p:nvPr>
        </p:nvSpPr>
        <p:spPr>
          <a:xfrm>
            <a:off x="428596" y="1357298"/>
            <a:ext cx="7854696" cy="3929090"/>
          </a:xfrm>
        </p:spPr>
        <p:txBody>
          <a:bodyPr>
            <a:normAutofit fontScale="62500" lnSpcReduction="20000"/>
          </a:bodyPr>
          <a:lstStyle/>
          <a:p>
            <a:pPr algn="l"/>
            <a:endParaRPr lang="fr-FR" dirty="0" smtClean="0"/>
          </a:p>
          <a:p>
            <a:pPr algn="l"/>
            <a:r>
              <a:rPr lang="fr-FR" sz="2900" dirty="0" smtClean="0"/>
              <a:t>La rapidité avec laquelle terminé le pont est la vitesse imposées par la croissance rapide du volume du trafic de marchandises dans divers ports de la ville, qui s'élevait à 30% de taux de croissance ne tient pas à la fondation, trois mois seulement, et le processus de construction a été achevée le 26 Mai 2005, à savoir au sein de 30 mois en dépit des catastrophes naturelles qui ont frappé la région en 2004 et 2005, a été mis au point pour le projet comme des signes de circulation et de sécurité. </a:t>
            </a:r>
            <a:br>
              <a:rPr lang="fr-FR" sz="2900" dirty="0" smtClean="0"/>
            </a:br>
            <a:r>
              <a:rPr lang="fr-FR" sz="2900" dirty="0" smtClean="0"/>
              <a:t>La mobilisation de 6000 était un homme d'action qui travaillent et vivent sur le pont dans des cavités et même dans les poutres métalliques à une hauteur de 20 mètres des vagues de l'océan, là où il se trouve à proximité d'un lieu de détente, ni aucune petite boutique d'autres termes, il n'ya pas de repas pour passer le salaire avoisine les 110 euros, En dépit d'être exposées à ces risques d'isolement et de tous les jours dans cet atelier, acrobates </a:t>
            </a:r>
          </a:p>
          <a:p>
            <a:endParaRPr lang="fr-FR" dirty="0"/>
          </a:p>
        </p:txBody>
      </p:sp>
      <p:pic>
        <p:nvPicPr>
          <p:cNvPr id="6" name="Image 5" descr="C:\Documents and Settings\poste10\Bureau\trut\Satellite.jpg"/>
          <p:cNvPicPr/>
          <p:nvPr/>
        </p:nvPicPr>
        <p:blipFill>
          <a:blip r:embed="rId2" cstate="print"/>
          <a:srcRect/>
          <a:stretch>
            <a:fillRect/>
          </a:stretch>
        </p:blipFill>
        <p:spPr bwMode="auto">
          <a:xfrm>
            <a:off x="642910" y="5000636"/>
            <a:ext cx="8001056" cy="1696798"/>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428596" y="714356"/>
            <a:ext cx="7854696" cy="1752600"/>
          </a:xfrm>
        </p:spPr>
        <p:txBody>
          <a:bodyPr>
            <a:normAutofit fontScale="77500" lnSpcReduction="20000"/>
          </a:bodyPr>
          <a:lstStyle/>
          <a:p>
            <a:pPr algn="l"/>
            <a:r>
              <a:rPr lang="fr-FR" dirty="0" smtClean="0"/>
              <a:t>Spécial fluctuations climatiques et l'humidité de 100%, il n'y avait pas d'autre moyen que le téléphone mobile pour communiquer avec </a:t>
            </a:r>
            <a:r>
              <a:rPr lang="fr-FR" dirty="0" err="1" smtClean="0"/>
              <a:t>Bamahddp</a:t>
            </a:r>
            <a:r>
              <a:rPr lang="fr-FR" dirty="0" smtClean="0"/>
              <a:t>. Pain à l'extérieur.</a:t>
            </a:r>
            <a:br>
              <a:rPr lang="fr-FR" dirty="0" smtClean="0"/>
            </a:br>
            <a:r>
              <a:rPr lang="fr-FR" dirty="0" smtClean="0"/>
              <a:t>Ils passent 12 heures dans les travaux commencent à travailler à six heures du matin et finissent à six heures du soir, afin de terminer les travaux dans les délais</a:t>
            </a:r>
          </a:p>
          <a:p>
            <a:endParaRPr lang="fr-FR" dirty="0"/>
          </a:p>
        </p:txBody>
      </p:sp>
      <p:pic>
        <p:nvPicPr>
          <p:cNvPr id="6" name="Image 5" descr="http://images.china.cn/site1001/20070626/000bcdb9591a07eafc5902.jpg"/>
          <p:cNvPicPr/>
          <p:nvPr/>
        </p:nvPicPr>
        <p:blipFill>
          <a:blip r:embed="rId2" cstate="print"/>
          <a:srcRect/>
          <a:stretch>
            <a:fillRect/>
          </a:stretch>
        </p:blipFill>
        <p:spPr bwMode="auto">
          <a:xfrm>
            <a:off x="500034" y="2643182"/>
            <a:ext cx="8072494" cy="3575798"/>
          </a:xfrm>
          <a:prstGeom prst="rect">
            <a:avLst/>
          </a:prstGeom>
          <a:noFill/>
          <a:ln w="9525">
            <a:noFill/>
            <a:miter lim="800000"/>
            <a:headEnd/>
            <a:tailEnd/>
          </a:ln>
        </p:spPr>
      </p:pic>
    </p:spTree>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http://images.china.cn/site1001/20070626/000bcdb9591a07eafc3d01.jpg"/>
          <p:cNvPicPr/>
          <p:nvPr/>
        </p:nvPicPr>
        <p:blipFill>
          <a:blip r:embed="rId2" cstate="print"/>
          <a:srcRect/>
          <a:stretch>
            <a:fillRect/>
          </a:stretch>
        </p:blipFill>
        <p:spPr bwMode="auto">
          <a:xfrm>
            <a:off x="642910" y="857232"/>
            <a:ext cx="3786214" cy="5643602"/>
          </a:xfrm>
          <a:prstGeom prst="rect">
            <a:avLst/>
          </a:prstGeom>
          <a:noFill/>
          <a:ln w="9525">
            <a:noFill/>
            <a:miter lim="800000"/>
            <a:headEnd/>
            <a:tailEnd/>
          </a:ln>
        </p:spPr>
      </p:pic>
      <p:pic>
        <p:nvPicPr>
          <p:cNvPr id="7" name="Image 6" descr="http://images.china.cn/site1001/20070626/000bcdb9591a07eafc7104.jpg"/>
          <p:cNvPicPr/>
          <p:nvPr/>
        </p:nvPicPr>
        <p:blipFill>
          <a:blip r:embed="rId3" cstate="print"/>
          <a:srcRect/>
          <a:stretch>
            <a:fillRect/>
          </a:stretch>
        </p:blipFill>
        <p:spPr bwMode="auto">
          <a:xfrm>
            <a:off x="4572000" y="857232"/>
            <a:ext cx="4010031" cy="5643602"/>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
          <p:cNvSpPr>
            <a:spLocks noChangeArrowheads="1"/>
          </p:cNvSpPr>
          <p:nvPr/>
        </p:nvSpPr>
        <p:spPr bwMode="auto">
          <a:xfrm>
            <a:off x="827088" y="0"/>
            <a:ext cx="7772400" cy="1341438"/>
          </a:xfrm>
          <a:prstGeom prst="rect">
            <a:avLst/>
          </a:prstGeom>
          <a:noFill/>
          <a:ln w="9525">
            <a:noFill/>
            <a:miter lim="800000"/>
            <a:headEnd/>
            <a:tailEnd/>
          </a:ln>
          <a:effectLst/>
        </p:spPr>
        <p:txBody>
          <a:bodyPr anchor="ctr"/>
          <a:lstStyle/>
          <a:p>
            <a:pPr algn="ctr">
              <a:defRPr/>
            </a:pPr>
            <a:r>
              <a:rPr lang="fr-FR" sz="2800" dirty="0">
                <a:solidFill>
                  <a:srgbClr val="C00000"/>
                </a:solidFill>
                <a:effectLst>
                  <a:outerShdw blurRad="38100" dist="38100" dir="2700000" algn="tl">
                    <a:srgbClr val="000000"/>
                  </a:outerShdw>
                </a:effectLst>
              </a:rPr>
              <a:t>Principes et m</a:t>
            </a:r>
            <a:r>
              <a:rPr lang="fr-FR" sz="2800" dirty="0">
                <a:solidFill>
                  <a:srgbClr val="C00000"/>
                </a:solidFill>
                <a:effectLst>
                  <a:outerShdw blurRad="38100" dist="38100" dir="2700000" algn="tl">
                    <a:srgbClr val="000000"/>
                  </a:outerShdw>
                </a:effectLst>
                <a:latin typeface="Arial"/>
              </a:rPr>
              <a:t>é</a:t>
            </a:r>
            <a:r>
              <a:rPr lang="fr-FR" sz="2800" dirty="0">
                <a:solidFill>
                  <a:srgbClr val="C00000"/>
                </a:solidFill>
                <a:effectLst>
                  <a:outerShdw blurRad="38100" dist="38100" dir="2700000" algn="tl">
                    <a:srgbClr val="000000"/>
                  </a:outerShdw>
                </a:effectLst>
              </a:rPr>
              <a:t>thodes d</a:t>
            </a:r>
            <a:r>
              <a:rPr lang="fr-FR" sz="2800" dirty="0">
                <a:solidFill>
                  <a:srgbClr val="C00000"/>
                </a:solidFill>
                <a:effectLst>
                  <a:outerShdw blurRad="38100" dist="38100" dir="2700000" algn="tl">
                    <a:srgbClr val="000000"/>
                  </a:outerShdw>
                </a:effectLst>
                <a:latin typeface="Arial"/>
              </a:rPr>
              <a:t>’é</a:t>
            </a:r>
            <a:r>
              <a:rPr lang="fr-FR" sz="2800" dirty="0">
                <a:solidFill>
                  <a:srgbClr val="C00000"/>
                </a:solidFill>
                <a:effectLst>
                  <a:outerShdw blurRad="38100" dist="38100" dir="2700000" algn="tl">
                    <a:srgbClr val="000000"/>
                  </a:outerShdw>
                </a:effectLst>
              </a:rPr>
              <a:t>laboration d</a:t>
            </a:r>
            <a:r>
              <a:rPr lang="fr-FR" sz="2800" dirty="0">
                <a:solidFill>
                  <a:srgbClr val="C00000"/>
                </a:solidFill>
                <a:effectLst>
                  <a:outerShdw blurRad="38100" dist="38100" dir="2700000" algn="tl">
                    <a:srgbClr val="000000"/>
                  </a:outerShdw>
                </a:effectLst>
                <a:latin typeface="Arial"/>
              </a:rPr>
              <a:t>’</a:t>
            </a:r>
            <a:r>
              <a:rPr lang="fr-FR" sz="2800" dirty="0">
                <a:solidFill>
                  <a:srgbClr val="C00000"/>
                </a:solidFill>
                <a:effectLst>
                  <a:outerShdw blurRad="38100" dist="38100" dir="2700000" algn="tl">
                    <a:srgbClr val="000000"/>
                  </a:outerShdw>
                </a:effectLst>
              </a:rPr>
              <a:t>un projet urbain</a:t>
            </a:r>
            <a:endParaRPr lang="en-US" sz="2800" dirty="0">
              <a:solidFill>
                <a:srgbClr val="C00000"/>
              </a:solidFill>
              <a:effectLst>
                <a:outerShdw blurRad="38100" dist="38100" dir="2700000" algn="tl">
                  <a:srgbClr val="000000"/>
                </a:outerShdw>
              </a:effectLst>
            </a:endParaRPr>
          </a:p>
        </p:txBody>
      </p:sp>
      <p:sp>
        <p:nvSpPr>
          <p:cNvPr id="21509" name="Rectangle 5"/>
          <p:cNvSpPr>
            <a:spLocks noChangeArrowheads="1"/>
          </p:cNvSpPr>
          <p:nvPr/>
        </p:nvSpPr>
        <p:spPr bwMode="auto">
          <a:xfrm>
            <a:off x="0" y="1341438"/>
            <a:ext cx="9144000" cy="5516562"/>
          </a:xfrm>
          <a:prstGeom prst="rect">
            <a:avLst/>
          </a:prstGeom>
          <a:noFill/>
          <a:ln w="9525">
            <a:noFill/>
            <a:miter lim="800000"/>
            <a:headEnd/>
            <a:tailEnd/>
          </a:ln>
          <a:effectLst/>
        </p:spPr>
        <p:txBody>
          <a:bodyPr/>
          <a:lstStyle/>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a:t>
            </a:r>
            <a:r>
              <a:rPr lang="fr-FR" dirty="0" err="1">
                <a:effectLst>
                  <a:outerShdw blurRad="38100" dist="38100" dir="2700000" algn="tl">
                    <a:srgbClr val="000000"/>
                  </a:outerShdw>
                </a:effectLst>
                <a:latin typeface="Times New Roman" pitchFamily="18" charset="0"/>
                <a:cs typeface="Times New Roman" pitchFamily="18" charset="0"/>
              </a:rPr>
              <a:t>etude</a:t>
            </a:r>
            <a:r>
              <a:rPr lang="fr-FR" dirty="0">
                <a:effectLst>
                  <a:outerShdw blurRad="38100" dist="38100" dir="2700000" algn="tl">
                    <a:srgbClr val="000000"/>
                  </a:outerShdw>
                </a:effectLst>
                <a:latin typeface="Times New Roman" pitchFamily="18" charset="0"/>
                <a:cs typeface="Times New Roman" pitchFamily="18" charset="0"/>
              </a:rPr>
              <a:t> foncière et urbaine</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2-maitriser le foncier et gérer son devenir</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3-identifier les contraintes du projet</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4-mesurer le marché</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5-</a:t>
            </a:r>
            <a:r>
              <a:rPr lang="fr-FR" dirty="0" err="1">
                <a:effectLst>
                  <a:outerShdw blurRad="38100" dist="38100" dir="2700000" algn="tl">
                    <a:srgbClr val="000000"/>
                  </a:outerShdw>
                </a:effectLst>
                <a:latin typeface="Times New Roman" pitchFamily="18" charset="0"/>
                <a:cs typeface="Times New Roman" pitchFamily="18" charset="0"/>
              </a:rPr>
              <a:t>elaborer</a:t>
            </a:r>
            <a:r>
              <a:rPr lang="fr-FR" dirty="0">
                <a:effectLst>
                  <a:outerShdw blurRad="38100" dist="38100" dir="2700000" algn="tl">
                    <a:srgbClr val="000000"/>
                  </a:outerShdw>
                </a:effectLst>
                <a:latin typeface="Times New Roman" pitchFamily="18" charset="0"/>
                <a:cs typeface="Times New Roman" pitchFamily="18" charset="0"/>
              </a:rPr>
              <a:t> le programme de référence et choisir les fonctions</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6-</a:t>
            </a:r>
            <a:r>
              <a:rPr lang="fr-FR" dirty="0" err="1">
                <a:effectLst>
                  <a:outerShdw blurRad="38100" dist="38100" dir="2700000" algn="tl">
                    <a:srgbClr val="000000"/>
                  </a:outerShdw>
                </a:effectLst>
                <a:latin typeface="Times New Roman" pitchFamily="18" charset="0"/>
                <a:cs typeface="Times New Roman" pitchFamily="18" charset="0"/>
              </a:rPr>
              <a:t>determiner</a:t>
            </a:r>
            <a:r>
              <a:rPr lang="fr-FR" dirty="0">
                <a:effectLst>
                  <a:outerShdw blurRad="38100" dist="38100" dir="2700000" algn="tl">
                    <a:srgbClr val="000000"/>
                  </a:outerShdw>
                </a:effectLst>
                <a:latin typeface="Times New Roman" pitchFamily="18" charset="0"/>
                <a:cs typeface="Times New Roman" pitchFamily="18" charset="0"/>
              </a:rPr>
              <a:t> le cadrage financier</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7-choisir les orientations du montage opérationnel de votre projet</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8-</a:t>
            </a:r>
            <a:r>
              <a:rPr lang="fr-FR" dirty="0" err="1">
                <a:effectLst>
                  <a:outerShdw blurRad="38100" dist="38100" dir="2700000" algn="tl">
                    <a:srgbClr val="000000"/>
                  </a:outerShdw>
                </a:effectLst>
                <a:latin typeface="Times New Roman" pitchFamily="18" charset="0"/>
                <a:cs typeface="Times New Roman" pitchFamily="18" charset="0"/>
              </a:rPr>
              <a:t>evaluer</a:t>
            </a:r>
            <a:r>
              <a:rPr lang="fr-FR" dirty="0">
                <a:effectLst>
                  <a:outerShdw blurRad="38100" dist="38100" dir="2700000" algn="tl">
                    <a:srgbClr val="000000"/>
                  </a:outerShdw>
                </a:effectLst>
                <a:latin typeface="Times New Roman" pitchFamily="18" charset="0"/>
                <a:cs typeface="Times New Roman" pitchFamily="18" charset="0"/>
              </a:rPr>
              <a:t> la faisabilité du projet</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9-</a:t>
            </a:r>
            <a:r>
              <a:rPr lang="fr-FR" dirty="0" err="1">
                <a:effectLst>
                  <a:outerShdw blurRad="38100" dist="38100" dir="2700000" algn="tl">
                    <a:srgbClr val="000000"/>
                  </a:outerShdw>
                </a:effectLst>
                <a:latin typeface="Times New Roman" pitchFamily="18" charset="0"/>
                <a:cs typeface="Times New Roman" pitchFamily="18" charset="0"/>
              </a:rPr>
              <a:t>conduir</a:t>
            </a:r>
            <a:r>
              <a:rPr lang="fr-FR" dirty="0">
                <a:effectLst>
                  <a:outerShdw blurRad="38100" dist="38100" dir="2700000" algn="tl">
                    <a:srgbClr val="000000"/>
                  </a:outerShdw>
                </a:effectLst>
                <a:latin typeface="Times New Roman" pitchFamily="18" charset="0"/>
                <a:cs typeface="Times New Roman" pitchFamily="18" charset="0"/>
              </a:rPr>
              <a:t> le montage juridique de l’opération</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10-piloté la réalisation</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11-maitriser la réglementation et les techniques de la requalification urbaine et étude d’exemples</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12-</a:t>
            </a:r>
            <a:r>
              <a:rPr lang="fr-FR" dirty="0" err="1">
                <a:effectLst>
                  <a:outerShdw blurRad="38100" dist="38100" dir="2700000" algn="tl">
                    <a:srgbClr val="000000"/>
                  </a:outerShdw>
                </a:effectLst>
                <a:latin typeface="Times New Roman" pitchFamily="18" charset="0"/>
                <a:cs typeface="Times New Roman" pitchFamily="18" charset="0"/>
              </a:rPr>
              <a:t>preparer</a:t>
            </a:r>
            <a:r>
              <a:rPr lang="fr-FR" dirty="0">
                <a:effectLst>
                  <a:outerShdw blurRad="38100" dist="38100" dir="2700000" algn="tl">
                    <a:srgbClr val="000000"/>
                  </a:outerShdw>
                </a:effectLst>
                <a:latin typeface="Times New Roman" pitchFamily="18" charset="0"/>
                <a:cs typeface="Times New Roman" pitchFamily="18" charset="0"/>
              </a:rPr>
              <a:t> l’intervention sur le site</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13-sensibiliser, coordonner, organiser, motiver les différents acteurs</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14-réhabiliter ou </a:t>
            </a:r>
            <a:r>
              <a:rPr lang="fr-FR" dirty="0" err="1">
                <a:effectLst>
                  <a:outerShdw blurRad="38100" dist="38100" dir="2700000" algn="tl">
                    <a:srgbClr val="000000"/>
                  </a:outerShdw>
                </a:effectLst>
                <a:latin typeface="Times New Roman" pitchFamily="18" charset="0"/>
                <a:cs typeface="Times New Roman" pitchFamily="18" charset="0"/>
              </a:rPr>
              <a:t>végétaliser</a:t>
            </a:r>
            <a:endParaRPr lang="fr-FR" dirty="0">
              <a:effectLst>
                <a:outerShdw blurRad="38100" dist="38100" dir="2700000" algn="tl">
                  <a:srgbClr val="000000"/>
                </a:outerShdw>
              </a:effectLst>
              <a:latin typeface="Times New Roman" pitchFamily="18" charset="0"/>
              <a:cs typeface="Times New Roman" pitchFamily="18" charset="0"/>
            </a:endParaRP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15-</a:t>
            </a:r>
            <a:r>
              <a:rPr lang="fr-FR" dirty="0" err="1">
                <a:effectLst>
                  <a:outerShdw blurRad="38100" dist="38100" dir="2700000" algn="tl">
                    <a:srgbClr val="000000"/>
                  </a:outerShdw>
                </a:effectLst>
                <a:latin typeface="Times New Roman" pitchFamily="18" charset="0"/>
                <a:cs typeface="Times New Roman" pitchFamily="18" charset="0"/>
              </a:rPr>
              <a:t>evaluer</a:t>
            </a:r>
            <a:r>
              <a:rPr lang="fr-FR" dirty="0">
                <a:effectLst>
                  <a:outerShdw blurRad="38100" dist="38100" dir="2700000" algn="tl">
                    <a:srgbClr val="000000"/>
                  </a:outerShdw>
                </a:effectLst>
                <a:latin typeface="Times New Roman" pitchFamily="18" charset="0"/>
                <a:cs typeface="Times New Roman" pitchFamily="18" charset="0"/>
              </a:rPr>
              <a:t> la pollution</a:t>
            </a:r>
          </a:p>
          <a:p>
            <a:pPr marL="609600" indent="-609600" algn="l">
              <a:spcBef>
                <a:spcPct val="20000"/>
              </a:spcBef>
              <a:buClr>
                <a:schemeClr val="hlink"/>
              </a:buClr>
              <a:buSzPct val="120000"/>
              <a:defRPr/>
            </a:pPr>
            <a:r>
              <a:rPr lang="fr-FR" dirty="0">
                <a:effectLst>
                  <a:outerShdw blurRad="38100" dist="38100" dir="2700000" algn="tl">
                    <a:srgbClr val="000000"/>
                  </a:outerShdw>
                </a:effectLst>
                <a:latin typeface="Times New Roman" pitchFamily="18" charset="0"/>
                <a:cs typeface="Times New Roman" pitchFamily="18" charset="0"/>
              </a:rPr>
              <a:t>16-maitriser vos obligations et vos possibilités de recours</a:t>
            </a:r>
          </a:p>
          <a:p>
            <a:pPr marL="609600" indent="-609600" algn="l">
              <a:spcBef>
                <a:spcPct val="20000"/>
              </a:spcBef>
              <a:buClr>
                <a:schemeClr val="hlink"/>
              </a:buClr>
              <a:buSzPct val="120000"/>
              <a:defRPr/>
            </a:pPr>
            <a:endParaRPr lang="fr-FR" dirty="0">
              <a:effectLst>
                <a:outerShdw blurRad="38100" dist="38100" dir="2700000" algn="tl">
                  <a:srgbClr val="000000"/>
                </a:outerShdw>
              </a:effectLst>
              <a:cs typeface="Times New Roman" pitchFamily="18" charset="0"/>
            </a:endParaRPr>
          </a:p>
          <a:p>
            <a:pPr marL="609600" indent="-609600" algn="l">
              <a:spcBef>
                <a:spcPct val="20000"/>
              </a:spcBef>
              <a:buClr>
                <a:schemeClr val="hlink"/>
              </a:buClr>
              <a:buSzPct val="120000"/>
              <a:defRPr/>
            </a:pPr>
            <a:endParaRPr lang="en-US" sz="1600" dirty="0">
              <a:effectLst>
                <a:outerShdw blurRad="38100" dist="38100" dir="2700000" algn="tl">
                  <a:srgbClr val="000000"/>
                </a:outerShdw>
              </a:effectLst>
            </a:endParaRPr>
          </a:p>
        </p:txBody>
      </p:sp>
    </p:spTree>
  </p:cSld>
  <p:clrMapOvr>
    <a:masterClrMapping/>
  </p:clrMapOvr>
  <p:transition>
    <p:wipe dir="d"/>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http://images.china.cn/site1001/20070626/000bcdb9591a07eafd2408.jpg"/>
          <p:cNvPicPr/>
          <p:nvPr/>
        </p:nvPicPr>
        <p:blipFill>
          <a:blip r:embed="rId2" cstate="print"/>
          <a:srcRect/>
          <a:stretch>
            <a:fillRect/>
          </a:stretch>
        </p:blipFill>
        <p:spPr bwMode="auto">
          <a:xfrm>
            <a:off x="714348" y="857232"/>
            <a:ext cx="3857652" cy="5524500"/>
          </a:xfrm>
          <a:prstGeom prst="rect">
            <a:avLst/>
          </a:prstGeom>
          <a:noFill/>
          <a:ln w="9525">
            <a:noFill/>
            <a:miter lim="800000"/>
            <a:headEnd/>
            <a:tailEnd/>
          </a:ln>
        </p:spPr>
      </p:pic>
      <p:pic>
        <p:nvPicPr>
          <p:cNvPr id="7" name="Image 6" descr="http://images.china.cn/site1001/20070626/000bcdb9591a07eafd3309.jpg"/>
          <p:cNvPicPr/>
          <p:nvPr/>
        </p:nvPicPr>
        <p:blipFill>
          <a:blip r:embed="rId3" cstate="print"/>
          <a:srcRect/>
          <a:stretch>
            <a:fillRect/>
          </a:stretch>
        </p:blipFill>
        <p:spPr bwMode="auto">
          <a:xfrm>
            <a:off x="4714876" y="857232"/>
            <a:ext cx="3681421" cy="5524500"/>
          </a:xfrm>
          <a:prstGeom prst="rect">
            <a:avLst/>
          </a:prstGeom>
          <a:noFill/>
          <a:ln w="9525">
            <a:noFill/>
            <a:miter lim="800000"/>
            <a:headEnd/>
            <a:tailEnd/>
          </a:ln>
        </p:spPr>
      </p:pic>
    </p:spTree>
  </p:cSld>
  <p:clrMapOvr>
    <a:masterClrMapping/>
  </p:clrMapOvr>
  <p:transition spd="med">
    <p:dissolv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Documents and Settings\poste10\Bureau\trut\092628443863[1].jpg"/>
          <p:cNvPicPr/>
          <p:nvPr/>
        </p:nvPicPr>
        <p:blipFill>
          <a:blip r:embed="rId2" cstate="print"/>
          <a:srcRect/>
          <a:stretch>
            <a:fillRect/>
          </a:stretch>
        </p:blipFill>
        <p:spPr bwMode="auto">
          <a:xfrm>
            <a:off x="285720" y="3643314"/>
            <a:ext cx="6143668" cy="3000396"/>
          </a:xfrm>
          <a:prstGeom prst="rect">
            <a:avLst/>
          </a:prstGeom>
          <a:noFill/>
        </p:spPr>
      </p:pic>
      <p:pic>
        <p:nvPicPr>
          <p:cNvPr id="7" name="Image 6" descr="C:\Documents and Settings\poste10\Bureau\trut\W020080227371367286183[1].jpg"/>
          <p:cNvPicPr/>
          <p:nvPr/>
        </p:nvPicPr>
        <p:blipFill>
          <a:blip r:embed="rId3" cstate="print"/>
          <a:srcRect/>
          <a:stretch>
            <a:fillRect/>
          </a:stretch>
        </p:blipFill>
        <p:spPr bwMode="auto">
          <a:xfrm>
            <a:off x="2643174" y="285728"/>
            <a:ext cx="6143668" cy="3000396"/>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C:\Documents and Settings\poste10\Bureau\trut\bridge_01[1].jpg"/>
          <p:cNvPicPr/>
          <p:nvPr/>
        </p:nvPicPr>
        <p:blipFill>
          <a:blip r:embed="rId2" cstate="print"/>
          <a:srcRect/>
          <a:stretch>
            <a:fillRect/>
          </a:stretch>
        </p:blipFill>
        <p:spPr bwMode="auto">
          <a:xfrm>
            <a:off x="285720" y="642918"/>
            <a:ext cx="8643998" cy="6000792"/>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ctrTitle"/>
          </p:nvPr>
        </p:nvSpPr>
        <p:spPr>
          <a:xfrm>
            <a:off x="571472" y="-71462"/>
            <a:ext cx="7643866" cy="985846"/>
          </a:xfrm>
        </p:spPr>
        <p:txBody>
          <a:bodyPr>
            <a:normAutofit/>
          </a:bodyPr>
          <a:lstStyle/>
          <a:p>
            <a:r>
              <a:rPr lang="fr-FR" sz="4000" dirty="0" smtClean="0">
                <a:solidFill>
                  <a:srgbClr val="FF0000"/>
                </a:solidFill>
              </a:rPr>
              <a:t>5 / Plan du situation </a:t>
            </a:r>
            <a:endParaRPr lang="fr-FR" sz="4000" dirty="0">
              <a:solidFill>
                <a:srgbClr val="FF0000"/>
              </a:solidFill>
            </a:endParaRPr>
          </a:p>
        </p:txBody>
      </p:sp>
      <p:sp>
        <p:nvSpPr>
          <p:cNvPr id="8" name="Espace réservé du texte 7"/>
          <p:cNvSpPr>
            <a:spLocks noGrp="1"/>
          </p:cNvSpPr>
          <p:nvPr>
            <p:ph type="subTitle" idx="1"/>
          </p:nvPr>
        </p:nvSpPr>
        <p:spPr>
          <a:xfrm>
            <a:off x="500034" y="4786322"/>
            <a:ext cx="7854696" cy="1857388"/>
          </a:xfrm>
        </p:spPr>
        <p:txBody>
          <a:bodyPr>
            <a:normAutofit/>
          </a:bodyPr>
          <a:lstStyle/>
          <a:p>
            <a:pPr algn="l"/>
            <a:r>
              <a:rPr lang="fr-FR" sz="2000" dirty="0" smtClean="0"/>
              <a:t>Hangzhou Le pont est situé sur la mer dans le Golfe de Hangzhou dans l'est de la Chine commencera à partir de la ville de Jiaxing, Shanghai province dans le nord et se termine à la ville de Ningbo dans les eaux de la baie de Hangzhou, avec une longueur de 3</a:t>
            </a:r>
          </a:p>
          <a:p>
            <a:pPr algn="l"/>
            <a:r>
              <a:rPr lang="fr-FR" sz="2000" dirty="0" smtClean="0"/>
              <a:t> </a:t>
            </a:r>
          </a:p>
          <a:p>
            <a:pPr algn="l"/>
            <a:endParaRPr lang="fr-FR" dirty="0"/>
          </a:p>
        </p:txBody>
      </p:sp>
      <p:pic>
        <p:nvPicPr>
          <p:cNvPr id="10" name="Image 9" descr="280px-Location_Hangzhou_Bay_Bridge.PNG"/>
          <p:cNvPicPr/>
          <p:nvPr/>
        </p:nvPicPr>
        <p:blipFill>
          <a:blip r:embed="rId2" cstate="print"/>
          <a:stretch>
            <a:fillRect/>
          </a:stretch>
        </p:blipFill>
        <p:spPr>
          <a:xfrm>
            <a:off x="642910" y="1357298"/>
            <a:ext cx="7572428" cy="3357586"/>
          </a:xfrm>
          <a:prstGeom prst="rect">
            <a:avLst/>
          </a:prstGeom>
        </p:spPr>
      </p:pic>
    </p:spTree>
  </p:cSld>
  <p:clrMapOvr>
    <a:masterClrMapping/>
  </p:clrMapOvr>
  <p:transition spd="med">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ctrTitle"/>
          </p:nvPr>
        </p:nvSpPr>
        <p:spPr>
          <a:xfrm>
            <a:off x="0" y="142852"/>
            <a:ext cx="7643834" cy="1628788"/>
          </a:xfrm>
        </p:spPr>
        <p:txBody>
          <a:bodyPr>
            <a:normAutofit/>
          </a:bodyPr>
          <a:lstStyle/>
          <a:p>
            <a:r>
              <a:rPr lang="fr-FR" sz="4000" dirty="0" smtClean="0">
                <a:solidFill>
                  <a:srgbClr val="FF0000"/>
                </a:solidFill>
              </a:rPr>
              <a:t>6 / plan de masse </a:t>
            </a:r>
            <a:br>
              <a:rPr lang="fr-FR" sz="4000" dirty="0" smtClean="0">
                <a:solidFill>
                  <a:srgbClr val="FF0000"/>
                </a:solidFill>
              </a:rPr>
            </a:br>
            <a:endParaRPr lang="fr-FR" sz="4000" dirty="0">
              <a:solidFill>
                <a:srgbClr val="FF0000"/>
              </a:solidFill>
            </a:endParaRPr>
          </a:p>
        </p:txBody>
      </p:sp>
      <p:sp>
        <p:nvSpPr>
          <p:cNvPr id="6" name="Sous-titre 5"/>
          <p:cNvSpPr>
            <a:spLocks noGrp="1"/>
          </p:cNvSpPr>
          <p:nvPr>
            <p:ph type="subTitle" idx="1"/>
          </p:nvPr>
        </p:nvSpPr>
        <p:spPr>
          <a:xfrm>
            <a:off x="142844" y="1428736"/>
            <a:ext cx="7854696" cy="1752600"/>
          </a:xfrm>
        </p:spPr>
        <p:txBody>
          <a:bodyPr>
            <a:normAutofit fontScale="70000" lnSpcReduction="20000"/>
          </a:bodyPr>
          <a:lstStyle/>
          <a:p>
            <a:pPr algn="l"/>
            <a:r>
              <a:rPr lang="fr-FR" dirty="0" smtClean="0"/>
              <a:t> La total, 36 km, 26 km dans la mer. </a:t>
            </a:r>
            <a:br>
              <a:rPr lang="fr-FR" dirty="0" smtClean="0"/>
            </a:br>
            <a:r>
              <a:rPr lang="fr-FR" dirty="0" smtClean="0"/>
              <a:t> 670 contient la colonne entre chaque colonne et une colonne de 50 mètres. </a:t>
            </a:r>
            <a:br>
              <a:rPr lang="fr-FR" dirty="0" smtClean="0"/>
            </a:br>
            <a:r>
              <a:rPr lang="fr-FR" dirty="0" smtClean="0"/>
              <a:t>Hauteur de 40 mètres sur la mer, et le narrateur principal du pont, la largeur 420 m et la hauteur des tours de 159 mètre métrés. </a:t>
            </a:r>
            <a:br>
              <a:rPr lang="fr-FR" dirty="0" smtClean="0"/>
            </a:br>
            <a:endParaRPr lang="fr-FR" dirty="0" smtClean="0"/>
          </a:p>
          <a:p>
            <a:endParaRPr lang="fr-FR" dirty="0"/>
          </a:p>
        </p:txBody>
      </p:sp>
      <p:pic>
        <p:nvPicPr>
          <p:cNvPr id="7" name="Image 6" descr="C:\Documents and Settings\poste10\Bureau\trut\173_H005[1].jpg"/>
          <p:cNvPicPr/>
          <p:nvPr/>
        </p:nvPicPr>
        <p:blipFill>
          <a:blip r:embed="rId2" cstate="print"/>
          <a:srcRect/>
          <a:stretch>
            <a:fillRect/>
          </a:stretch>
        </p:blipFill>
        <p:spPr bwMode="auto">
          <a:xfrm>
            <a:off x="571472" y="3214686"/>
            <a:ext cx="8001056" cy="3029186"/>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14348" y="142852"/>
            <a:ext cx="6715172" cy="1557350"/>
          </a:xfrm>
        </p:spPr>
        <p:txBody>
          <a:bodyPr>
            <a:normAutofit/>
          </a:bodyPr>
          <a:lstStyle/>
          <a:p>
            <a:r>
              <a:rPr lang="fr-FR" sz="4000" dirty="0" smtClean="0">
                <a:solidFill>
                  <a:srgbClr val="FF0000"/>
                </a:solidFill>
              </a:rPr>
              <a:t>7 / objectif du projet </a:t>
            </a:r>
            <a:br>
              <a:rPr lang="fr-FR" sz="4000" dirty="0" smtClean="0">
                <a:solidFill>
                  <a:srgbClr val="FF0000"/>
                </a:solidFill>
              </a:rPr>
            </a:br>
            <a:endParaRPr lang="fr-FR" sz="4000" dirty="0">
              <a:solidFill>
                <a:srgbClr val="FF0000"/>
              </a:solidFill>
            </a:endParaRPr>
          </a:p>
        </p:txBody>
      </p:sp>
      <p:sp>
        <p:nvSpPr>
          <p:cNvPr id="5" name="Sous-titre 4"/>
          <p:cNvSpPr>
            <a:spLocks noGrp="1"/>
          </p:cNvSpPr>
          <p:nvPr>
            <p:ph type="subTitle" idx="1"/>
          </p:nvPr>
        </p:nvSpPr>
        <p:spPr>
          <a:xfrm>
            <a:off x="214282" y="1357298"/>
            <a:ext cx="7854696" cy="1752600"/>
          </a:xfrm>
        </p:spPr>
        <p:txBody>
          <a:bodyPr>
            <a:normAutofit fontScale="92500" lnSpcReduction="20000"/>
          </a:bodyPr>
          <a:lstStyle/>
          <a:p>
            <a:pPr algn="l"/>
            <a:r>
              <a:rPr lang="fr-FR" dirty="0" smtClean="0"/>
              <a:t>Raccourcir la distance de 400 km à 120 km.</a:t>
            </a:r>
            <a:br>
              <a:rPr lang="fr-FR" dirty="0" smtClean="0"/>
            </a:br>
            <a:r>
              <a:rPr lang="fr-FR" dirty="0" smtClean="0"/>
              <a:t> - Réduire la congestion sur la manière dont ils étaient les itinéraires.</a:t>
            </a:r>
            <a:br>
              <a:rPr lang="fr-FR" dirty="0" smtClean="0"/>
            </a:br>
            <a:r>
              <a:rPr lang="fr-FR" dirty="0" smtClean="0"/>
              <a:t> - En raison du po nt est devenu une économie commune entre Shanghai et Ningbo </a:t>
            </a:r>
            <a:endParaRPr lang="fr-FR" dirty="0"/>
          </a:p>
        </p:txBody>
      </p:sp>
      <p:pic>
        <p:nvPicPr>
          <p:cNvPr id="6" name="Image 5" descr="C:\Documents and Settings\poste10\Bureau\Nouveau dossier (2)\sss sur Pc03\00000918[1].jpg"/>
          <p:cNvPicPr/>
          <p:nvPr/>
        </p:nvPicPr>
        <p:blipFill>
          <a:blip r:embed="rId2" cstate="print"/>
          <a:srcRect/>
          <a:stretch>
            <a:fillRect/>
          </a:stretch>
        </p:blipFill>
        <p:spPr bwMode="auto">
          <a:xfrm>
            <a:off x="642910" y="3265033"/>
            <a:ext cx="7786742" cy="3307239"/>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57158" y="142852"/>
            <a:ext cx="7643866" cy="1485912"/>
          </a:xfrm>
        </p:spPr>
        <p:txBody>
          <a:bodyPr>
            <a:normAutofit/>
          </a:bodyPr>
          <a:lstStyle/>
          <a:p>
            <a:r>
              <a:rPr lang="fr-FR" sz="4000" dirty="0" smtClean="0">
                <a:solidFill>
                  <a:srgbClr val="FF0000"/>
                </a:solidFill>
              </a:rPr>
              <a:t>8 / les avantages </a:t>
            </a:r>
            <a:br>
              <a:rPr lang="fr-FR" sz="4000" dirty="0" smtClean="0">
                <a:solidFill>
                  <a:srgbClr val="FF0000"/>
                </a:solidFill>
              </a:rPr>
            </a:br>
            <a:endParaRPr lang="fr-FR" sz="4000" dirty="0">
              <a:solidFill>
                <a:srgbClr val="FF0000"/>
              </a:solidFill>
            </a:endParaRPr>
          </a:p>
        </p:txBody>
      </p:sp>
      <p:sp>
        <p:nvSpPr>
          <p:cNvPr id="5" name="Sous-titre 4"/>
          <p:cNvSpPr>
            <a:spLocks noGrp="1"/>
          </p:cNvSpPr>
          <p:nvPr>
            <p:ph type="subTitle" idx="1"/>
          </p:nvPr>
        </p:nvSpPr>
        <p:spPr>
          <a:xfrm>
            <a:off x="357158" y="1214422"/>
            <a:ext cx="8501122" cy="5072098"/>
          </a:xfrm>
        </p:spPr>
        <p:txBody>
          <a:bodyPr>
            <a:normAutofit fontScale="92500" lnSpcReduction="20000"/>
          </a:bodyPr>
          <a:lstStyle/>
          <a:p>
            <a:pPr algn="l"/>
            <a:r>
              <a:rPr lang="fr-FR" dirty="0" smtClean="0"/>
              <a:t>- Après l'achèvement du pont sera ouvert à Hangzhou, Ningbo, au nord pour former une zone triangulaire (Ningbo, Shanghai, Hangzhou) et devenir ainsi un centre important de Ningbo dans le réseau routier en Chine. </a:t>
            </a:r>
            <a:br>
              <a:rPr lang="fr-FR" dirty="0" smtClean="0"/>
            </a:br>
            <a:r>
              <a:rPr lang="fr-FR" dirty="0" smtClean="0"/>
              <a:t>- Seront limités à la durée de Ningbo Voyage à Shanghai à moins de deux heures, ce qui facilitera grandement la communication entre Ningbo et Shanghai. </a:t>
            </a:r>
            <a:br>
              <a:rPr lang="fr-FR" dirty="0" smtClean="0"/>
            </a:br>
            <a:r>
              <a:rPr lang="fr-FR" dirty="0" smtClean="0"/>
              <a:t>En outre reliera le Golfe de Hangzhou, Ningbo et </a:t>
            </a:r>
            <a:r>
              <a:rPr lang="fr-FR" dirty="0" err="1" smtClean="0"/>
              <a:t>Taicang</a:t>
            </a:r>
            <a:r>
              <a:rPr lang="fr-FR" dirty="0" smtClean="0"/>
              <a:t> Port et </a:t>
            </a:r>
            <a:r>
              <a:rPr lang="fr-FR" dirty="0" err="1" smtClean="0"/>
              <a:t>Suchan</a:t>
            </a:r>
            <a:r>
              <a:rPr lang="fr-FR" dirty="0" smtClean="0"/>
              <a:t> de plus près. </a:t>
            </a:r>
            <a:br>
              <a:rPr lang="fr-FR" dirty="0" smtClean="0"/>
            </a:br>
            <a:r>
              <a:rPr lang="fr-FR" dirty="0" smtClean="0"/>
              <a:t>- Était nécessaire par la réception de grands navires pénétré dans les eaux profondes et loin de la côte de Shanghai, d'accéder à ces îles, qui se trouve dans l'océan ouvert a été la solution nt dans </a:t>
            </a:r>
          </a:p>
          <a:p>
            <a:pPr algn="l"/>
            <a:r>
              <a:rPr lang="fr-FR" dirty="0" smtClean="0"/>
              <a:t>Pont</a:t>
            </a:r>
          </a:p>
          <a:p>
            <a:endParaRPr lang="fr-FR" dirty="0"/>
          </a:p>
        </p:txBody>
      </p:sp>
    </p:spTree>
  </p:cSld>
  <p:clrMapOvr>
    <a:masterClrMapping/>
  </p:clrMapOvr>
  <p:transition spd="med">
    <p:wipe dir="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214282" y="285728"/>
            <a:ext cx="7456386" cy="1414474"/>
          </a:xfrm>
        </p:spPr>
        <p:txBody>
          <a:bodyPr>
            <a:normAutofit fontScale="90000"/>
          </a:bodyPr>
          <a:lstStyle/>
          <a:p>
            <a:r>
              <a:rPr lang="fr-FR" sz="4000" dirty="0" smtClean="0">
                <a:solidFill>
                  <a:srgbClr val="FF0000"/>
                </a:solidFill>
              </a:rPr>
              <a:t>9 / inconvénients de la passerelle</a:t>
            </a:r>
            <a:r>
              <a:rPr lang="fr-FR" sz="4000" dirty="0" smtClean="0"/>
              <a:t/>
            </a:r>
            <a:br>
              <a:rPr lang="fr-FR" sz="4000" dirty="0" smtClean="0"/>
            </a:br>
            <a:endParaRPr lang="fr-FR" sz="4000" dirty="0"/>
          </a:p>
        </p:txBody>
      </p:sp>
      <p:sp>
        <p:nvSpPr>
          <p:cNvPr id="5" name="Sous-titre 4"/>
          <p:cNvSpPr>
            <a:spLocks noGrp="1"/>
          </p:cNvSpPr>
          <p:nvPr>
            <p:ph type="subTitle" idx="1"/>
          </p:nvPr>
        </p:nvSpPr>
        <p:spPr>
          <a:xfrm>
            <a:off x="357158" y="1285860"/>
            <a:ext cx="7854696" cy="4429156"/>
          </a:xfrm>
        </p:spPr>
        <p:txBody>
          <a:bodyPr>
            <a:normAutofit/>
          </a:bodyPr>
          <a:lstStyle/>
          <a:p>
            <a:pPr algn="l"/>
            <a:r>
              <a:rPr lang="fr-FR" dirty="0" smtClean="0"/>
              <a:t>- Vu la nature du climat difficile dans la région de la Chine, et notamment le brouillard qui affecte le cours de la route qui mène à des accidents. </a:t>
            </a:r>
            <a:br>
              <a:rPr lang="fr-FR" dirty="0" smtClean="0"/>
            </a:br>
            <a:r>
              <a:rPr lang="fr-FR" dirty="0" smtClean="0"/>
              <a:t>- Non-existence d'espaces privés des situations d'urgence comme les accidents de la circulation, entraînant une paralysie de la route de manière significative. </a:t>
            </a:r>
            <a:br>
              <a:rPr lang="fr-FR" dirty="0" smtClean="0"/>
            </a:br>
            <a:r>
              <a:rPr lang="fr-FR" dirty="0" smtClean="0"/>
              <a:t>- Espacement un moment important dans l'entretien du pont, estimée à 60 jours</a:t>
            </a:r>
          </a:p>
          <a:p>
            <a:endParaRPr lang="fr-FR" dirty="0"/>
          </a:p>
        </p:txBody>
      </p:sp>
    </p:spTree>
  </p:cSld>
  <p:clrMapOvr>
    <a:masterClrMapping/>
  </p:clrMapOvr>
  <p:transition spd="med">
    <p:wipe dir="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57190" y="-285776"/>
            <a:ext cx="7358082" cy="1557350"/>
          </a:xfrm>
        </p:spPr>
        <p:txBody>
          <a:bodyPr>
            <a:normAutofit/>
          </a:bodyPr>
          <a:lstStyle/>
          <a:p>
            <a:r>
              <a:rPr lang="fr-FR" sz="4000" dirty="0" smtClean="0">
                <a:solidFill>
                  <a:srgbClr val="FF0000"/>
                </a:solidFill>
              </a:rPr>
              <a:t>10 / proposition </a:t>
            </a:r>
            <a:endParaRPr lang="fr-FR" sz="4000" dirty="0">
              <a:solidFill>
                <a:srgbClr val="FF0000"/>
              </a:solidFill>
            </a:endParaRPr>
          </a:p>
        </p:txBody>
      </p:sp>
      <p:sp>
        <p:nvSpPr>
          <p:cNvPr id="5" name="Sous-titre 4"/>
          <p:cNvSpPr>
            <a:spLocks noGrp="1"/>
          </p:cNvSpPr>
          <p:nvPr>
            <p:ph type="subTitle" idx="1"/>
          </p:nvPr>
        </p:nvSpPr>
        <p:spPr>
          <a:xfrm>
            <a:off x="533400" y="1500174"/>
            <a:ext cx="7854696" cy="5000660"/>
          </a:xfrm>
        </p:spPr>
        <p:txBody>
          <a:bodyPr>
            <a:normAutofit fontScale="77500" lnSpcReduction="20000"/>
          </a:bodyPr>
          <a:lstStyle/>
          <a:p>
            <a:pPr algn="l"/>
            <a:r>
              <a:rPr lang="fr-FR" dirty="0" smtClean="0"/>
              <a:t>Créer une pause entre chacun des chemins de terre comme une plante de couverture pour fournir le confort aux usagers du pont et non pas l'ennui. </a:t>
            </a:r>
            <a:br>
              <a:rPr lang="fr-FR" dirty="0" smtClean="0"/>
            </a:br>
            <a:r>
              <a:rPr lang="fr-FR" dirty="0" smtClean="0"/>
              <a:t>Raccourcissement de la maintenance périodique des pièces du pont à partir de 60 jours à 30 jours pour éviter la plus grande proportion d'incidents. </a:t>
            </a:r>
            <a:br>
              <a:rPr lang="fr-FR" dirty="0" smtClean="0"/>
            </a:br>
            <a:r>
              <a:rPr lang="fr-FR" dirty="0" smtClean="0"/>
              <a:t>Remise des sanctions sévères aux auteurs de violations des lois visant à enrayer l'atterrissage. </a:t>
            </a:r>
            <a:br>
              <a:rPr lang="fr-FR" dirty="0" smtClean="0"/>
            </a:br>
            <a:r>
              <a:rPr lang="fr-FR" dirty="0" smtClean="0"/>
              <a:t>Création d'un observatoire dans la nacelle pour éviter toute fluctuation soudaine à l'air. </a:t>
            </a:r>
            <a:br>
              <a:rPr lang="fr-FR" dirty="0" smtClean="0"/>
            </a:br>
            <a:r>
              <a:rPr lang="fr-FR" dirty="0" smtClean="0"/>
              <a:t>Le rôle de la baie de Hangzhou, en termes d'échanges économiques à travers la grande mer, qui devait être l'existence de quatre voies de navigation sur le pont pour faciliter la circulation des navires entre les différentes provinces de Chine. </a:t>
            </a:r>
            <a:r>
              <a:rPr lang="fr-FR" dirty="0" err="1" smtClean="0"/>
              <a:t>saire</a:t>
            </a:r>
            <a:r>
              <a:rPr lang="fr-FR" dirty="0" smtClean="0"/>
              <a:t> de pénétrer sur une distance de 23,5 miles en mer à </a:t>
            </a:r>
          </a:p>
          <a:p>
            <a:pPr algn="l"/>
            <a:r>
              <a:rPr lang="fr-FR" dirty="0" smtClean="0"/>
              <a:t>tout le moins</a:t>
            </a:r>
          </a:p>
          <a:p>
            <a:pPr algn="l"/>
            <a:endParaRPr lang="fr-FR" dirty="0"/>
          </a:p>
        </p:txBody>
      </p:sp>
    </p:spTree>
  </p:cSld>
  <p:clrMapOvr>
    <a:masterClrMapping/>
  </p:clrMapOvr>
  <p:transition spd="med">
    <p:wipe dir="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928794" y="500042"/>
            <a:ext cx="4313114" cy="1828800"/>
          </a:xfrm>
        </p:spPr>
        <p:txBody>
          <a:bodyPr>
            <a:normAutofit/>
          </a:bodyPr>
          <a:lstStyle/>
          <a:p>
            <a:r>
              <a:rPr lang="fr-FR" dirty="0" smtClean="0">
                <a:solidFill>
                  <a:srgbClr val="FF0000"/>
                </a:solidFill>
              </a:rPr>
              <a:t>Conclusion</a:t>
            </a:r>
            <a:r>
              <a:rPr lang="fr-FR" dirty="0" smtClean="0"/>
              <a:t> </a:t>
            </a:r>
            <a:br>
              <a:rPr lang="fr-FR" dirty="0" smtClean="0"/>
            </a:br>
            <a:endParaRPr lang="fr-FR" dirty="0"/>
          </a:p>
        </p:txBody>
      </p:sp>
      <p:sp>
        <p:nvSpPr>
          <p:cNvPr id="5" name="Sous-titre 4"/>
          <p:cNvSpPr>
            <a:spLocks noGrp="1"/>
          </p:cNvSpPr>
          <p:nvPr>
            <p:ph type="subTitle" idx="1"/>
          </p:nvPr>
        </p:nvSpPr>
        <p:spPr>
          <a:xfrm>
            <a:off x="533400" y="1714488"/>
            <a:ext cx="7854696" cy="4786346"/>
          </a:xfrm>
        </p:spPr>
        <p:txBody>
          <a:bodyPr>
            <a:normAutofit fontScale="85000" lnSpcReduction="10000"/>
          </a:bodyPr>
          <a:lstStyle/>
          <a:p>
            <a:pPr algn="l"/>
            <a:r>
              <a:rPr lang="fr-FR" dirty="0" smtClean="0"/>
              <a:t>         Ce projet a fourni un ensemble facilement navigable des ports dans la région du delta du </a:t>
            </a:r>
            <a:r>
              <a:rPr lang="fr-FR" dirty="0" err="1" smtClean="0"/>
              <a:t>Yangtze</a:t>
            </a:r>
            <a:r>
              <a:rPr lang="fr-FR" dirty="0" smtClean="0"/>
              <a:t>, et a réalisé un complémentaires que les communications faciles entre les membres du Centre International de Shanghai pour les marchandises en termes de capacité de fret, qui contribue à hauteur de statut international, dans le même temps d'agrandir le bâtiment de la zone du pont du port de Ningbo, et fournit une opportunité pour l'expansion d'un port en eau profonde à Jiaxing. Suzhou, Wuxi et Hangzhou et la province septentrionale de </a:t>
            </a:r>
            <a:r>
              <a:rPr lang="fr-FR" dirty="0" err="1" smtClean="0"/>
              <a:t>Jianguo</a:t>
            </a:r>
            <a:r>
              <a:rPr lang="fr-FR" dirty="0" smtClean="0"/>
              <a:t> et fournit une fenêtre et une plate-forme pour la coopération dans ces espaces dans les domaines économique et technologique avec les pays étrangers</a:t>
            </a:r>
          </a:p>
          <a:p>
            <a:pPr algn="l"/>
            <a:endParaRPr lang="fr-FR" dirty="0"/>
          </a:p>
        </p:txBody>
      </p:sp>
    </p:spTree>
  </p:cSld>
  <p:clrMapOvr>
    <a:masterClrMapping/>
  </p:clrMapOvr>
  <p:transition spd="med" advTm="0">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4"/>
          <p:cNvSpPr>
            <a:spLocks noChangeArrowheads="1"/>
          </p:cNvSpPr>
          <p:nvPr/>
        </p:nvSpPr>
        <p:spPr bwMode="auto">
          <a:xfrm>
            <a:off x="214282" y="333375"/>
            <a:ext cx="7772400" cy="1470025"/>
          </a:xfrm>
          <a:prstGeom prst="rect">
            <a:avLst/>
          </a:prstGeom>
          <a:noFill/>
          <a:ln w="9525">
            <a:noFill/>
            <a:miter lim="800000"/>
            <a:headEnd/>
            <a:tailEnd/>
          </a:ln>
          <a:effectLst/>
        </p:spPr>
        <p:txBody>
          <a:bodyPr anchor="ctr" anchorCtr="1"/>
          <a:lstStyle/>
          <a:p>
            <a:pPr algn="ctr">
              <a:defRPr/>
            </a:pPr>
            <a:r>
              <a:rPr lang="fr-FR" sz="4400" dirty="0">
                <a:solidFill>
                  <a:srgbClr val="FF0000"/>
                </a:solidFill>
                <a:effectLst>
                  <a:outerShdw blurRad="38100" dist="38100" dir="2700000" algn="tl">
                    <a:srgbClr val="000000"/>
                  </a:outerShdw>
                </a:effectLst>
                <a:latin typeface="Arial"/>
              </a:rPr>
              <a:t>É</a:t>
            </a:r>
            <a:r>
              <a:rPr lang="fr-FR" sz="4400" dirty="0">
                <a:solidFill>
                  <a:srgbClr val="FF0000"/>
                </a:solidFill>
                <a:effectLst>
                  <a:outerShdw blurRad="38100" dist="38100" dir="2700000" algn="tl">
                    <a:srgbClr val="000000"/>
                  </a:outerShdw>
                </a:effectLst>
              </a:rPr>
              <a:t>tude de cas</a:t>
            </a:r>
            <a:endParaRPr lang="en-US" sz="4400" dirty="0">
              <a:solidFill>
                <a:srgbClr val="FF0000"/>
              </a:solidFill>
              <a:effectLst>
                <a:outerShdw blurRad="38100" dist="38100" dir="2700000" algn="tl">
                  <a:srgbClr val="000000"/>
                </a:outerShdw>
              </a:effectLst>
            </a:endParaRPr>
          </a:p>
        </p:txBody>
      </p:sp>
      <p:sp>
        <p:nvSpPr>
          <p:cNvPr id="15365" name="Rectangle 5"/>
          <p:cNvSpPr>
            <a:spLocks noChangeArrowheads="1"/>
          </p:cNvSpPr>
          <p:nvPr/>
        </p:nvSpPr>
        <p:spPr bwMode="auto">
          <a:xfrm>
            <a:off x="827088" y="2349500"/>
            <a:ext cx="7705725" cy="3095625"/>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3200">
                <a:effectLst>
                  <a:outerShdw blurRad="38100" dist="38100" dir="2700000" algn="tl">
                    <a:srgbClr val="000000"/>
                  </a:outerShdw>
                </a:effectLst>
              </a:rPr>
              <a:t>Les exemples qui seront </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tudi</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es permettront de d</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couvrir des op</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ration sp</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cifiques mises en </a:t>
            </a:r>
            <a:r>
              <a:rPr lang="fr-FR" sz="3200">
                <a:effectLst>
                  <a:outerShdw blurRad="38100" dist="38100" dir="2700000" algn="tl">
                    <a:srgbClr val="000000"/>
                  </a:outerShdw>
                </a:effectLst>
                <a:latin typeface="Arial"/>
              </a:rPr>
              <a:t>œ</a:t>
            </a:r>
            <a:r>
              <a:rPr lang="fr-FR" sz="3200">
                <a:effectLst>
                  <a:outerShdw blurRad="38100" dist="38100" dir="2700000" algn="tl">
                    <a:srgbClr val="000000"/>
                  </a:outerShdw>
                </a:effectLst>
              </a:rPr>
              <a:t>uvre pour g</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rer, voir anticiper l</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volution de l</a:t>
            </a:r>
            <a:r>
              <a:rPr lang="fr-FR" sz="3200">
                <a:effectLst>
                  <a:outerShdw blurRad="38100" dist="38100" dir="2700000" algn="tl">
                    <a:srgbClr val="000000"/>
                  </a:outerShdw>
                </a:effectLst>
                <a:latin typeface="Arial"/>
              </a:rPr>
              <a:t>’</a:t>
            </a:r>
            <a:r>
              <a:rPr lang="fr-FR" sz="3200">
                <a:effectLst>
                  <a:outerShdw blurRad="38100" dist="38100" dir="2700000" algn="tl">
                    <a:srgbClr val="000000"/>
                  </a:outerShdw>
                </a:effectLst>
              </a:rPr>
              <a:t>urbanisme et de l</a:t>
            </a:r>
            <a:r>
              <a:rPr lang="fr-FR" sz="3200">
                <a:effectLst>
                  <a:outerShdw blurRad="38100" dist="38100" dir="2700000" algn="tl">
                    <a:srgbClr val="000000"/>
                  </a:outerShdw>
                </a:effectLst>
                <a:latin typeface="Arial"/>
              </a:rPr>
              <a:t>’</a:t>
            </a:r>
            <a:r>
              <a:rPr lang="fr-FR" sz="3200">
                <a:effectLst>
                  <a:outerShdw blurRad="38100" dist="38100" dir="2700000" algn="tl">
                    <a:srgbClr val="000000"/>
                  </a:outerShdw>
                </a:effectLst>
              </a:rPr>
              <a:t>am</a:t>
            </a:r>
            <a:r>
              <a:rPr lang="fr-FR" sz="3200">
                <a:effectLst>
                  <a:outerShdw blurRad="38100" dist="38100" dir="2700000" algn="tl">
                    <a:srgbClr val="000000"/>
                  </a:outerShdw>
                </a:effectLst>
                <a:latin typeface="Arial"/>
              </a:rPr>
              <a:t>é</a:t>
            </a:r>
            <a:r>
              <a:rPr lang="fr-FR" sz="3200">
                <a:effectLst>
                  <a:outerShdw blurRad="38100" dist="38100" dir="2700000" algn="tl">
                    <a:srgbClr val="000000"/>
                  </a:outerShdw>
                </a:effectLst>
              </a:rPr>
              <a:t>nagement du territoire.</a:t>
            </a:r>
            <a:endParaRPr lang="en-US" sz="3200">
              <a:effectLst>
                <a:outerShdw blurRad="38100" dist="38100" dir="2700000" algn="tl">
                  <a:srgbClr val="000000"/>
                </a:outerShdw>
              </a:effectLst>
            </a:endParaRPr>
          </a:p>
        </p:txBody>
      </p:sp>
    </p:spTree>
  </p:cSld>
  <p:clrMapOvr>
    <a:masterClrMapping/>
  </p:clrMapOvr>
  <p:transition>
    <p:wipe dir="d"/>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142985"/>
            <a:ext cx="7772400" cy="642941"/>
          </a:xfrm>
        </p:spPr>
        <p:txBody>
          <a:bodyPr>
            <a:normAutofit fontScale="90000"/>
          </a:bodyPr>
          <a:lstStyle/>
          <a:p>
            <a:endParaRPr lang="fr-FR" dirty="0"/>
          </a:p>
        </p:txBody>
      </p:sp>
      <p:sp>
        <p:nvSpPr>
          <p:cNvPr id="3" name="Sous-titre 2"/>
          <p:cNvSpPr>
            <a:spLocks noGrp="1"/>
          </p:cNvSpPr>
          <p:nvPr>
            <p:ph type="subTitle" idx="1"/>
          </p:nvPr>
        </p:nvSpPr>
        <p:spPr>
          <a:xfrm>
            <a:off x="500034" y="1428736"/>
            <a:ext cx="8215370" cy="4786346"/>
          </a:xfrm>
        </p:spPr>
        <p:txBody>
          <a:bodyPr/>
          <a:lstStyle/>
          <a:p>
            <a:endParaRPr lang="fr-FR" dirty="0"/>
          </a:p>
        </p:txBody>
      </p:sp>
      <p:pic>
        <p:nvPicPr>
          <p:cNvPr id="4" name="Picture 2" descr="E:\ahmed\15921[1].jpg"/>
          <p:cNvPicPr>
            <a:picLocks noChangeAspect="1" noChangeArrowheads="1"/>
          </p:cNvPicPr>
          <p:nvPr/>
        </p:nvPicPr>
        <p:blipFill>
          <a:blip r:embed="rId2" cstate="print"/>
          <a:srcRect/>
          <a:stretch>
            <a:fillRect/>
          </a:stretch>
        </p:blipFill>
        <p:spPr bwMode="auto">
          <a:xfrm>
            <a:off x="285720" y="428604"/>
            <a:ext cx="8572560" cy="6286544"/>
          </a:xfrm>
          <a:prstGeom prst="rect">
            <a:avLst/>
          </a:prstGeom>
          <a:noFill/>
        </p:spPr>
      </p:pic>
      <p:sp>
        <p:nvSpPr>
          <p:cNvPr id="5" name="ZoneTexte 4"/>
          <p:cNvSpPr txBox="1"/>
          <p:nvPr/>
        </p:nvSpPr>
        <p:spPr>
          <a:xfrm flipH="1">
            <a:off x="928660" y="3071810"/>
            <a:ext cx="7072363" cy="707886"/>
          </a:xfrm>
          <a:prstGeom prst="rect">
            <a:avLst/>
          </a:prstGeom>
          <a:noFill/>
        </p:spPr>
        <p:txBody>
          <a:bodyPr wrap="square" rtlCol="0">
            <a:spAutoFit/>
          </a:bodyPr>
          <a:lstStyle/>
          <a:p>
            <a:r>
              <a:rPr lang="fr-FR" sz="4000" dirty="0" smtClean="0"/>
              <a:t>    </a:t>
            </a:r>
            <a:r>
              <a:rPr lang="fr-FR" sz="4000" dirty="0" smtClean="0">
                <a:solidFill>
                  <a:srgbClr val="002060"/>
                </a:solidFill>
              </a:rPr>
              <a:t>PROJET DE PONT MILOU</a:t>
            </a:r>
            <a:endParaRPr lang="fr-FR" sz="4000" dirty="0">
              <a:solidFill>
                <a:srgbClr val="002060"/>
              </a:solidFill>
            </a:endParaRPr>
          </a:p>
        </p:txBody>
      </p:sp>
    </p:spTree>
  </p:cSld>
  <p:clrMapOvr>
    <a:masterClrMapping/>
  </p:clrMapOvr>
  <p:transition>
    <p:wedg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500043"/>
            <a:ext cx="7772400" cy="928693"/>
          </a:xfrm>
        </p:spPr>
        <p:txBody>
          <a:bodyPr/>
          <a:lstStyle/>
          <a:p>
            <a:r>
              <a:rPr lang="fr-FR" dirty="0" smtClean="0"/>
              <a:t>.</a:t>
            </a:r>
            <a:endParaRPr lang="fr-FR" dirty="0"/>
          </a:p>
        </p:txBody>
      </p:sp>
      <p:sp>
        <p:nvSpPr>
          <p:cNvPr id="3" name="Sous-titre 2"/>
          <p:cNvSpPr>
            <a:spLocks noGrp="1"/>
          </p:cNvSpPr>
          <p:nvPr>
            <p:ph type="subTitle" idx="1"/>
          </p:nvPr>
        </p:nvSpPr>
        <p:spPr>
          <a:xfrm>
            <a:off x="785786" y="857232"/>
            <a:ext cx="7715304" cy="5500726"/>
          </a:xfrm>
        </p:spPr>
        <p:txBody>
          <a:bodyPr>
            <a:normAutofit fontScale="25000" lnSpcReduction="20000"/>
          </a:bodyPr>
          <a:lstStyle/>
          <a:p>
            <a:pPr algn="l"/>
            <a:r>
              <a:rPr lang="fr-FR" sz="9200" dirty="0" smtClean="0"/>
              <a:t>1)- </a:t>
            </a:r>
            <a:r>
              <a:rPr lang="fr-FR" sz="9200" b="1" dirty="0" smtClean="0"/>
              <a:t>Introduction</a:t>
            </a:r>
          </a:p>
          <a:p>
            <a:pPr algn="l"/>
            <a:r>
              <a:rPr lang="fr-FR" sz="9200" dirty="0" smtClean="0"/>
              <a:t>Situation de projet </a:t>
            </a:r>
          </a:p>
          <a:p>
            <a:pPr algn="l"/>
            <a:r>
              <a:rPr lang="fr-FR" sz="9200" dirty="0" smtClean="0"/>
              <a:t>Situation de par apport paris </a:t>
            </a:r>
          </a:p>
          <a:p>
            <a:pPr algn="l"/>
            <a:r>
              <a:rPr lang="fr-FR" sz="9200" dirty="0" smtClean="0"/>
              <a:t>Situation de projet par apport bordj Uffel</a:t>
            </a:r>
          </a:p>
          <a:p>
            <a:pPr algn="l"/>
            <a:r>
              <a:rPr lang="fr-FR" sz="9200" dirty="0" smtClean="0"/>
              <a:t>Présentation du projet </a:t>
            </a:r>
          </a:p>
          <a:p>
            <a:pPr algn="l"/>
            <a:r>
              <a:rPr lang="fr-FR" sz="9200" dirty="0" smtClean="0"/>
              <a:t>Plan de masse  </a:t>
            </a:r>
          </a:p>
          <a:p>
            <a:pPr algn="l"/>
            <a:r>
              <a:rPr lang="fr-FR" sz="9200" dirty="0" smtClean="0"/>
              <a:t>Les objectifs de réalisation du projet</a:t>
            </a:r>
          </a:p>
          <a:p>
            <a:pPr algn="l"/>
            <a:r>
              <a:rPr lang="fr-FR" sz="9200" dirty="0" smtClean="0"/>
              <a:t>Les causes de réalisations du projet </a:t>
            </a:r>
          </a:p>
          <a:p>
            <a:pPr algn="l"/>
            <a:r>
              <a:rPr lang="fr-FR" sz="9200" b="1" dirty="0" smtClean="0"/>
              <a:t>Les impacts sur le milieu</a:t>
            </a:r>
            <a:r>
              <a:rPr lang="fr-FR" sz="9200" dirty="0" smtClean="0"/>
              <a:t>:</a:t>
            </a:r>
          </a:p>
          <a:p>
            <a:pPr algn="l"/>
            <a:r>
              <a:rPr lang="fr-FR" sz="9200" dirty="0" smtClean="0"/>
              <a:t>                              -sur l’environnement </a:t>
            </a:r>
          </a:p>
          <a:p>
            <a:pPr algn="l"/>
            <a:r>
              <a:rPr lang="fr-FR" sz="9200" dirty="0" smtClean="0"/>
              <a:t>                              -sur le tourisme local </a:t>
            </a:r>
          </a:p>
          <a:p>
            <a:pPr algn="l"/>
            <a:r>
              <a:rPr lang="fr-FR" sz="9200" dirty="0" smtClean="0"/>
              <a:t>                              - sur le tissu économiques </a:t>
            </a:r>
          </a:p>
          <a:p>
            <a:pPr algn="l"/>
            <a:r>
              <a:rPr lang="fr-FR" sz="9200" dirty="0" smtClean="0"/>
              <a:t>Caractéristique du projet </a:t>
            </a:r>
          </a:p>
          <a:p>
            <a:pPr algn="l"/>
            <a:r>
              <a:rPr lang="fr-FR" sz="9200" dirty="0" smtClean="0"/>
              <a:t>Analyse du projet </a:t>
            </a:r>
          </a:p>
          <a:p>
            <a:pPr algn="l"/>
            <a:r>
              <a:rPr lang="fr-FR" sz="9200" dirty="0" smtClean="0"/>
              <a:t>Les avantages </a:t>
            </a:r>
          </a:p>
          <a:p>
            <a:pPr algn="l"/>
            <a:r>
              <a:rPr lang="fr-FR" sz="9200" dirty="0" smtClean="0"/>
              <a:t>Les convenions</a:t>
            </a:r>
          </a:p>
          <a:p>
            <a:pPr algn="l"/>
            <a:r>
              <a:rPr lang="fr-FR" sz="9200" b="1" dirty="0" smtClean="0"/>
              <a:t>Conclusion </a:t>
            </a:r>
            <a:r>
              <a:rPr lang="fr-FR" sz="9600" dirty="0" smtClean="0"/>
              <a:t> </a:t>
            </a:r>
          </a:p>
          <a:p>
            <a:pPr algn="l"/>
            <a:r>
              <a:rPr lang="fr-FR" sz="4500" dirty="0" smtClean="0"/>
              <a:t> </a:t>
            </a:r>
          </a:p>
          <a:p>
            <a:pPr algn="l"/>
            <a:endParaRPr lang="fr-FR" dirty="0" smtClean="0"/>
          </a:p>
          <a:p>
            <a:pPr algn="l"/>
            <a:r>
              <a:rPr lang="fr-FR" dirty="0" smtClean="0"/>
              <a:t> </a:t>
            </a:r>
            <a:endParaRPr lang="ar-DZ" dirty="0" smtClean="0"/>
          </a:p>
          <a:p>
            <a:pPr algn="r" rtl="1"/>
            <a:endParaRPr lang="fr-FR" dirty="0"/>
          </a:p>
        </p:txBody>
      </p:sp>
      <p:sp>
        <p:nvSpPr>
          <p:cNvPr id="4" name="Rectangle 3"/>
          <p:cNvSpPr/>
          <p:nvPr/>
        </p:nvSpPr>
        <p:spPr>
          <a:xfrm>
            <a:off x="1467626" y="-71462"/>
            <a:ext cx="6208751" cy="923330"/>
          </a:xfrm>
          <a:prstGeom prst="rect">
            <a:avLst/>
          </a:prstGeom>
          <a:noFill/>
        </p:spPr>
        <p:txBody>
          <a:bodyPr wrap="square" lIns="91440" tIns="45720" rIns="91440" bIns="45720">
            <a:spAutoFit/>
          </a:bodyPr>
          <a:lstStyle/>
          <a:p>
            <a:pPr algn="ctr"/>
            <a:r>
              <a:rPr lang="fr-FR"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fr-FR"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PLAN DE TRAVAIL</a:t>
            </a:r>
            <a:endParaRPr lang="fr-FR"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zoom/>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612"/>
            <a:ext cx="8229600" cy="1143000"/>
          </a:xfrm>
        </p:spPr>
        <p:txBody>
          <a:bodyPr/>
          <a:lstStyle/>
          <a:p>
            <a:r>
              <a:rPr lang="fr-FR" dirty="0" smtClean="0"/>
              <a:t>.</a:t>
            </a:r>
            <a:endParaRPr lang="fr-FR" dirty="0"/>
          </a:p>
        </p:txBody>
      </p:sp>
      <p:sp>
        <p:nvSpPr>
          <p:cNvPr id="3" name="Espace réservé du contenu 2"/>
          <p:cNvSpPr>
            <a:spLocks noGrp="1"/>
          </p:cNvSpPr>
          <p:nvPr>
            <p:ph idx="1"/>
          </p:nvPr>
        </p:nvSpPr>
        <p:spPr/>
        <p:txBody>
          <a:bodyPr>
            <a:normAutofit lnSpcReduction="10000"/>
          </a:bodyPr>
          <a:lstStyle/>
          <a:p>
            <a:pPr algn="just" rtl="0">
              <a:buNone/>
            </a:pPr>
            <a:r>
              <a:rPr kumimoji="0" lang="fr-FR" sz="2800" i="0" kern="1200" dirty="0" smtClean="0">
                <a:solidFill>
                  <a:schemeClr val="tx1"/>
                </a:solidFill>
                <a:latin typeface="+mn-lt"/>
                <a:ea typeface="+mn-ea"/>
                <a:cs typeface="+mn-cs"/>
              </a:rPr>
              <a:t>    S'il est impossible d'être seul avec le développement des insuffisances et des inconvénients, qu'elles soient sociales, de gestion et quel que soit le degré de civilisation et de progrès, comme dans la construction de ponts projet </a:t>
            </a:r>
            <a:r>
              <a:rPr kumimoji="0" lang="fr-FR" sz="2800" i="0" kern="1200" dirty="0" err="1" smtClean="0">
                <a:solidFill>
                  <a:schemeClr val="tx1"/>
                </a:solidFill>
                <a:latin typeface="+mn-lt"/>
                <a:ea typeface="+mn-ea"/>
                <a:cs typeface="+mn-cs"/>
              </a:rPr>
              <a:t>Millou</a:t>
            </a:r>
            <a:r>
              <a:rPr kumimoji="0" lang="fr-FR" sz="2800" i="0" kern="1200" dirty="0" smtClean="0">
                <a:solidFill>
                  <a:schemeClr val="tx1"/>
                </a:solidFill>
                <a:latin typeface="+mn-lt"/>
                <a:ea typeface="+mn-ea"/>
                <a:cs typeface="+mn-cs"/>
              </a:rPr>
              <a:t> Bien que les études ont débuté en 1988, le pont a été ouvert en 2004, la période de 16 ans d'études et de la construction n'est pas longs par rapport aux difficultés exceptionnelles rencontrées dans le projet au niveau technique et le climat</a:t>
            </a:r>
            <a:r>
              <a:rPr lang="ar-DZ" dirty="0" smtClean="0"/>
              <a:t>. </a:t>
            </a:r>
            <a:endParaRPr lang="fr-FR" dirty="0"/>
          </a:p>
        </p:txBody>
      </p:sp>
      <p:sp>
        <p:nvSpPr>
          <p:cNvPr id="4" name="Rectangle 3"/>
          <p:cNvSpPr/>
          <p:nvPr/>
        </p:nvSpPr>
        <p:spPr>
          <a:xfrm>
            <a:off x="1672313" y="428604"/>
            <a:ext cx="5569153" cy="830997"/>
          </a:xfrm>
          <a:prstGeom prst="rect">
            <a:avLst/>
          </a:prstGeom>
          <a:noFill/>
        </p:spPr>
        <p:txBody>
          <a:bodyPr wrap="none" lIns="91440" tIns="45720" rIns="91440" bIns="45720">
            <a:spAutoFit/>
          </a:bodyPr>
          <a:lstStyle/>
          <a:p>
            <a:pPr algn="ctr"/>
            <a:r>
              <a:rPr lang="fr-FR"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INTRODUCTION</a:t>
            </a:r>
            <a:endParaRPr lang="fr-FR"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wheel/>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357167"/>
            <a:ext cx="7772400" cy="1000131"/>
          </a:xfrm>
        </p:spPr>
        <p:txBody>
          <a:bodyPr>
            <a:normAutofit/>
          </a:bodyPr>
          <a:lstStyle/>
          <a:p>
            <a:pPr algn="r" rtl="1"/>
            <a:r>
              <a:rPr lang="fr-FR" sz="1400" dirty="0" smtClean="0"/>
              <a:t>	</a:t>
            </a:r>
            <a:endParaRPr lang="fr-FR" sz="1400" dirty="0"/>
          </a:p>
        </p:txBody>
      </p:sp>
      <p:sp>
        <p:nvSpPr>
          <p:cNvPr id="3" name="Sous-titre 2"/>
          <p:cNvSpPr>
            <a:spLocks noGrp="1"/>
          </p:cNvSpPr>
          <p:nvPr>
            <p:ph type="subTitle" idx="1"/>
          </p:nvPr>
        </p:nvSpPr>
        <p:spPr>
          <a:xfrm>
            <a:off x="0" y="0"/>
            <a:ext cx="9144000" cy="6858000"/>
          </a:xfrm>
        </p:spPr>
        <p:txBody>
          <a:bodyPr>
            <a:normAutofit/>
          </a:bodyPr>
          <a:lstStyle/>
          <a:p>
            <a:pPr algn="l"/>
            <a:endParaRPr lang="fr-FR" dirty="0" smtClean="0"/>
          </a:p>
          <a:p>
            <a:pPr algn="l"/>
            <a:endParaRPr kumimoji="0" lang="fr-FR" sz="2800" kern="1200" dirty="0" smtClean="0">
              <a:solidFill>
                <a:schemeClr val="tx1"/>
              </a:solidFill>
              <a:latin typeface="+mn-lt"/>
              <a:ea typeface="+mn-ea"/>
              <a:cs typeface="+mn-cs"/>
            </a:endParaRPr>
          </a:p>
          <a:p>
            <a:pPr algn="l"/>
            <a:r>
              <a:rPr kumimoji="0" lang="fr-FR" sz="2800" kern="1200" dirty="0" smtClean="0">
                <a:solidFill>
                  <a:schemeClr val="tx1"/>
                </a:solidFill>
                <a:latin typeface="+mn-lt"/>
                <a:ea typeface="+mn-ea"/>
                <a:cs typeface="+mn-cs"/>
              </a:rPr>
              <a:t>Milou est sur le pont et le plus long pont du monde et est située sur la vallée de la rivière Tarn et de l'autoroute A75 qui relie les villes de variantes Mont </a:t>
            </a:r>
            <a:r>
              <a:rPr kumimoji="0" lang="fr-FR" sz="2800" kern="1200" dirty="0" err="1" smtClean="0">
                <a:solidFill>
                  <a:schemeClr val="tx1"/>
                </a:solidFill>
                <a:latin typeface="+mn-lt"/>
                <a:ea typeface="+mn-ea"/>
                <a:cs typeface="+mn-cs"/>
              </a:rPr>
              <a:t>Clare</a:t>
            </a:r>
            <a:r>
              <a:rPr kumimoji="0" lang="fr-FR" sz="2800" kern="1200" dirty="0" smtClean="0">
                <a:solidFill>
                  <a:schemeClr val="tx1"/>
                </a:solidFill>
                <a:latin typeface="+mn-lt"/>
                <a:ea typeface="+mn-ea"/>
                <a:cs typeface="+mn-cs"/>
              </a:rPr>
              <a:t> dans le centre et la ville dans le sud de Bizet </a:t>
            </a:r>
            <a:br>
              <a:rPr kumimoji="0" lang="fr-FR" sz="2800" kern="1200" dirty="0" smtClean="0">
                <a:solidFill>
                  <a:schemeClr val="tx1"/>
                </a:solidFill>
                <a:latin typeface="+mn-lt"/>
                <a:ea typeface="+mn-ea"/>
                <a:cs typeface="+mn-cs"/>
              </a:rPr>
            </a:br>
            <a:endParaRPr kumimoji="0" lang="fr-FR" sz="2800" kern="1200" dirty="0" smtClean="0">
              <a:solidFill>
                <a:schemeClr val="tx1"/>
              </a:solidFill>
              <a:latin typeface="+mn-lt"/>
              <a:ea typeface="+mn-ea"/>
              <a:cs typeface="+mn-cs"/>
            </a:endParaRPr>
          </a:p>
          <a:p>
            <a:pPr algn="r" rtl="1"/>
            <a:endParaRPr lang="fr-FR" sz="2000" dirty="0"/>
          </a:p>
        </p:txBody>
      </p:sp>
      <p:pic>
        <p:nvPicPr>
          <p:cNvPr id="2050" name="Picture 2" descr="C:\Documents and Settings\Administrateur\Bureau\ahmed\plan_cadenede_millau.gif"/>
          <p:cNvPicPr>
            <a:picLocks noChangeAspect="1" noChangeArrowheads="1"/>
          </p:cNvPicPr>
          <p:nvPr/>
        </p:nvPicPr>
        <p:blipFill>
          <a:blip r:embed="rId3" cstate="print"/>
          <a:srcRect/>
          <a:stretch>
            <a:fillRect/>
          </a:stretch>
        </p:blipFill>
        <p:spPr bwMode="auto">
          <a:xfrm>
            <a:off x="642910" y="2643182"/>
            <a:ext cx="7786742" cy="3714776"/>
          </a:xfrm>
          <a:prstGeom prst="rect">
            <a:avLst/>
          </a:prstGeom>
          <a:noFill/>
        </p:spPr>
      </p:pic>
      <p:sp>
        <p:nvSpPr>
          <p:cNvPr id="5" name="Rectangle 4"/>
          <p:cNvSpPr/>
          <p:nvPr/>
        </p:nvSpPr>
        <p:spPr>
          <a:xfrm>
            <a:off x="225304" y="214290"/>
            <a:ext cx="8693405" cy="523220"/>
          </a:xfrm>
          <a:prstGeom prst="rect">
            <a:avLst/>
          </a:prstGeom>
          <a:noFill/>
        </p:spPr>
        <p:txBody>
          <a:bodyPr wrap="square" lIns="91440" tIns="45720" rIns="91440" bIns="45720">
            <a:spAutoFit/>
          </a:bodyPr>
          <a:lstStyle/>
          <a:p>
            <a:pPr algn="ctr"/>
            <a:r>
              <a:rPr lang="fr-FR"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.SITUATION DE PROJET </a:t>
            </a:r>
            <a:endParaRPr lang="fr-FR"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85720" y="0"/>
            <a:ext cx="8643998" cy="6429396"/>
          </a:xfrm>
        </p:spPr>
        <p:txBody>
          <a:bodyPr/>
          <a:lstStyle/>
          <a:p>
            <a:pPr algn="l"/>
            <a:endParaRPr kumimoji="0" lang="fr-FR" sz="2000" kern="1200" baseline="0" dirty="0" smtClean="0">
              <a:solidFill>
                <a:schemeClr val="tx1"/>
              </a:solidFill>
              <a:latin typeface="+mn-lt"/>
              <a:ea typeface="+mn-ea"/>
              <a:cs typeface="+mn-cs"/>
            </a:endParaRPr>
          </a:p>
          <a:p>
            <a:pPr algn="l"/>
            <a:endParaRPr lang="fr-FR" sz="2000" dirty="0" smtClean="0"/>
          </a:p>
          <a:p>
            <a:pPr algn="l"/>
            <a:endParaRPr kumimoji="0" lang="fr-FR" sz="2000" kern="1200" baseline="0" dirty="0" smtClean="0">
              <a:solidFill>
                <a:schemeClr val="tx1"/>
              </a:solidFill>
              <a:latin typeface="+mn-lt"/>
              <a:ea typeface="+mn-ea"/>
              <a:cs typeface="+mn-cs"/>
            </a:endParaRPr>
          </a:p>
          <a:p>
            <a:pPr algn="l"/>
            <a:r>
              <a:rPr kumimoji="0" lang="fr-FR" sz="2000" kern="1200" baseline="0" dirty="0" smtClean="0">
                <a:solidFill>
                  <a:schemeClr val="tx1"/>
                </a:solidFill>
                <a:latin typeface="+mn-lt"/>
                <a:ea typeface="+mn-ea"/>
                <a:cs typeface="+mn-cs"/>
              </a:rPr>
              <a:t> </a:t>
            </a:r>
            <a:r>
              <a:rPr kumimoji="0" lang="fr-FR" sz="2000" kern="1200" dirty="0" smtClean="0">
                <a:solidFill>
                  <a:schemeClr val="tx1"/>
                </a:solidFill>
                <a:latin typeface="+mn-lt"/>
                <a:ea typeface="+mn-ea"/>
                <a:cs typeface="+mn-cs"/>
              </a:rPr>
              <a:t>Milou, la capitale de       </a:t>
            </a:r>
          </a:p>
          <a:p>
            <a:pPr algn="l"/>
            <a:r>
              <a:rPr kumimoji="0" lang="fr-FR" sz="2000" kern="1200" dirty="0" smtClean="0">
                <a:solidFill>
                  <a:schemeClr val="tx1"/>
                </a:solidFill>
                <a:latin typeface="+mn-lt"/>
                <a:ea typeface="+mn-ea"/>
                <a:cs typeface="+mn-cs"/>
              </a:rPr>
              <a:t>Paris, à une distance d'environ 640 km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Une moyenne de 06 heures de fonctionnement et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MONTPELLIER une distance de 115 km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Une moyenne de 01 heures et RODEZ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Une distance de 65 km à 50 minutes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Elle est bordée au nord du Saint-</a:t>
            </a:r>
            <a:r>
              <a:rPr kumimoji="0" lang="fr-FR" sz="2000" kern="1200" dirty="0" err="1" smtClean="0">
                <a:solidFill>
                  <a:schemeClr val="tx1"/>
                </a:solidFill>
                <a:latin typeface="+mn-lt"/>
                <a:ea typeface="+mn-ea"/>
                <a:cs typeface="+mn-cs"/>
              </a:rPr>
              <a:t>Léons</a:t>
            </a:r>
            <a:r>
              <a:rPr kumimoji="0" lang="fr-FR" sz="2000" kern="1200" dirty="0" smtClean="0">
                <a:solidFill>
                  <a:schemeClr val="tx1"/>
                </a:solidFill>
                <a:latin typeface="+mn-lt"/>
                <a:ea typeface="+mn-ea"/>
                <a:cs typeface="+mn-cs"/>
              </a:rPr>
              <a:t> et le Nord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De la </a:t>
            </a:r>
            <a:r>
              <a:rPr kumimoji="0" lang="fr-FR" sz="2000" kern="1200" dirty="0" err="1" smtClean="0">
                <a:solidFill>
                  <a:schemeClr val="tx1"/>
                </a:solidFill>
                <a:latin typeface="+mn-lt"/>
                <a:ea typeface="+mn-ea"/>
                <a:cs typeface="+mn-cs"/>
              </a:rPr>
              <a:t>mostuegouls</a:t>
            </a:r>
            <a:r>
              <a:rPr kumimoji="0" lang="fr-FR" sz="2000" kern="1200" dirty="0" smtClean="0">
                <a:solidFill>
                  <a:schemeClr val="tx1"/>
                </a:solidFill>
                <a:latin typeface="+mn-lt"/>
                <a:ea typeface="+mn-ea"/>
                <a:cs typeface="+mn-cs"/>
              </a:rPr>
              <a:t> Moyen-Orient </a:t>
            </a:r>
            <a:br>
              <a:rPr kumimoji="0" lang="fr-FR" sz="2000" kern="1200" dirty="0" smtClean="0">
                <a:solidFill>
                  <a:schemeClr val="tx1"/>
                </a:solidFill>
                <a:latin typeface="+mn-lt"/>
                <a:ea typeface="+mn-ea"/>
                <a:cs typeface="+mn-cs"/>
              </a:rPr>
            </a:br>
            <a:r>
              <a:rPr kumimoji="0" lang="fr-FR" sz="2000" kern="1200" dirty="0" err="1" smtClean="0">
                <a:solidFill>
                  <a:schemeClr val="tx1"/>
                </a:solidFill>
                <a:latin typeface="+mn-lt"/>
                <a:ea typeface="+mn-ea"/>
                <a:cs typeface="+mn-cs"/>
              </a:rPr>
              <a:t>Larouk</a:t>
            </a:r>
            <a:r>
              <a:rPr kumimoji="0" lang="fr-FR" sz="2000" kern="1200" dirty="0" smtClean="0">
                <a:solidFill>
                  <a:schemeClr val="tx1"/>
                </a:solidFill>
                <a:latin typeface="+mn-lt"/>
                <a:ea typeface="+mn-ea"/>
                <a:cs typeface="+mn-cs"/>
              </a:rPr>
              <a:t> </a:t>
            </a:r>
            <a:r>
              <a:rPr kumimoji="0" lang="fr-FR" sz="2000" kern="1200" dirty="0" err="1" smtClean="0">
                <a:solidFill>
                  <a:schemeClr val="tx1"/>
                </a:solidFill>
                <a:latin typeface="+mn-lt"/>
                <a:ea typeface="+mn-ea"/>
                <a:cs typeface="+mn-cs"/>
              </a:rPr>
              <a:t>marjuerite</a:t>
            </a:r>
            <a:r>
              <a:rPr kumimoji="0" lang="fr-FR" sz="2000" kern="1200" dirty="0" smtClean="0">
                <a:solidFill>
                  <a:schemeClr val="tx1"/>
                </a:solidFill>
                <a:latin typeface="+mn-lt"/>
                <a:ea typeface="+mn-ea"/>
                <a:cs typeface="+mn-cs"/>
              </a:rPr>
              <a:t> </a:t>
            </a:r>
            <a:r>
              <a:rPr kumimoji="0" lang="fr-FR" sz="2000" kern="1200" dirty="0" err="1" smtClean="0">
                <a:solidFill>
                  <a:schemeClr val="tx1"/>
                </a:solidFill>
                <a:latin typeface="+mn-lt"/>
                <a:ea typeface="+mn-ea"/>
                <a:cs typeface="+mn-cs"/>
              </a:rPr>
              <a:t>ste</a:t>
            </a:r>
            <a:r>
              <a:rPr kumimoji="0" lang="fr-FR" sz="2000" kern="1200" dirty="0" smtClean="0">
                <a:solidFill>
                  <a:schemeClr val="tx1"/>
                </a:solidFill>
                <a:latin typeface="+mn-lt"/>
                <a:ea typeface="+mn-ea"/>
                <a:cs typeface="+mn-cs"/>
              </a:rPr>
              <a:t>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Et à partir du sud de Ste Eulalie </a:t>
            </a:r>
            <a:br>
              <a:rPr kumimoji="0" lang="fr-FR" sz="2000" kern="1200" dirty="0" smtClean="0">
                <a:solidFill>
                  <a:schemeClr val="tx1"/>
                </a:solidFill>
                <a:latin typeface="+mn-lt"/>
                <a:ea typeface="+mn-ea"/>
                <a:cs typeface="+mn-cs"/>
              </a:rPr>
            </a:br>
            <a:r>
              <a:rPr kumimoji="0" lang="fr-FR" sz="2000" kern="1200" dirty="0" smtClean="0">
                <a:solidFill>
                  <a:schemeClr val="tx1"/>
                </a:solidFill>
                <a:latin typeface="+mn-lt"/>
                <a:ea typeface="+mn-ea"/>
                <a:cs typeface="+mn-cs"/>
              </a:rPr>
              <a:t>Et sur la </a:t>
            </a:r>
            <a:r>
              <a:rPr kumimoji="0" lang="fr-FR" sz="2000" kern="1200" dirty="0" err="1" smtClean="0">
                <a:solidFill>
                  <a:schemeClr val="tx1"/>
                </a:solidFill>
                <a:latin typeface="+mn-lt"/>
                <a:ea typeface="+mn-ea"/>
                <a:cs typeface="+mn-cs"/>
              </a:rPr>
              <a:t>Ayssènes</a:t>
            </a:r>
            <a:r>
              <a:rPr kumimoji="0" lang="fr-FR" sz="2000" kern="1200" dirty="0" smtClean="0">
                <a:solidFill>
                  <a:schemeClr val="tx1"/>
                </a:solidFill>
                <a:latin typeface="+mn-lt"/>
                <a:ea typeface="+mn-ea"/>
                <a:cs typeface="+mn-cs"/>
              </a:rPr>
              <a:t> ouest</a:t>
            </a:r>
            <a:endParaRPr kumimoji="0" lang="fr-FR" sz="2000" kern="1200" dirty="0">
              <a:solidFill>
                <a:schemeClr val="tx1"/>
              </a:solidFill>
              <a:latin typeface="+mn-lt"/>
              <a:ea typeface="+mn-ea"/>
              <a:cs typeface="+mn-cs"/>
            </a:endParaRPr>
          </a:p>
        </p:txBody>
      </p:sp>
      <p:pic>
        <p:nvPicPr>
          <p:cNvPr id="4" name="Picture 2" descr="G:\ahmed\aller-a-millau.gif"/>
          <p:cNvPicPr>
            <a:picLocks noChangeAspect="1" noChangeArrowheads="1"/>
          </p:cNvPicPr>
          <p:nvPr/>
        </p:nvPicPr>
        <p:blipFill>
          <a:blip r:embed="rId3" cstate="print"/>
          <a:srcRect/>
          <a:stretch>
            <a:fillRect/>
          </a:stretch>
        </p:blipFill>
        <p:spPr bwMode="auto">
          <a:xfrm>
            <a:off x="5929323" y="857232"/>
            <a:ext cx="3143271" cy="5572164"/>
          </a:xfrm>
          <a:prstGeom prst="rect">
            <a:avLst/>
          </a:prstGeom>
          <a:noFill/>
        </p:spPr>
      </p:pic>
      <p:sp>
        <p:nvSpPr>
          <p:cNvPr id="5" name="Rectangle 4"/>
          <p:cNvSpPr/>
          <p:nvPr/>
        </p:nvSpPr>
        <p:spPr>
          <a:xfrm>
            <a:off x="459344" y="285728"/>
            <a:ext cx="8225329" cy="523220"/>
          </a:xfrm>
          <a:prstGeom prst="rect">
            <a:avLst/>
          </a:prstGeom>
          <a:noFill/>
        </p:spPr>
        <p:txBody>
          <a:bodyPr wrap="none" lIns="91440" tIns="45720" rIns="91440" bIns="45720">
            <a:spAutoFit/>
          </a:bodyPr>
          <a:lstStyle/>
          <a:p>
            <a:pPr algn="ctr"/>
            <a:r>
              <a:rPr lang="fr-FR" sz="2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.SITUATION DE PROJET PAR APOORT PARIS</a:t>
            </a:r>
            <a:endParaRPr lang="fr-FR" sz="2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6" name="Picture 2" descr="G:\ahmed\aller-a-millau.gif"/>
          <p:cNvPicPr>
            <a:picLocks noChangeAspect="1" noChangeArrowheads="1"/>
          </p:cNvPicPr>
          <p:nvPr/>
        </p:nvPicPr>
        <p:blipFill>
          <a:blip r:embed="rId3" cstate="print"/>
          <a:srcRect/>
          <a:stretch>
            <a:fillRect/>
          </a:stretch>
        </p:blipFill>
        <p:spPr bwMode="auto">
          <a:xfrm>
            <a:off x="6000729" y="857232"/>
            <a:ext cx="3143271" cy="5572164"/>
          </a:xfrm>
          <a:prstGeom prst="rect">
            <a:avLst/>
          </a:prstGeom>
          <a:noFill/>
        </p:spPr>
      </p:pic>
    </p:spTree>
  </p:cSld>
  <p:clrMapOvr>
    <a:masterClrMapping/>
  </p:clrMapOvr>
  <p:transition>
    <p:split dir="in"/>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3" name="Espace réservé du contenu 2"/>
          <p:cNvSpPr>
            <a:spLocks noGrp="1"/>
          </p:cNvSpPr>
          <p:nvPr>
            <p:ph idx="1"/>
          </p:nvPr>
        </p:nvSpPr>
        <p:spPr/>
        <p:txBody>
          <a:bodyPr/>
          <a:lstStyle/>
          <a:p>
            <a:endParaRPr lang="fr-FR"/>
          </a:p>
        </p:txBody>
      </p:sp>
      <p:pic>
        <p:nvPicPr>
          <p:cNvPr id="2050" name="Picture 2" descr="C:\Documents and Settings\poste10\Bureau\ahmed\carte.png"/>
          <p:cNvPicPr>
            <a:picLocks noChangeAspect="1" noChangeArrowheads="1"/>
          </p:cNvPicPr>
          <p:nvPr/>
        </p:nvPicPr>
        <p:blipFill>
          <a:blip r:embed="rId2" cstate="print"/>
          <a:srcRect/>
          <a:stretch>
            <a:fillRect/>
          </a:stretch>
        </p:blipFill>
        <p:spPr bwMode="auto">
          <a:xfrm>
            <a:off x="428596" y="285728"/>
            <a:ext cx="8286807" cy="6286544"/>
          </a:xfrm>
          <a:prstGeom prst="rect">
            <a:avLst/>
          </a:prstGeom>
          <a:noFill/>
        </p:spPr>
      </p:pic>
    </p:spTree>
  </p:cSld>
  <p:clrMapOvr>
    <a:masterClrMapping/>
  </p:clrMapOvr>
  <p:transition>
    <p:pull dir="ld"/>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sp>
        <p:nvSpPr>
          <p:cNvPr id="3" name="Espace réservé du contenu 2"/>
          <p:cNvSpPr>
            <a:spLocks noGrp="1"/>
          </p:cNvSpPr>
          <p:nvPr>
            <p:ph idx="1"/>
          </p:nvPr>
        </p:nvSpPr>
        <p:spPr/>
        <p:txBody>
          <a:bodyPr/>
          <a:lstStyle/>
          <a:p>
            <a:endParaRPr lang="fr-FR" dirty="0"/>
          </a:p>
        </p:txBody>
      </p:sp>
      <p:pic>
        <p:nvPicPr>
          <p:cNvPr id="2050" name="Picture 2" descr="E:\ahmed\carte_france_millau.gif"/>
          <p:cNvPicPr>
            <a:picLocks noChangeAspect="1" noChangeArrowheads="1"/>
          </p:cNvPicPr>
          <p:nvPr/>
        </p:nvPicPr>
        <p:blipFill>
          <a:blip r:embed="rId2" cstate="print"/>
          <a:srcRect/>
          <a:stretch>
            <a:fillRect/>
          </a:stretch>
        </p:blipFill>
        <p:spPr bwMode="auto">
          <a:xfrm>
            <a:off x="428596" y="428604"/>
            <a:ext cx="8286807" cy="6000792"/>
          </a:xfrm>
          <a:prstGeom prst="rect">
            <a:avLst/>
          </a:prstGeom>
          <a:noFill/>
        </p:spPr>
      </p:pic>
    </p:spTree>
  </p:cSld>
  <p:clrMapOvr>
    <a:masterClrMapping/>
  </p:clrMapOvr>
  <p:transition>
    <p:newsflash/>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vb.arabseyes.com/imgcache/15922.imgcache"/>
          <p:cNvPicPr>
            <a:picLocks noGrp="1" noChangeAspect="1" noChangeArrowheads="1"/>
          </p:cNvPicPr>
          <p:nvPr>
            <p:ph idx="1"/>
          </p:nvPr>
        </p:nvPicPr>
        <p:blipFill>
          <a:blip r:embed="rId2" cstate="print"/>
          <a:srcRect/>
          <a:stretch>
            <a:fillRect/>
          </a:stretch>
        </p:blipFill>
        <p:spPr bwMode="auto">
          <a:xfrm>
            <a:off x="642910" y="1214422"/>
            <a:ext cx="7715303" cy="5094303"/>
          </a:xfrm>
          <a:prstGeom prst="rect">
            <a:avLst/>
          </a:prstGeom>
          <a:noFill/>
        </p:spPr>
      </p:pic>
      <p:sp>
        <p:nvSpPr>
          <p:cNvPr id="5" name="Rectangle 4"/>
          <p:cNvSpPr/>
          <p:nvPr/>
        </p:nvSpPr>
        <p:spPr>
          <a:xfrm>
            <a:off x="659994" y="571480"/>
            <a:ext cx="8055410" cy="584775"/>
          </a:xfrm>
          <a:prstGeom prst="rect">
            <a:avLst/>
          </a:prstGeom>
          <a:noFill/>
        </p:spPr>
        <p:txBody>
          <a:bodyPr wrap="none" lIns="91440" tIns="45720" rIns="91440" bIns="45720">
            <a:spAutoFit/>
          </a:bodyPr>
          <a:lstStyle/>
          <a:p>
            <a:pPr algn="ctr"/>
            <a:r>
              <a:rPr lang="fr-FR"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 projet par apport bordj Uffel</a:t>
            </a:r>
            <a:endParaRPr lang="fr-FR"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wheel/>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sp>
        <p:nvSpPr>
          <p:cNvPr id="3" name="Espace réservé du contenu 2"/>
          <p:cNvSpPr>
            <a:spLocks noGrp="1"/>
          </p:cNvSpPr>
          <p:nvPr>
            <p:ph idx="1"/>
          </p:nvPr>
        </p:nvSpPr>
        <p:spPr/>
        <p:txBody>
          <a:bodyPr>
            <a:normAutofit fontScale="92500" lnSpcReduction="20000"/>
          </a:bodyPr>
          <a:lstStyle/>
          <a:p>
            <a:pPr algn="l">
              <a:buNone/>
            </a:pPr>
            <a:r>
              <a:rPr lang="ar-DZ" dirty="0" smtClean="0"/>
              <a:t>     </a:t>
            </a:r>
            <a:r>
              <a:rPr lang="fr-FR" dirty="0" smtClean="0"/>
              <a:t>A propulsé sur le pont à 343 m dans certains domaines et prévoit l'ouverture des échanges </a:t>
            </a:r>
            <a:br>
              <a:rPr lang="fr-FR" dirty="0" smtClean="0"/>
            </a:br>
            <a:r>
              <a:rPr lang="fr-FR" dirty="0" smtClean="0"/>
              <a:t>Et le tourisme avec les pays méditerranéens du Sud </a:t>
            </a:r>
            <a:br>
              <a:rPr lang="fr-FR" dirty="0" smtClean="0"/>
            </a:br>
            <a:r>
              <a:rPr lang="fr-FR" dirty="0" smtClean="0"/>
              <a:t>Dépasse la hauteur de la Tour Eiffel </a:t>
            </a:r>
            <a:br>
              <a:rPr lang="fr-FR" dirty="0" smtClean="0"/>
            </a:br>
            <a:r>
              <a:rPr lang="fr-FR" dirty="0" smtClean="0"/>
              <a:t>B 23 m </a:t>
            </a:r>
            <a:br>
              <a:rPr lang="fr-FR" dirty="0" smtClean="0"/>
            </a:br>
            <a:r>
              <a:rPr lang="fr-FR" dirty="0" smtClean="0"/>
              <a:t>À court d'un ingénieur Michel </a:t>
            </a:r>
            <a:r>
              <a:rPr lang="fr-FR" dirty="0" err="1" smtClean="0"/>
              <a:t>Vrlojo</a:t>
            </a:r>
            <a:r>
              <a:rPr lang="fr-FR" dirty="0" smtClean="0"/>
              <a:t> avec son équipe à la mise en œuvre de l'idée de l'architecte Norman Foster a été attribué à quelque 320 millions d'euros et 343 m de hauteur et longueur d'environ 2,5 km </a:t>
            </a:r>
            <a:br>
              <a:rPr lang="fr-FR" dirty="0" smtClean="0"/>
            </a:br>
            <a:r>
              <a:rPr lang="fr-FR" dirty="0" smtClean="0"/>
              <a:t>Et conçu par </a:t>
            </a:r>
            <a:r>
              <a:rPr lang="fr-FR" dirty="0" err="1" smtClean="0"/>
              <a:t>Zkhmp</a:t>
            </a:r>
            <a:r>
              <a:rPr lang="fr-FR" dirty="0" smtClean="0"/>
              <a:t> Au 07 colonnes, qui ont duré huit ans </a:t>
            </a:r>
          </a:p>
        </p:txBody>
      </p:sp>
      <p:sp>
        <p:nvSpPr>
          <p:cNvPr id="4" name="Rectangle 3"/>
          <p:cNvSpPr/>
          <p:nvPr/>
        </p:nvSpPr>
        <p:spPr>
          <a:xfrm>
            <a:off x="797575" y="571480"/>
            <a:ext cx="7548861" cy="707886"/>
          </a:xfrm>
          <a:prstGeom prst="rect">
            <a:avLst/>
          </a:prstGeom>
          <a:noFill/>
        </p:spPr>
        <p:txBody>
          <a:bodyPr wrap="none" lIns="91440" tIns="45720" rIns="91440" bIns="45720">
            <a:spAutoFit/>
          </a:bodyPr>
          <a:lstStyle/>
          <a:p>
            <a:pPr algn="ctr"/>
            <a:r>
              <a:rPr lang="fr-FR"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PRESENTATION DU PROJET</a:t>
            </a:r>
            <a:endParaRPr lang="fr-FR"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dir="in"/>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http://www.mes-ballades.com/12/image-12/viaduc-de-millau-17.jpg"/>
          <p:cNvPicPr>
            <a:picLocks noGrp="1"/>
          </p:cNvPicPr>
          <p:nvPr>
            <p:ph idx="1"/>
          </p:nvPr>
        </p:nvPicPr>
        <p:blipFill>
          <a:blip r:embed="rId2" cstate="print"/>
          <a:srcRect/>
          <a:stretch>
            <a:fillRect/>
          </a:stretch>
        </p:blipFill>
        <p:spPr bwMode="auto">
          <a:xfrm>
            <a:off x="428596" y="285728"/>
            <a:ext cx="8286808" cy="6143667"/>
          </a:xfrm>
          <a:prstGeom prst="rect">
            <a:avLst/>
          </a:prstGeom>
          <a:noFill/>
          <a:ln w="9525">
            <a:noFill/>
            <a:miter lim="800000"/>
            <a:headEnd/>
            <a:tailEnd/>
          </a:ln>
        </p:spPr>
      </p:pic>
    </p:spTree>
  </p:cSld>
  <p:clrMapOvr>
    <a:masterClrMapping/>
  </p:clrMapOvr>
  <p:transition>
    <p:wheel spokes="3"/>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E:\mourad doc\projet al hijaz\photo damas\damas01.jpg"/>
          <p:cNvPicPr/>
          <p:nvPr/>
        </p:nvPicPr>
        <p:blipFill>
          <a:blip r:embed="rId2" cstate="print">
            <a:grayscl/>
            <a:lum contrast="-10000"/>
          </a:blip>
          <a:srcRect/>
          <a:stretch>
            <a:fillRect/>
          </a:stretch>
        </p:blipFill>
        <p:spPr bwMode="auto">
          <a:xfrm>
            <a:off x="0" y="214338"/>
            <a:ext cx="9143999" cy="6858000"/>
          </a:xfrm>
          <a:prstGeom prst="rect">
            <a:avLst/>
          </a:prstGeom>
          <a:ln>
            <a:noFill/>
          </a:ln>
          <a:effectLst>
            <a:outerShdw blurRad="190500" algn="tl" rotWithShape="0">
              <a:srgbClr val="000000">
                <a:alpha val="70000"/>
              </a:srgbClr>
            </a:outerShdw>
          </a:effectLst>
        </p:spPr>
        <p:style>
          <a:lnRef idx="1">
            <a:schemeClr val="accent3"/>
          </a:lnRef>
          <a:fillRef idx="3">
            <a:schemeClr val="accent3"/>
          </a:fillRef>
          <a:effectRef idx="2">
            <a:schemeClr val="accent3"/>
          </a:effectRef>
          <a:fontRef idx="minor">
            <a:schemeClr val="lt1"/>
          </a:fontRef>
        </p:style>
      </p:pic>
      <p:sp>
        <p:nvSpPr>
          <p:cNvPr id="6" name="ZoneTexte 5"/>
          <p:cNvSpPr txBox="1"/>
          <p:nvPr/>
        </p:nvSpPr>
        <p:spPr>
          <a:xfrm>
            <a:off x="1857356" y="2214554"/>
            <a:ext cx="5929354" cy="523220"/>
          </a:xfrm>
          <a:prstGeom prst="rect">
            <a:avLst/>
          </a:prstGeom>
          <a:noFill/>
        </p:spPr>
        <p:txBody>
          <a:bodyPr wrap="square" rtlCol="0">
            <a:spAutoFit/>
          </a:bodyPr>
          <a:lstStyle/>
          <a:p>
            <a:pPr algn="r"/>
            <a:endParaRPr lang="ar-DZ" sz="2800" dirty="0" smtClean="0">
              <a:solidFill>
                <a:srgbClr val="FFC000"/>
              </a:solidFill>
            </a:endParaRPr>
          </a:p>
        </p:txBody>
      </p:sp>
      <p:sp>
        <p:nvSpPr>
          <p:cNvPr id="9" name="ZoneTexte 8"/>
          <p:cNvSpPr txBox="1"/>
          <p:nvPr/>
        </p:nvSpPr>
        <p:spPr>
          <a:xfrm>
            <a:off x="2000232" y="2571744"/>
            <a:ext cx="7572428" cy="1446550"/>
          </a:xfrm>
          <a:prstGeom prst="rect">
            <a:avLst/>
          </a:prstGeom>
          <a:noFill/>
        </p:spPr>
        <p:txBody>
          <a:bodyPr wrap="square" rtlCol="0">
            <a:spAutoFit/>
          </a:bodyPr>
          <a:lstStyle/>
          <a:p>
            <a:r>
              <a:rPr lang="fr-FR" sz="4400" b="1" dirty="0" smtClean="0">
                <a:solidFill>
                  <a:srgbClr val="FF0000"/>
                </a:solidFill>
              </a:rPr>
              <a:t>PROJET LA GARE    </a:t>
            </a:r>
          </a:p>
          <a:p>
            <a:r>
              <a:rPr lang="fr-FR" sz="4400" b="1" dirty="0" smtClean="0">
                <a:solidFill>
                  <a:srgbClr val="FF0000"/>
                </a:solidFill>
              </a:rPr>
              <a:t>       EL-HIJAZ</a:t>
            </a:r>
            <a:endParaRPr lang="ar-DZ" sz="4400" b="1" dirty="0" smtClean="0">
              <a:solidFill>
                <a:srgbClr val="FF0000"/>
              </a:solidFill>
            </a:endParaRPr>
          </a:p>
        </p:txBody>
      </p:sp>
      <p:pic>
        <p:nvPicPr>
          <p:cNvPr id="10" name="Image 9" descr="Projet-de-la-gare-du-Hejaz"/>
          <p:cNvPicPr/>
          <p:nvPr/>
        </p:nvPicPr>
        <p:blipFill>
          <a:blip r:embed="rId3" cstate="print"/>
          <a:stretch>
            <a:fillRect/>
          </a:stretch>
        </p:blipFill>
        <p:spPr bwMode="auto">
          <a:xfrm>
            <a:off x="2285984" y="1"/>
            <a:ext cx="4929222" cy="1357298"/>
          </a:xfrm>
          <a:prstGeom prst="rect">
            <a:avLst/>
          </a:prstGeom>
          <a:ln>
            <a:noFill/>
          </a:ln>
          <a:effectLst>
            <a:softEdge rad="112500"/>
          </a:effectLst>
        </p:spPr>
      </p:pic>
    </p:spTree>
  </p:cSld>
  <p:clrMapOvr>
    <a:masterClrMapping/>
  </p:clrMapOvr>
  <p:transition spd="med">
    <p:wheel spokes="8"/>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prstGeom prst="rect">
            <a:avLst/>
          </a:prstGeom>
          <a:noFill/>
        </p:spPr>
        <p:txBody>
          <a:bodyPr wrap="none" lIns="91440" tIns="45720" rIns="91440" bIns="45720">
            <a:spAutoFit/>
          </a:bodyPr>
          <a:lstStyle/>
          <a:p>
            <a:pPr algn="ctr"/>
            <a:r>
              <a:rPr lang="fr-FR"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.PLAN DE MASSE</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
        <p:nvSpPr>
          <p:cNvPr id="3" name="Espace réservé du contenu 2"/>
          <p:cNvSpPr>
            <a:spLocks noGrp="1"/>
          </p:cNvSpPr>
          <p:nvPr>
            <p:ph idx="1"/>
          </p:nvPr>
        </p:nvSpPr>
        <p:spPr>
          <a:xfrm>
            <a:off x="214282" y="1600200"/>
            <a:ext cx="8715436" cy="4709160"/>
          </a:xfrm>
        </p:spPr>
        <p:txBody>
          <a:bodyPr>
            <a:normAutofit lnSpcReduction="10000"/>
          </a:bodyPr>
          <a:lstStyle/>
          <a:p>
            <a:pPr>
              <a:buNone/>
            </a:pPr>
            <a:r>
              <a:rPr lang="fr-FR" dirty="0" smtClean="0"/>
              <a:t>La longueur totale du pont: en 2460 </a:t>
            </a:r>
          </a:p>
          <a:p>
            <a:pPr>
              <a:buNone/>
            </a:pPr>
            <a:r>
              <a:rPr lang="fr-FR" dirty="0" smtClean="0"/>
              <a:t>Profondeur des colonnes:</a:t>
            </a:r>
          </a:p>
          <a:p>
            <a:pPr>
              <a:buNone/>
            </a:pPr>
            <a:r>
              <a:rPr lang="fr-FR" dirty="0" smtClean="0"/>
              <a:t>Colonne -1 -: 94501 m </a:t>
            </a:r>
          </a:p>
          <a:p>
            <a:pPr>
              <a:buNone/>
            </a:pPr>
            <a:r>
              <a:rPr lang="fr-FR" dirty="0" smtClean="0"/>
              <a:t>Colonne -2 -: 245 m </a:t>
            </a:r>
          </a:p>
          <a:p>
            <a:pPr>
              <a:buNone/>
            </a:pPr>
            <a:r>
              <a:rPr lang="fr-FR" dirty="0" smtClean="0"/>
              <a:t>Colonne 3 -: 230 m </a:t>
            </a:r>
          </a:p>
          <a:p>
            <a:pPr>
              <a:buNone/>
            </a:pPr>
            <a:r>
              <a:rPr lang="fr-FR" dirty="0" smtClean="0"/>
              <a:t>Colonne 4 -: 145 m </a:t>
            </a:r>
          </a:p>
          <a:p>
            <a:pPr>
              <a:buNone/>
            </a:pPr>
            <a:r>
              <a:rPr lang="fr-FR" dirty="0" smtClean="0"/>
              <a:t>Colonne 5 -: 136,42 m </a:t>
            </a:r>
          </a:p>
          <a:p>
            <a:pPr>
              <a:buNone/>
            </a:pPr>
            <a:r>
              <a:rPr lang="fr-FR" dirty="0" smtClean="0"/>
              <a:t>Colonne -6 -: 111,94 m </a:t>
            </a:r>
          </a:p>
          <a:p>
            <a:pPr>
              <a:buNone/>
            </a:pPr>
            <a:r>
              <a:rPr lang="fr-FR" dirty="0" smtClean="0"/>
              <a:t>Colonne 7 -: 77 </a:t>
            </a:r>
            <a:r>
              <a:rPr lang="ar-SA" dirty="0" smtClean="0"/>
              <a:t>م </a:t>
            </a:r>
            <a:r>
              <a:rPr lang="fr-FR" dirty="0" smtClean="0"/>
              <a:t/>
            </a:r>
            <a:br>
              <a:rPr lang="fr-FR" dirty="0" smtClean="0"/>
            </a:br>
            <a:endParaRPr lang="fr-FR" dirty="0" smtClean="0"/>
          </a:p>
          <a:p>
            <a:endParaRPr lang="fr-FR" dirty="0"/>
          </a:p>
        </p:txBody>
      </p:sp>
      <p:pic>
        <p:nvPicPr>
          <p:cNvPr id="4" name="Picture 2" descr="C:\Documents and Settings\Administrateur\Bureau\ahmed\540px-Viaduc-Millau-Elevation_svg.png"/>
          <p:cNvPicPr>
            <a:picLocks noChangeAspect="1" noChangeArrowheads="1"/>
          </p:cNvPicPr>
          <p:nvPr/>
        </p:nvPicPr>
        <p:blipFill>
          <a:blip r:embed="rId3" cstate="print"/>
          <a:srcRect/>
          <a:stretch>
            <a:fillRect/>
          </a:stretch>
        </p:blipFill>
        <p:spPr bwMode="auto">
          <a:xfrm>
            <a:off x="4857752" y="2214530"/>
            <a:ext cx="4000528" cy="4643470"/>
          </a:xfrm>
          <a:prstGeom prst="rect">
            <a:avLst/>
          </a:prstGeom>
          <a:noFill/>
        </p:spPr>
      </p:pic>
    </p:spTree>
  </p:cSld>
  <p:clrMapOvr>
    <a:masterClrMapping/>
  </p:clrMapOvr>
  <p:transition>
    <p:cover dir="ld"/>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142852"/>
            <a:ext cx="8786874" cy="6500858"/>
          </a:xfrm>
        </p:spPr>
        <p:txBody>
          <a:bodyPr/>
          <a:lstStyle/>
          <a:p>
            <a:endParaRPr lang="fr-FR" dirty="0"/>
          </a:p>
        </p:txBody>
      </p:sp>
      <p:pic>
        <p:nvPicPr>
          <p:cNvPr id="6146" name="Picture 2" descr="C:\Documents and Settings\poste10\Bureau\ahmed\15935.imgcache.jpeg"/>
          <p:cNvPicPr>
            <a:picLocks noChangeAspect="1" noChangeArrowheads="1"/>
          </p:cNvPicPr>
          <p:nvPr/>
        </p:nvPicPr>
        <p:blipFill>
          <a:blip r:embed="rId2" cstate="print"/>
          <a:srcRect/>
          <a:stretch>
            <a:fillRect/>
          </a:stretch>
        </p:blipFill>
        <p:spPr bwMode="auto">
          <a:xfrm>
            <a:off x="214282" y="142852"/>
            <a:ext cx="8715436" cy="6357982"/>
          </a:xfrm>
          <a:prstGeom prst="rect">
            <a:avLst/>
          </a:prstGeom>
          <a:noFill/>
        </p:spPr>
      </p:pic>
      <p:sp>
        <p:nvSpPr>
          <p:cNvPr id="5" name="Rectangle 4"/>
          <p:cNvSpPr/>
          <p:nvPr/>
        </p:nvSpPr>
        <p:spPr>
          <a:xfrm>
            <a:off x="142649" y="500042"/>
            <a:ext cx="5572359" cy="830997"/>
          </a:xfrm>
          <a:prstGeom prst="rect">
            <a:avLst/>
          </a:prstGeom>
          <a:noFill/>
        </p:spPr>
        <p:txBody>
          <a:bodyPr wrap="non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fr-FR" sz="4800" b="1" cap="none" spc="0" dirty="0" smtClean="0">
                <a:ln w="50800"/>
                <a:solidFill>
                  <a:schemeClr val="bg1">
                    <a:shade val="50000"/>
                  </a:schemeClr>
                </a:solidFill>
                <a:effectLst/>
              </a:rPr>
              <a:t>.PONT DE MILOU</a:t>
            </a:r>
            <a:endParaRPr lang="fr-FR" sz="4800" b="1" cap="none" spc="0" dirty="0">
              <a:ln w="50800"/>
              <a:solidFill>
                <a:schemeClr val="bg1">
                  <a:shade val="50000"/>
                </a:schemeClr>
              </a:solidFill>
              <a:effectLst/>
            </a:endParaRPr>
          </a:p>
        </p:txBody>
      </p:sp>
    </p:spTree>
  </p:cSld>
  <p:clrMapOvr>
    <a:masterClrMapping/>
  </p:clrMapOvr>
  <p:transition>
    <p:diamond/>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r" rtl="1"/>
            <a:r>
              <a:rPr kumimoji="0" lang="fr-FR" sz="2800" i="0" kern="1200" dirty="0" smtClean="0">
                <a:solidFill>
                  <a:schemeClr val="tx1"/>
                </a:solidFill>
                <a:latin typeface="+mn-lt"/>
                <a:ea typeface="+mn-ea"/>
                <a:cs typeface="+mn-cs"/>
              </a:rPr>
              <a:t>1 - le lien entre le nord et le sud, sans traverser l'autoroute dans la vallée du Rhône. </a:t>
            </a:r>
            <a:br>
              <a:rPr kumimoji="0" lang="fr-FR" sz="2800" i="0" kern="1200" dirty="0" smtClean="0">
                <a:solidFill>
                  <a:schemeClr val="tx1"/>
                </a:solidFill>
                <a:latin typeface="+mn-lt"/>
                <a:ea typeface="+mn-ea"/>
                <a:cs typeface="+mn-cs"/>
              </a:rPr>
            </a:br>
            <a:r>
              <a:rPr kumimoji="0" lang="fr-FR" sz="2800" i="0" kern="1200" dirty="0" smtClean="0">
                <a:solidFill>
                  <a:schemeClr val="tx1"/>
                </a:solidFill>
                <a:latin typeface="+mn-lt"/>
                <a:ea typeface="+mn-ea"/>
                <a:cs typeface="+mn-cs"/>
              </a:rPr>
              <a:t>2 - Ce projet permet l'accès à la ville de Béziers et éviter la congestion été témoin </a:t>
            </a:r>
            <a:r>
              <a:rPr kumimoji="0" lang="fr-FR" sz="2800" i="0" kern="1200" dirty="0" err="1" smtClean="0">
                <a:solidFill>
                  <a:schemeClr val="tx1"/>
                </a:solidFill>
                <a:latin typeface="+mn-lt"/>
                <a:ea typeface="+mn-ea"/>
                <a:cs typeface="+mn-cs"/>
              </a:rPr>
              <a:t>Mpelo</a:t>
            </a:r>
            <a:r>
              <a:rPr kumimoji="0" lang="fr-FR" sz="2800" i="0" kern="1200" dirty="0" smtClean="0">
                <a:solidFill>
                  <a:schemeClr val="tx1"/>
                </a:solidFill>
                <a:latin typeface="+mn-lt"/>
                <a:ea typeface="+mn-ea"/>
                <a:cs typeface="+mn-cs"/>
              </a:rPr>
              <a:t>. </a:t>
            </a:r>
            <a:br>
              <a:rPr kumimoji="0" lang="fr-FR" sz="2800" i="0" kern="1200" dirty="0" smtClean="0">
                <a:solidFill>
                  <a:schemeClr val="tx1"/>
                </a:solidFill>
                <a:latin typeface="+mn-lt"/>
                <a:ea typeface="+mn-ea"/>
                <a:cs typeface="+mn-cs"/>
              </a:rPr>
            </a:br>
            <a:endParaRPr lang="fr-FR" dirty="0"/>
          </a:p>
        </p:txBody>
      </p:sp>
      <p:sp>
        <p:nvSpPr>
          <p:cNvPr id="5" name="Rectangle 4"/>
          <p:cNvSpPr/>
          <p:nvPr/>
        </p:nvSpPr>
        <p:spPr>
          <a:xfrm>
            <a:off x="-162625" y="357166"/>
            <a:ext cx="9469259" cy="584775"/>
          </a:xfrm>
          <a:prstGeom prst="rect">
            <a:avLst/>
          </a:prstGeom>
          <a:noFill/>
        </p:spPr>
        <p:txBody>
          <a:bodyPr wrap="none" lIns="91440" tIns="45720" rIns="91440" bIns="45720">
            <a:spAutoFit/>
          </a:bodyPr>
          <a:lstStyle/>
          <a:p>
            <a:pPr algn="ctr"/>
            <a:r>
              <a:rPr lang="fr-FR"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objectifs de réalisation du projet</a:t>
            </a:r>
            <a:endParaRPr lang="fr-FR" sz="32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rtl="1">
              <a:buNone/>
            </a:pPr>
            <a:r>
              <a:rPr kumimoji="0" lang="fr-FR" sz="2800" i="0" kern="1200" dirty="0" smtClean="0">
                <a:solidFill>
                  <a:schemeClr val="tx1"/>
                </a:solidFill>
                <a:latin typeface="+mn-lt"/>
                <a:ea typeface="+mn-ea"/>
                <a:cs typeface="+mn-cs"/>
              </a:rPr>
              <a:t>Raison économique: pour attirer les touristes, le paiement des graphiques afin de passer ce pont. </a:t>
            </a:r>
            <a:br>
              <a:rPr kumimoji="0" lang="fr-FR" sz="2800" i="0" kern="1200" dirty="0" smtClean="0">
                <a:solidFill>
                  <a:schemeClr val="tx1"/>
                </a:solidFill>
                <a:latin typeface="+mn-lt"/>
                <a:ea typeface="+mn-ea"/>
                <a:cs typeface="+mn-cs"/>
              </a:rPr>
            </a:br>
            <a:r>
              <a:rPr kumimoji="0" lang="fr-FR" sz="2800" i="0" kern="1200" dirty="0" smtClean="0">
                <a:solidFill>
                  <a:schemeClr val="tx1"/>
                </a:solidFill>
                <a:latin typeface="+mn-lt"/>
                <a:ea typeface="+mn-ea"/>
                <a:cs typeface="+mn-cs"/>
              </a:rPr>
              <a:t>Raison sociale: pour profiter du paysage magnifique qui traverse le pont et créer un sentiment de spiritualité pour les conducteurs. </a:t>
            </a:r>
            <a:br>
              <a:rPr kumimoji="0" lang="fr-FR" sz="2800" i="0" kern="1200" dirty="0" smtClean="0">
                <a:solidFill>
                  <a:schemeClr val="tx1"/>
                </a:solidFill>
                <a:latin typeface="+mn-lt"/>
                <a:ea typeface="+mn-ea"/>
                <a:cs typeface="+mn-cs"/>
              </a:rPr>
            </a:br>
            <a:r>
              <a:rPr kumimoji="0" lang="fr-FR" sz="2800" i="0" kern="1200" dirty="0" smtClean="0">
                <a:solidFill>
                  <a:schemeClr val="tx1"/>
                </a:solidFill>
                <a:latin typeface="+mn-lt"/>
                <a:ea typeface="+mn-ea"/>
                <a:cs typeface="+mn-cs"/>
              </a:rPr>
              <a:t>Raison politique: faire de ce pont de nombreuses personnalités politiques intéressés par les grands projets, et a visité le </a:t>
            </a:r>
            <a:r>
              <a:rPr kumimoji="0" lang="fr-FR" sz="2800" i="0" kern="1200" dirty="0" err="1" smtClean="0">
                <a:solidFill>
                  <a:schemeClr val="tx1"/>
                </a:solidFill>
                <a:latin typeface="+mn-lt"/>
                <a:ea typeface="+mn-ea"/>
                <a:cs typeface="+mn-cs"/>
              </a:rPr>
              <a:t>Alogiralris</a:t>
            </a:r>
            <a:r>
              <a:rPr kumimoji="0" lang="fr-FR" sz="2800" i="0" kern="1200" dirty="0" smtClean="0">
                <a:solidFill>
                  <a:schemeClr val="tx1"/>
                </a:solidFill>
                <a:latin typeface="+mn-lt"/>
                <a:ea typeface="+mn-ea"/>
                <a:cs typeface="+mn-cs"/>
              </a:rPr>
              <a:t> Jacques Chirac</a:t>
            </a:r>
            <a:r>
              <a:rPr lang="ar-DZ" dirty="0" smtClean="0"/>
              <a:t> </a:t>
            </a:r>
            <a:endParaRPr lang="fr-FR" dirty="0"/>
          </a:p>
        </p:txBody>
      </p:sp>
      <p:sp>
        <p:nvSpPr>
          <p:cNvPr id="4" name="Rectangle 3"/>
          <p:cNvSpPr/>
          <p:nvPr/>
        </p:nvSpPr>
        <p:spPr>
          <a:xfrm>
            <a:off x="150757" y="357166"/>
            <a:ext cx="8842485" cy="923330"/>
          </a:xfrm>
          <a:prstGeom prst="rect">
            <a:avLst/>
          </a:prstGeom>
          <a:noFill/>
        </p:spPr>
        <p:txBody>
          <a:bodyPr wrap="none" lIns="91440" tIns="45720" rIns="91440" bIns="45720">
            <a:spAutoFit/>
          </a:bodyPr>
          <a:lstStyle/>
          <a:p>
            <a:pPr algn="ctr"/>
            <a:r>
              <a:rPr lang="fr-FR" sz="32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cause de réalisation du projet</a:t>
            </a:r>
            <a:r>
              <a:rPr lang="ar-DZ"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endParaRPr lang="fr-FR"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6291" y="2714620"/>
            <a:ext cx="8491427" cy="769441"/>
          </a:xfrm>
          <a:prstGeom prst="rect">
            <a:avLst/>
          </a:prstGeom>
          <a:noFill/>
        </p:spPr>
        <p:txBody>
          <a:bodyPr wrap="none" lIns="91440" tIns="45720" rIns="91440" bIns="45720">
            <a:spAutoFit/>
          </a:bodyPr>
          <a:lstStyle/>
          <a:p>
            <a:pPr algn="ctr"/>
            <a:r>
              <a:rPr lang="fr-FR"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impacts sur le milieu</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newsflash/>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dirty="0" smtClean="0"/>
              <a:t>Le </a:t>
            </a:r>
            <a:r>
              <a:rPr lang="fr-FR" dirty="0" smtClean="0">
                <a:hlinkClick r:id="rId2" tooltip="Viaduc"/>
              </a:rPr>
              <a:t>viaduc</a:t>
            </a:r>
            <a:r>
              <a:rPr lang="fr-FR" dirty="0" smtClean="0"/>
              <a:t> passe entièrement au-dessus de la </a:t>
            </a:r>
            <a:r>
              <a:rPr lang="fr-FR" dirty="0" smtClean="0">
                <a:hlinkClick r:id="rId3" tooltip="Vallée"/>
              </a:rPr>
              <a:t>vallée</a:t>
            </a:r>
            <a:r>
              <a:rPr lang="fr-FR" dirty="0" smtClean="0"/>
              <a:t> du </a:t>
            </a:r>
            <a:r>
              <a:rPr lang="fr-FR" dirty="0" smtClean="0">
                <a:hlinkClick r:id="rId4" tooltip="Tarn (rivière)"/>
              </a:rPr>
              <a:t>Tarn</a:t>
            </a:r>
            <a:r>
              <a:rPr lang="fr-FR" dirty="0" smtClean="0"/>
              <a:t> du Causse rouge au Causse du </a:t>
            </a:r>
            <a:r>
              <a:rPr lang="fr-FR" dirty="0" smtClean="0">
                <a:hlinkClick r:id="rId5" tooltip="Larzac"/>
              </a:rPr>
              <a:t>Larzac</a:t>
            </a:r>
            <a:r>
              <a:rPr lang="fr-FR" dirty="0" smtClean="0"/>
              <a:t>. Il traverse la </a:t>
            </a:r>
            <a:r>
              <a:rPr lang="fr-FR" dirty="0" smtClean="0">
                <a:hlinkClick r:id="rId6" tooltip="Route départementale"/>
              </a:rPr>
              <a:t>route départementale</a:t>
            </a:r>
            <a:r>
              <a:rPr lang="fr-FR" dirty="0" smtClean="0"/>
              <a:t> 992 </a:t>
            </a:r>
            <a:r>
              <a:rPr lang="fr-FR" dirty="0" smtClean="0">
                <a:hlinkClick r:id="rId7" tooltip="Albi"/>
              </a:rPr>
              <a:t>Albi</a:t>
            </a:r>
            <a:r>
              <a:rPr lang="fr-FR" dirty="0" smtClean="0"/>
              <a:t>-</a:t>
            </a:r>
            <a:r>
              <a:rPr lang="fr-FR" dirty="0" smtClean="0">
                <a:hlinkClick r:id="rId8" tooltip="Millau"/>
              </a:rPr>
              <a:t>Millau</a:t>
            </a:r>
            <a:r>
              <a:rPr lang="fr-FR" dirty="0" smtClean="0"/>
              <a:t>, le </a:t>
            </a:r>
            <a:r>
              <a:rPr lang="fr-FR" dirty="0" smtClean="0">
                <a:hlinkClick r:id="rId4" tooltip="Tarn (rivière)"/>
              </a:rPr>
              <a:t>Tarn</a:t>
            </a:r>
            <a:r>
              <a:rPr lang="fr-FR" dirty="0" smtClean="0"/>
              <a:t>, la </a:t>
            </a:r>
            <a:r>
              <a:rPr lang="fr-FR" dirty="0" smtClean="0">
                <a:hlinkClick r:id="rId9" tooltip="Voie ferrée"/>
              </a:rPr>
              <a:t>voie ferrée</a:t>
            </a:r>
            <a:r>
              <a:rPr lang="fr-FR" dirty="0" smtClean="0"/>
              <a:t> de la </a:t>
            </a:r>
            <a:r>
              <a:rPr lang="fr-FR" dirty="0" smtClean="0">
                <a:hlinkClick r:id="rId10" tooltip="Ligne des Causses"/>
              </a:rPr>
              <a:t>ligne des Causses</a:t>
            </a:r>
            <a:r>
              <a:rPr lang="fr-FR" dirty="0" smtClean="0"/>
              <a:t> et la route départementale 41 </a:t>
            </a:r>
            <a:r>
              <a:rPr lang="fr-FR" dirty="0" smtClean="0">
                <a:hlinkClick r:id="rId8" tooltip="Millau"/>
              </a:rPr>
              <a:t>Millau</a:t>
            </a:r>
            <a:r>
              <a:rPr lang="fr-FR" dirty="0" smtClean="0"/>
              <a:t>-</a:t>
            </a:r>
            <a:r>
              <a:rPr lang="fr-FR" dirty="0" err="1" smtClean="0">
                <a:hlinkClick r:id="rId11" tooltip="Peyre (Aveyron)"/>
              </a:rPr>
              <a:t>Peyre</a:t>
            </a:r>
            <a:r>
              <a:rPr lang="fr-FR" dirty="0" smtClean="0"/>
              <a:t>. Le </a:t>
            </a:r>
            <a:r>
              <a:rPr lang="fr-FR" dirty="0" smtClean="0">
                <a:hlinkClick r:id="rId12" tooltip="Tracé en plan (route)"/>
              </a:rPr>
              <a:t>tracé</a:t>
            </a:r>
            <a:r>
              <a:rPr lang="fr-FR" dirty="0" smtClean="0"/>
              <a:t> respecte les </a:t>
            </a:r>
            <a:r>
              <a:rPr lang="fr-FR" dirty="0" smtClean="0">
                <a:hlinkClick r:id="rId13" tooltip="Site naturel"/>
              </a:rPr>
              <a:t>sites naturels</a:t>
            </a:r>
            <a:r>
              <a:rPr lang="fr-FR" dirty="0" smtClean="0"/>
              <a:t> majeurs, </a:t>
            </a:r>
            <a:r>
              <a:rPr lang="fr-FR" dirty="0" smtClean="0">
                <a:hlinkClick r:id="rId14" tooltip="Paysage"/>
              </a:rPr>
              <a:t>paysages</a:t>
            </a:r>
            <a:r>
              <a:rPr lang="fr-FR" dirty="0" smtClean="0"/>
              <a:t> exceptionnels situés au </a:t>
            </a:r>
            <a:r>
              <a:rPr lang="fr-FR" dirty="0" smtClean="0">
                <a:hlinkClick r:id="rId15" tooltip="Confluent"/>
              </a:rPr>
              <a:t>confluent</a:t>
            </a:r>
            <a:r>
              <a:rPr lang="fr-FR" dirty="0" smtClean="0"/>
              <a:t> des vallées de la </a:t>
            </a:r>
            <a:r>
              <a:rPr lang="fr-FR" dirty="0" smtClean="0">
                <a:hlinkClick r:id="rId16" tooltip="Dourbie"/>
              </a:rPr>
              <a:t>Dourbie</a:t>
            </a:r>
            <a:r>
              <a:rPr lang="fr-FR" dirty="0" smtClean="0"/>
              <a:t> et du </a:t>
            </a:r>
            <a:r>
              <a:rPr lang="fr-FR" dirty="0" smtClean="0">
                <a:hlinkClick r:id="rId4" tooltip="Tarn (rivière)"/>
              </a:rPr>
              <a:t>Tarn</a:t>
            </a:r>
            <a:r>
              <a:rPr lang="fr-FR" dirty="0" smtClean="0"/>
              <a:t>, tout en assurant une desserte facile de l’agglomération de </a:t>
            </a:r>
            <a:r>
              <a:rPr lang="fr-FR" dirty="0" smtClean="0">
                <a:hlinkClick r:id="rId8" tooltip="Millau"/>
              </a:rPr>
              <a:t>Millau</a:t>
            </a:r>
            <a:r>
              <a:rPr lang="fr-FR" dirty="0" smtClean="0"/>
              <a:t>.</a:t>
            </a:r>
            <a:endParaRPr lang="fr-FR" dirty="0"/>
          </a:p>
        </p:txBody>
      </p:sp>
      <p:sp>
        <p:nvSpPr>
          <p:cNvPr id="4" name="Rectangle 3"/>
          <p:cNvSpPr/>
          <p:nvPr/>
        </p:nvSpPr>
        <p:spPr>
          <a:xfrm>
            <a:off x="537083" y="500042"/>
            <a:ext cx="8069838" cy="830997"/>
          </a:xfrm>
          <a:prstGeom prst="rect">
            <a:avLst/>
          </a:prstGeom>
          <a:noFill/>
        </p:spPr>
        <p:txBody>
          <a:bodyPr wrap="none" lIns="91440" tIns="45720" rIns="91440" bIns="45720">
            <a:spAutoFit/>
          </a:bodyPr>
          <a:lstStyle/>
          <a:p>
            <a:pPr algn="ctr"/>
            <a:r>
              <a:rPr lang="fr-FR"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Sur l’environnement</a:t>
            </a:r>
            <a:endParaRPr lang="fr-FR"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r>
              <a:rPr lang="fr-FR" dirty="0" smtClean="0"/>
              <a:t>L’ouvrage connaît un très franc succès en matière de fréquentation touristique : lors de sa seule construction, plus de 500 000 personnes se sont déplacées pour l'admirer. Aujourd'hui, l'affluence record aux points de vue panoramiques sur le pont, comme celui de la descente de la </a:t>
            </a:r>
            <a:r>
              <a:rPr lang="fr-FR" dirty="0" smtClean="0">
                <a:hlinkClick r:id="rId2" tooltip="Route nationale 9 (France)"/>
              </a:rPr>
              <a:t>RN9</a:t>
            </a:r>
            <a:r>
              <a:rPr lang="fr-FR" dirty="0" smtClean="0"/>
              <a:t> sur </a:t>
            </a:r>
            <a:r>
              <a:rPr lang="fr-FR" dirty="0" smtClean="0">
                <a:hlinkClick r:id="rId3" tooltip="Millau"/>
              </a:rPr>
              <a:t>Millau</a:t>
            </a:r>
            <a:r>
              <a:rPr lang="fr-FR" dirty="0" smtClean="0"/>
              <a:t> ou encore celui de l'aire de </a:t>
            </a:r>
            <a:r>
              <a:rPr lang="fr-FR" dirty="0" err="1" smtClean="0"/>
              <a:t>Brocuéjouls</a:t>
            </a:r>
            <a:r>
              <a:rPr lang="fr-FR" dirty="0" smtClean="0"/>
              <a:t> qui a été aménagée en aire de repos pour l'</a:t>
            </a:r>
            <a:r>
              <a:rPr lang="fr-FR" dirty="0" smtClean="0">
                <a:hlinkClick r:id="rId4" tooltip="Autoroute française A75"/>
              </a:rPr>
              <a:t>A75</a:t>
            </a:r>
            <a:r>
              <a:rPr lang="fr-FR" dirty="0" smtClean="0"/>
              <a:t>, est notable. Les produits dérivés sont rapidement apparus dans les commerces du centre de la ville et même dans tout l'</a:t>
            </a:r>
            <a:r>
              <a:rPr lang="fr-FR" dirty="0" smtClean="0">
                <a:hlinkClick r:id="rId5" tooltip="Aveyron (département)"/>
              </a:rPr>
              <a:t>Aveyron</a:t>
            </a:r>
            <a:r>
              <a:rPr lang="fr-FR" dirty="0" smtClean="0"/>
              <a:t> et les départements voisins du </a:t>
            </a:r>
            <a:r>
              <a:rPr lang="fr-FR" dirty="0" smtClean="0">
                <a:hlinkClick r:id="rId6" tooltip="Cantal (département)"/>
              </a:rPr>
              <a:t>Cantal</a:t>
            </a:r>
            <a:r>
              <a:rPr lang="fr-FR" dirty="0" smtClean="0"/>
              <a:t>, de la </a:t>
            </a:r>
            <a:r>
              <a:rPr lang="fr-FR" dirty="0" smtClean="0">
                <a:hlinkClick r:id="rId7" tooltip="Lozère (département)"/>
              </a:rPr>
              <a:t>Lozère</a:t>
            </a:r>
            <a:r>
              <a:rPr lang="fr-FR" dirty="0" smtClean="0"/>
              <a:t> et de l'</a:t>
            </a:r>
            <a:r>
              <a:rPr lang="fr-FR" dirty="0" smtClean="0">
                <a:hlinkClick r:id="rId8" tooltip="Hérault (département)"/>
              </a:rPr>
              <a:t>Hérault</a:t>
            </a:r>
            <a:r>
              <a:rPr lang="fr-FR" baseline="30000" dirty="0" smtClean="0">
                <a:hlinkClick r:id="rId9"/>
              </a:rPr>
              <a:t>[70]</a:t>
            </a:r>
            <a:r>
              <a:rPr lang="fr-FR" dirty="0" smtClean="0"/>
              <a:t>.</a:t>
            </a:r>
            <a:endParaRPr lang="fr-FR" dirty="0"/>
          </a:p>
        </p:txBody>
      </p:sp>
      <p:sp>
        <p:nvSpPr>
          <p:cNvPr id="4" name="Rectangle 3"/>
          <p:cNvSpPr/>
          <p:nvPr/>
        </p:nvSpPr>
        <p:spPr>
          <a:xfrm>
            <a:off x="400022" y="571480"/>
            <a:ext cx="8343951" cy="830997"/>
          </a:xfrm>
          <a:prstGeom prst="rect">
            <a:avLst/>
          </a:prstGeom>
          <a:noFill/>
        </p:spPr>
        <p:txBody>
          <a:bodyPr wrap="none" lIns="91440" tIns="45720" rIns="91440" bIns="45720">
            <a:spAutoFit/>
          </a:bodyPr>
          <a:lstStyle/>
          <a:p>
            <a:pPr algn="ctr"/>
            <a:r>
              <a:rPr lang="fr-FR" sz="4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Sur le tourisme local</a:t>
            </a:r>
            <a:endParaRPr lang="fr-FR"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357158" y="1071546"/>
            <a:ext cx="8286808" cy="5429288"/>
          </a:xfrm>
          <a:prstGeom prst="rect">
            <a:avLst/>
          </a:prstGeom>
          <a:noFill/>
          <a:ln w="9525">
            <a:noFill/>
            <a:miter lim="800000"/>
            <a:headEnd/>
            <a:tailEnd/>
          </a:ln>
          <a:effectLst/>
        </p:spPr>
      </p:pic>
      <p:sp>
        <p:nvSpPr>
          <p:cNvPr id="5" name="Rectangle 4"/>
          <p:cNvSpPr/>
          <p:nvPr/>
        </p:nvSpPr>
        <p:spPr>
          <a:xfrm>
            <a:off x="1786622" y="285728"/>
            <a:ext cx="5077031" cy="830997"/>
          </a:xfrm>
          <a:prstGeom prst="rect">
            <a:avLst/>
          </a:prstGeom>
          <a:noFill/>
        </p:spPr>
        <p:txBody>
          <a:bodyPr wrap="none" lIns="91440" tIns="45720" rIns="91440" bIns="45720">
            <a:spAutoFit/>
          </a:bodyPr>
          <a:lstStyle/>
          <a:p>
            <a:pPr algn="ctr"/>
            <a:r>
              <a:rPr lang="fr-FR" sz="48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tourisme </a:t>
            </a:r>
            <a:endParaRPr lang="fr-FR" sz="48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newsflash/>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55000" lnSpcReduction="20000"/>
          </a:bodyPr>
          <a:lstStyle/>
          <a:p>
            <a:r>
              <a:rPr lang="fr-FR" sz="4000" dirty="0" smtClean="0"/>
              <a:t>L'achèvement du viaduc de Millau</a:t>
            </a:r>
            <a:r>
              <a:rPr lang="fr-FR" sz="4000" baseline="30000" dirty="0" smtClean="0">
                <a:hlinkClick r:id="rId2"/>
              </a:rPr>
              <a:t>[72]</a:t>
            </a:r>
            <a:r>
              <a:rPr lang="fr-FR" sz="4000" dirty="0" smtClean="0"/>
              <a:t> en 2004 a permis d'accélérer l'importance de l'axe car les bouchons autour de Millau en été étaient un frein important à son utilisation.</a:t>
            </a:r>
          </a:p>
          <a:p>
            <a:r>
              <a:rPr lang="fr-FR" sz="4000" dirty="0" smtClean="0"/>
              <a:t>La construction du viaduc s’est accompagnée d’un nouvel élan dans le domaine du développement économique. Une zone d’activités représentant quatre-vingt dix permis de construire a ainsi vu le jour à Millau. Deux parcs d’activités ont de même été créés, à </a:t>
            </a:r>
            <a:r>
              <a:rPr lang="fr-FR" sz="4000" dirty="0" smtClean="0">
                <a:hlinkClick r:id="rId3" tooltip="Séverac-le-Château"/>
              </a:rPr>
              <a:t>Séverac-le-Château</a:t>
            </a:r>
            <a:r>
              <a:rPr lang="fr-FR" sz="4000" dirty="0" smtClean="0"/>
              <a:t> et sur le </a:t>
            </a:r>
            <a:r>
              <a:rPr lang="fr-FR" sz="4000" dirty="0" smtClean="0">
                <a:hlinkClick r:id="rId4" tooltip="Larzac"/>
              </a:rPr>
              <a:t>Larzac</a:t>
            </a:r>
            <a:r>
              <a:rPr lang="fr-FR" sz="4000" dirty="0" smtClean="0"/>
              <a:t>, à </a:t>
            </a:r>
            <a:r>
              <a:rPr lang="fr-FR" sz="4000" dirty="0" smtClean="0">
                <a:hlinkClick r:id="rId5" tooltip="La Cavalerie"/>
              </a:rPr>
              <a:t>la Cavalerie</a:t>
            </a:r>
            <a:r>
              <a:rPr lang="fr-FR" sz="4000" baseline="30000" dirty="0" smtClean="0">
                <a:hlinkClick r:id="rId2"/>
              </a:rPr>
              <a:t>[73]</a:t>
            </a:r>
            <a:r>
              <a:rPr lang="fr-FR" sz="4000" dirty="0" smtClean="0"/>
              <a:t>. En 2005, cette dernière était déjà presque complètement occupée</a:t>
            </a:r>
            <a:r>
              <a:rPr lang="fr-FR" sz="4000" baseline="30000" dirty="0" smtClean="0">
                <a:hlinkClick r:id="rId2"/>
              </a:rPr>
              <a:t>[74]</a:t>
            </a:r>
            <a:r>
              <a:rPr lang="fr-FR" sz="4000" dirty="0" smtClean="0"/>
              <a:t>. En outre la situation géostratégique du sud du département conjuguée avec l’artère que constitue l’autoroute A75 constituent des atouts qui peuvent attirer de nombreuses sociétés à vocation européenne, particulièrement dans le domaine de la logistique</a:t>
            </a:r>
            <a:r>
              <a:rPr lang="fr-FR" sz="4000" baseline="30000" dirty="0" smtClean="0">
                <a:hlinkClick r:id="rId2"/>
              </a:rPr>
              <a:t>[74]</a:t>
            </a:r>
            <a:r>
              <a:rPr lang="fr-FR" sz="4000" dirty="0" smtClean="0"/>
              <a:t>.</a:t>
            </a:r>
          </a:p>
          <a:p>
            <a:endParaRPr lang="fr-FR" dirty="0"/>
          </a:p>
        </p:txBody>
      </p:sp>
      <p:sp>
        <p:nvSpPr>
          <p:cNvPr id="4" name="Rectangle 3"/>
          <p:cNvSpPr/>
          <p:nvPr/>
        </p:nvSpPr>
        <p:spPr>
          <a:xfrm>
            <a:off x="366359" y="500042"/>
            <a:ext cx="8411277" cy="769441"/>
          </a:xfrm>
          <a:prstGeom prst="rect">
            <a:avLst/>
          </a:prstGeom>
          <a:noFill/>
        </p:spPr>
        <p:txBody>
          <a:bodyPr wrap="none" lIns="91440" tIns="45720" rIns="91440" bIns="45720">
            <a:spAutoFit/>
          </a:bodyPr>
          <a:lstStyle/>
          <a:p>
            <a:pPr algn="ctr"/>
            <a:r>
              <a:rPr lang="fr-F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Sur le tissu économique</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rtl="1">
              <a:buNone/>
            </a:pPr>
            <a:r>
              <a:rPr kumimoji="0" lang="fr-FR" sz="2800" i="0" kern="1200" dirty="0" smtClean="0">
                <a:solidFill>
                  <a:schemeClr val="tx1"/>
                </a:solidFill>
                <a:latin typeface="+mn-lt"/>
                <a:ea typeface="+mn-ea"/>
                <a:cs typeface="+mn-cs"/>
              </a:rPr>
              <a:t>* Liés à l'environnement, de réduire les quantités de matériaux utilisés dans le site, un certain nombre de moteurs de moins et le nombre de véhicules de transport et donc les quantités de sable, de pierres et de gravier. </a:t>
            </a:r>
            <a:br>
              <a:rPr kumimoji="0" lang="fr-FR" sz="2800" i="0" kern="1200" dirty="0" smtClean="0">
                <a:solidFill>
                  <a:schemeClr val="tx1"/>
                </a:solidFill>
                <a:latin typeface="+mn-lt"/>
                <a:ea typeface="+mn-ea"/>
                <a:cs typeface="+mn-cs"/>
              </a:rPr>
            </a:br>
            <a:r>
              <a:rPr kumimoji="0" lang="fr-FR" sz="2800" i="0" kern="1200" dirty="0" smtClean="0">
                <a:solidFill>
                  <a:schemeClr val="tx1"/>
                </a:solidFill>
                <a:latin typeface="+mn-lt"/>
                <a:ea typeface="+mn-ea"/>
                <a:cs typeface="+mn-cs"/>
              </a:rPr>
              <a:t>* Le pont est conçu spécialement pour la résistance et donc ne pas trembler, et peut résister à fort vent de 250 km et a la garantie est ouverte à la circulation pendant 120 ans. </a:t>
            </a:r>
            <a:endParaRPr lang="fr-FR" dirty="0"/>
          </a:p>
        </p:txBody>
      </p:sp>
      <p:sp>
        <p:nvSpPr>
          <p:cNvPr id="5" name="Rectangle 4"/>
          <p:cNvSpPr/>
          <p:nvPr/>
        </p:nvSpPr>
        <p:spPr>
          <a:xfrm>
            <a:off x="-141785" y="642918"/>
            <a:ext cx="9427581" cy="707886"/>
          </a:xfrm>
          <a:prstGeom prst="rect">
            <a:avLst/>
          </a:prstGeom>
          <a:noFill/>
        </p:spPr>
        <p:txBody>
          <a:bodyPr wrap="none" lIns="91440" tIns="45720" rIns="91440" bIns="45720">
            <a:spAutoFit/>
          </a:bodyPr>
          <a:lstStyle/>
          <a:p>
            <a:pPr algn="ctr"/>
            <a:r>
              <a:rPr lang="fr-FR" sz="40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caractéristique du projet</a:t>
            </a:r>
            <a:endParaRPr lang="fr-FR" sz="40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571480"/>
            <a:ext cx="8929718" cy="6286520"/>
          </a:xfrm>
        </p:spPr>
        <p:txBody>
          <a:bodyPr>
            <a:normAutofit fontScale="92500" lnSpcReduction="10000"/>
          </a:bodyPr>
          <a:lstStyle/>
          <a:p>
            <a:pPr algn="l" rtl="0"/>
            <a:r>
              <a:rPr lang="fr-FR" sz="3200" i="0" kern="1200" dirty="0" smtClean="0">
                <a:solidFill>
                  <a:schemeClr val="tx1">
                    <a:tint val="75000"/>
                  </a:schemeClr>
                </a:solidFill>
                <a:latin typeface="+mn-lt"/>
                <a:ea typeface="+mn-ea"/>
                <a:cs typeface="+mn-cs"/>
              </a:rPr>
              <a:t>   Introduction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1.Localisation de la ville de Damas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2. Histoire de Damas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3. Le site du projet pour la ville de Damas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4. </a:t>
            </a:r>
            <a:r>
              <a:rPr lang="fr-FR" sz="3200" dirty="0" smtClean="0">
                <a:solidFill>
                  <a:schemeClr val="tx1">
                    <a:tint val="75000"/>
                  </a:schemeClr>
                </a:solidFill>
              </a:rPr>
              <a:t>présentation de projet</a:t>
            </a:r>
            <a:r>
              <a:rPr lang="fr-FR" sz="3200" i="0" kern="1200" dirty="0" smtClean="0">
                <a:solidFill>
                  <a:schemeClr val="tx1">
                    <a:tint val="75000"/>
                  </a:schemeClr>
                </a:solidFill>
                <a:latin typeface="+mn-lt"/>
                <a:ea typeface="+mn-ea"/>
                <a:cs typeface="+mn-cs"/>
              </a:rPr>
              <a: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5. </a:t>
            </a:r>
            <a:r>
              <a:rPr lang="fr-FR" sz="3200" dirty="0" smtClean="0">
                <a:solidFill>
                  <a:schemeClr val="tx1">
                    <a:tint val="75000"/>
                  </a:schemeClr>
                </a:solidFill>
              </a:rPr>
              <a:t>les causes de réalisation de projet</a:t>
            </a:r>
            <a:r>
              <a:rPr lang="fr-FR" sz="3200" i="0" kern="1200" dirty="0" smtClean="0">
                <a:solidFill>
                  <a:schemeClr val="tx1">
                    <a:tint val="75000"/>
                  </a:schemeClr>
                </a:solidFill>
                <a:latin typeface="+mn-lt"/>
                <a:ea typeface="+mn-ea"/>
                <a:cs typeface="+mn-cs"/>
              </a:rPr>
              <a: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6. Objectif du projet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7. Principaux thèmes du projet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8. Projet d'analyse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*En termes d'architecture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a:t>
            </a:r>
            <a:r>
              <a:rPr lang="fr-FR" sz="3200" dirty="0" smtClean="0">
                <a:solidFill>
                  <a:schemeClr val="tx1">
                    <a:tint val="75000"/>
                  </a:schemeClr>
                </a:solidFill>
              </a:rPr>
              <a:t>*</a:t>
            </a:r>
            <a:r>
              <a:rPr lang="fr-FR" sz="3200" i="0" kern="1200" dirty="0" smtClean="0">
                <a:solidFill>
                  <a:schemeClr val="tx1">
                    <a:tint val="75000"/>
                  </a:schemeClr>
                </a:solidFill>
                <a:latin typeface="+mn-lt"/>
                <a:ea typeface="+mn-ea"/>
                <a:cs typeface="+mn-cs"/>
              </a:rPr>
              <a:t>n termes de fonction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a:t>
            </a:r>
            <a:r>
              <a:rPr lang="fr-FR" sz="3200" dirty="0" smtClean="0">
                <a:solidFill>
                  <a:schemeClr val="tx1">
                    <a:tint val="75000"/>
                  </a:schemeClr>
                </a:solidFill>
              </a:rPr>
              <a:t>*</a:t>
            </a:r>
            <a:r>
              <a:rPr lang="fr-FR" sz="3200" i="0" kern="1200" dirty="0" smtClean="0">
                <a:solidFill>
                  <a:schemeClr val="tx1">
                    <a:tint val="75000"/>
                  </a:schemeClr>
                </a:solidFill>
                <a:latin typeface="+mn-lt"/>
                <a:ea typeface="+mn-ea"/>
                <a:cs typeface="+mn-cs"/>
              </a:rPr>
              <a:t>En termes de réseau routier environnant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9. La conclusion générale </a:t>
            </a:r>
            <a:br>
              <a:rPr lang="fr-FR" sz="3200" i="0" kern="1200" dirty="0" smtClean="0">
                <a:solidFill>
                  <a:schemeClr val="tx1">
                    <a:tint val="75000"/>
                  </a:schemeClr>
                </a:solidFill>
                <a:latin typeface="+mn-lt"/>
                <a:ea typeface="+mn-ea"/>
                <a:cs typeface="+mn-cs"/>
              </a:rPr>
            </a:br>
            <a:r>
              <a:rPr lang="fr-FR" sz="3200" i="0" kern="1200" dirty="0" smtClean="0">
                <a:solidFill>
                  <a:schemeClr val="tx1">
                    <a:tint val="75000"/>
                  </a:schemeClr>
                </a:solidFill>
                <a:latin typeface="+mn-lt"/>
                <a:ea typeface="+mn-ea"/>
                <a:cs typeface="+mn-cs"/>
              </a:rPr>
              <a:t>      * Conclusion </a:t>
            </a:r>
            <a:endParaRPr lang="fr-FR" sz="3500" b="1" dirty="0">
              <a:solidFill>
                <a:schemeClr val="tx1"/>
              </a:solidFill>
            </a:endParaRPr>
          </a:p>
        </p:txBody>
      </p:sp>
      <p:sp>
        <p:nvSpPr>
          <p:cNvPr id="5" name="Rectangle 4"/>
          <p:cNvSpPr/>
          <p:nvPr/>
        </p:nvSpPr>
        <p:spPr>
          <a:xfrm>
            <a:off x="1285852" y="46481"/>
            <a:ext cx="6698802" cy="667875"/>
          </a:xfrm>
          <a:prstGeom prst="rect">
            <a:avLst/>
          </a:prstGeom>
        </p:spPr>
        <p:txBody>
          <a:bodyPr wrap="square">
            <a:spAutoFit/>
          </a:bodyPr>
          <a:lstStyle/>
          <a:p>
            <a:pPr lvl="0" algn="ctr">
              <a:lnSpc>
                <a:spcPct val="80000"/>
              </a:lnSpc>
              <a:spcBef>
                <a:spcPct val="20000"/>
              </a:spcBef>
            </a:pPr>
            <a:r>
              <a:rPr lang="fr-FR" sz="4400" b="1" dirty="0" smtClean="0">
                <a:ln w="11430"/>
                <a:solidFill>
                  <a:srgbClr val="FF0000"/>
                </a:solidFill>
                <a:cs typeface="Andalus" pitchFamily="2" charset="-78"/>
              </a:rPr>
              <a:t>PLAN DE TRAVAIL</a:t>
            </a:r>
            <a:endParaRPr lang="ar-DZ" sz="4400" b="1" dirty="0" smtClean="0">
              <a:ln w="11430"/>
              <a:solidFill>
                <a:srgbClr val="FF0000"/>
              </a:solidFill>
              <a:cs typeface="Andalus" pitchFamily="2" charset="-78"/>
            </a:endParaRPr>
          </a:p>
        </p:txBody>
      </p:sp>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70" decel="100000"/>
                                        <p:tgtEl>
                                          <p:spTgt spid="5"/>
                                        </p:tgtEl>
                                      </p:cBhvr>
                                    </p:animEffect>
                                    <p:animScale>
                                      <p:cBhvr>
                                        <p:cTn id="8" dur="770" decel="100000"/>
                                        <p:tgtEl>
                                          <p:spTgt spid="5"/>
                                        </p:tgtEl>
                                      </p:cBhvr>
                                      <p:from x="10000" y="10000"/>
                                      <p:to x="200000" y="450000"/>
                                    </p:animScale>
                                    <p:animScale>
                                      <p:cBhvr>
                                        <p:cTn id="9" dur="1230" accel="100000" fill="hold">
                                          <p:stCondLst>
                                            <p:cond delay="770"/>
                                          </p:stCondLst>
                                        </p:cTn>
                                        <p:tgtEl>
                                          <p:spTgt spid="5"/>
                                        </p:tgtEl>
                                      </p:cBhvr>
                                      <p:from x="200000" y="450000"/>
                                      <p:to x="100000" y="100000"/>
                                    </p:animScale>
                                    <p:set>
                                      <p:cBhvr>
                                        <p:cTn id="10" dur="770" fill="hold"/>
                                        <p:tgtEl>
                                          <p:spTgt spid="5"/>
                                        </p:tgtEl>
                                        <p:attrNameLst>
                                          <p:attrName>ppt_x</p:attrName>
                                        </p:attrNameLst>
                                      </p:cBhvr>
                                      <p:to>
                                        <p:strVal val="(0.5)"/>
                                      </p:to>
                                    </p:set>
                                    <p:anim from="(0.5)" to="(#ppt_x)" calcmode="lin" valueType="num">
                                      <p:cBhvr>
                                        <p:cTn id="11" dur="1230" accel="100000" fill="hold">
                                          <p:stCondLst>
                                            <p:cond delay="770"/>
                                          </p:stCondLst>
                                        </p:cTn>
                                        <p:tgtEl>
                                          <p:spTgt spid="5"/>
                                        </p:tgtEl>
                                        <p:attrNameLst>
                                          <p:attrName>ppt_x</p:attrName>
                                        </p:attrNameLst>
                                      </p:cBhvr>
                                    </p:anim>
                                    <p:set>
                                      <p:cBhvr>
                                        <p:cTn id="12" dur="770" fill="hold"/>
                                        <p:tgtEl>
                                          <p:spTgt spid="5"/>
                                        </p:tgtEl>
                                        <p:attrNameLst>
                                          <p:attrName>ppt_y</p:attrName>
                                        </p:attrNameLst>
                                      </p:cBhvr>
                                      <p:to>
                                        <p:strVal val="(#ppt_y+0.4)"/>
                                      </p:to>
                                    </p:set>
                                    <p:anim from="(#ppt_y+0.4)" to="(#ppt_y)" calcmode="lin" valueType="num">
                                      <p:cBhvr>
                                        <p:cTn id="13" dur="1230" accel="100000" fill="hold">
                                          <p:stCondLst>
                                            <p:cond delay="770"/>
                                          </p:stCondLst>
                                        </p:cTn>
                                        <p:tgtEl>
                                          <p:spTgt spid="5"/>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sp>
        <p:nvSpPr>
          <p:cNvPr id="3" name="Espace réservé du contenu 2"/>
          <p:cNvSpPr>
            <a:spLocks noGrp="1"/>
          </p:cNvSpPr>
          <p:nvPr>
            <p:ph idx="1"/>
          </p:nvPr>
        </p:nvSpPr>
        <p:spPr/>
        <p:txBody>
          <a:bodyPr>
            <a:normAutofit fontScale="92500" lnSpcReduction="20000"/>
          </a:bodyPr>
          <a:lstStyle/>
          <a:p>
            <a:r>
              <a:rPr lang="ar-SA" sz="2400" dirty="0" smtClean="0">
                <a:solidFill>
                  <a:srgbClr val="FF0000"/>
                </a:solidFill>
              </a:rPr>
              <a:t> </a:t>
            </a:r>
            <a:r>
              <a:rPr lang="fr-FR" dirty="0" smtClean="0">
                <a:solidFill>
                  <a:srgbClr val="FF0000"/>
                </a:solidFill>
              </a:rPr>
              <a:t>1- Colonnes</a:t>
            </a:r>
            <a:r>
              <a:rPr lang="fr-FR" dirty="0" smtClean="0"/>
              <a:t>: que chaque colonne du pont </a:t>
            </a:r>
            <a:r>
              <a:rPr lang="fr-FR" dirty="0" err="1" smtClean="0"/>
              <a:t>Pamayp</a:t>
            </a:r>
            <a:r>
              <a:rPr lang="fr-FR" dirty="0" smtClean="0"/>
              <a:t> sept en base de données en profondeur fondée sur quatre piliers (PIT) Qatar trou entre 4,5 et 5 mètres et une profondeur comprise entre 9 et 17 heures, portant colonnes conçu le pont pour l'expansion thermique intolérable de la route ainsi que la présentation d'ensemble des symptômes de vent </a:t>
            </a:r>
            <a:r>
              <a:rPr lang="ar-SA" dirty="0" smtClean="0"/>
              <a:t>م</a:t>
            </a:r>
            <a:r>
              <a:rPr lang="fr-FR" dirty="0" smtClean="0"/>
              <a:t> fond 27 et Top 10 p.m. </a:t>
            </a:r>
            <a:br>
              <a:rPr lang="fr-FR" dirty="0" smtClean="0"/>
            </a:br>
            <a:endParaRPr lang="fr-FR" dirty="0" smtClean="0"/>
          </a:p>
          <a:p>
            <a:r>
              <a:rPr lang="fr-FR" dirty="0" smtClean="0">
                <a:solidFill>
                  <a:srgbClr val="FF0000"/>
                </a:solidFill>
              </a:rPr>
              <a:t>-2 - La surface du pont</a:t>
            </a:r>
            <a:r>
              <a:rPr lang="fr-FR" dirty="0" smtClean="0"/>
              <a:t>: Conçu sous la forme d'un curseur cavité avec des vents soufflant jusqu'à 205 km / h Poids de la surface de 36000 tonnes</a:t>
            </a:r>
          </a:p>
          <a:p>
            <a:r>
              <a:rPr lang="fr-FR" dirty="0" smtClean="0"/>
              <a:t> </a:t>
            </a:r>
          </a:p>
          <a:p>
            <a:endParaRPr lang="fr-FR" dirty="0"/>
          </a:p>
        </p:txBody>
      </p:sp>
      <p:sp>
        <p:nvSpPr>
          <p:cNvPr id="4" name="Rectangle 3"/>
          <p:cNvSpPr/>
          <p:nvPr/>
        </p:nvSpPr>
        <p:spPr>
          <a:xfrm>
            <a:off x="1353013" y="500042"/>
            <a:ext cx="6437980" cy="769441"/>
          </a:xfrm>
          <a:prstGeom prst="rect">
            <a:avLst/>
          </a:prstGeom>
          <a:noFill/>
        </p:spPr>
        <p:txBody>
          <a:bodyPr wrap="none" lIns="91440" tIns="45720" rIns="91440" bIns="45720">
            <a:spAutoFit/>
          </a:bodyPr>
          <a:lstStyle/>
          <a:p>
            <a:pPr algn="ctr"/>
            <a:r>
              <a:rPr lang="fr-FR"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.ANALYSE DU PROJET</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pic>
        <p:nvPicPr>
          <p:cNvPr id="4" name="Espace réservé du contenu 3" descr="جسر ميلو &amp;quot;افيرون&amp;quot; الأعلى في العالم">
            <a:hlinkClick r:id="rId2"/>
          </p:cNvPr>
          <p:cNvPicPr>
            <a:picLocks noGrp="1"/>
          </p:cNvPicPr>
          <p:nvPr>
            <p:ph idx="1"/>
          </p:nvPr>
        </p:nvPicPr>
        <p:blipFill>
          <a:blip r:embed="rId3" cstate="print"/>
          <a:srcRect/>
          <a:stretch>
            <a:fillRect/>
          </a:stretch>
        </p:blipFill>
        <p:spPr bwMode="auto">
          <a:xfrm>
            <a:off x="642910" y="1500174"/>
            <a:ext cx="7858180" cy="4857784"/>
          </a:xfrm>
          <a:prstGeom prst="rect">
            <a:avLst/>
          </a:prstGeom>
          <a:noFill/>
          <a:ln w="9525">
            <a:noFill/>
            <a:miter lim="800000"/>
            <a:headEnd/>
            <a:tailEnd/>
          </a:ln>
        </p:spPr>
      </p:pic>
      <p:sp>
        <p:nvSpPr>
          <p:cNvPr id="5" name="Rectangle 4"/>
          <p:cNvSpPr/>
          <p:nvPr/>
        </p:nvSpPr>
        <p:spPr>
          <a:xfrm>
            <a:off x="1719295" y="428604"/>
            <a:ext cx="5705408" cy="923330"/>
          </a:xfrm>
          <a:prstGeom prst="rect">
            <a:avLst/>
          </a:prstGeom>
          <a:noFill/>
        </p:spPr>
        <p:txBody>
          <a:bodyPr wrap="none" lIns="91440" tIns="45720" rIns="91440" bIns="45720">
            <a:spAutoFit/>
          </a:bodyPr>
          <a:lstStyle/>
          <a:p>
            <a:pPr algn="ctr"/>
            <a:r>
              <a:rPr lang="fr-FR"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COLONNES</a:t>
            </a:r>
            <a:endParaRPr lang="fr-FR"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diamond/>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pic>
        <p:nvPicPr>
          <p:cNvPr id="8" name="Espace réservé du contenu 7" descr="http://imagehost.maksazone.com/uploads/1f1adebebe.jpg"/>
          <p:cNvPicPr>
            <a:picLocks noGrp="1"/>
          </p:cNvPicPr>
          <p:nvPr>
            <p:ph idx="1"/>
          </p:nvPr>
        </p:nvPicPr>
        <p:blipFill>
          <a:blip r:embed="rId2" cstate="print"/>
          <a:stretch>
            <a:fillRect/>
          </a:stretch>
        </p:blipFill>
        <p:spPr bwMode="auto">
          <a:xfrm>
            <a:off x="2879874" y="1600200"/>
            <a:ext cx="3384252" cy="4708525"/>
          </a:xfrm>
          <a:prstGeom prst="rect">
            <a:avLst/>
          </a:prstGeom>
          <a:noFill/>
          <a:ln w="9525">
            <a:noFill/>
            <a:miter lim="800000"/>
            <a:headEnd/>
            <a:tailEnd/>
          </a:ln>
        </p:spPr>
      </p:pic>
      <p:sp>
        <p:nvSpPr>
          <p:cNvPr id="6" name="Rectangle 5"/>
          <p:cNvSpPr/>
          <p:nvPr/>
        </p:nvSpPr>
        <p:spPr>
          <a:xfrm>
            <a:off x="1752957" y="428604"/>
            <a:ext cx="5638082" cy="769441"/>
          </a:xfrm>
          <a:prstGeom prst="rect">
            <a:avLst/>
          </a:prstGeom>
          <a:noFill/>
        </p:spPr>
        <p:txBody>
          <a:bodyPr wrap="none" lIns="91440" tIns="45720" rIns="91440" bIns="45720">
            <a:spAutoFit/>
          </a:bodyPr>
          <a:lstStyle/>
          <a:p>
            <a:pPr algn="ctr"/>
            <a:r>
              <a:rPr lang="fr-FR" sz="4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SURFACE DE PONT</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wedg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ctrTitle"/>
          </p:nvPr>
        </p:nvSpPr>
        <p:spPr>
          <a:xfrm>
            <a:off x="422030" y="142852"/>
            <a:ext cx="8229600" cy="642942"/>
          </a:xfrm>
        </p:spPr>
        <p:txBody>
          <a:bodyPr>
            <a:noAutofit/>
          </a:bodyPr>
          <a:lstStyle/>
          <a:p>
            <a:r>
              <a:rPr lang="fr-FR" dirty="0" smtClean="0"/>
              <a:t> .</a:t>
            </a:r>
            <a:endParaRPr lang="fr-FR" dirty="0"/>
          </a:p>
        </p:txBody>
      </p:sp>
      <p:sp>
        <p:nvSpPr>
          <p:cNvPr id="6" name="Sous-titre 5"/>
          <p:cNvSpPr>
            <a:spLocks noGrp="1"/>
          </p:cNvSpPr>
          <p:nvPr>
            <p:ph type="subTitle" idx="1"/>
          </p:nvPr>
        </p:nvSpPr>
        <p:spPr>
          <a:xfrm>
            <a:off x="214282" y="928670"/>
            <a:ext cx="8786874" cy="5715040"/>
          </a:xfrm>
        </p:spPr>
        <p:txBody>
          <a:bodyPr>
            <a:normAutofit/>
          </a:bodyPr>
          <a:lstStyle/>
          <a:p>
            <a:pPr algn="l" rtl="1"/>
            <a:r>
              <a:rPr kumimoji="0" lang="fr-FR" sz="2800" kern="1200" dirty="0" err="1" smtClean="0">
                <a:solidFill>
                  <a:schemeClr val="tx1"/>
                </a:solidFill>
                <a:latin typeface="+mn-lt"/>
                <a:ea typeface="+mn-ea"/>
                <a:cs typeface="+mn-cs"/>
              </a:rPr>
              <a:t>Joss</a:t>
            </a:r>
            <a:r>
              <a:rPr kumimoji="0" lang="fr-FR" sz="2800" kern="1200" dirty="0" smtClean="0">
                <a:solidFill>
                  <a:schemeClr val="tx1"/>
                </a:solidFill>
                <a:latin typeface="+mn-lt"/>
                <a:ea typeface="+mn-ea"/>
                <a:cs typeface="+mn-cs"/>
              </a:rPr>
              <a:t> N'importe  son chemin avec grâce et un sens de la hauteur de la spiritualité du pont qui Ed. environnement naturel  sens  de la spiritualité et le pilote peut profiter des scènes de forêts et les rivières de </a:t>
            </a:r>
            <a:br>
              <a:rPr kumimoji="0" lang="fr-FR" sz="2800" kern="1200" dirty="0" smtClean="0">
                <a:solidFill>
                  <a:schemeClr val="tx1"/>
                </a:solidFill>
                <a:latin typeface="+mn-lt"/>
                <a:ea typeface="+mn-ea"/>
                <a:cs typeface="+mn-cs"/>
              </a:rPr>
            </a:br>
            <a:r>
              <a:rPr kumimoji="0" lang="fr-FR" sz="2800" kern="1200" dirty="0" err="1" smtClean="0">
                <a:solidFill>
                  <a:schemeClr val="tx1"/>
                </a:solidFill>
                <a:latin typeface="+mn-lt"/>
                <a:ea typeface="+mn-ea"/>
                <a:cs typeface="+mn-cs"/>
              </a:rPr>
              <a:t>Hedda</a:t>
            </a:r>
            <a:r>
              <a:rPr kumimoji="0" lang="fr-FR" sz="2800" kern="1200" dirty="0" smtClean="0">
                <a:solidFill>
                  <a:schemeClr val="tx1"/>
                </a:solidFill>
                <a:latin typeface="+mn-lt"/>
                <a:ea typeface="+mn-ea"/>
                <a:cs typeface="+mn-cs"/>
              </a:rPr>
              <a:t> travail avec cinq records du monde: </a:t>
            </a:r>
            <a:br>
              <a:rPr kumimoji="0" lang="fr-FR" sz="2800" kern="1200" dirty="0" smtClean="0">
                <a:solidFill>
                  <a:schemeClr val="tx1"/>
                </a:solidFill>
                <a:latin typeface="+mn-lt"/>
                <a:ea typeface="+mn-ea"/>
                <a:cs typeface="+mn-cs"/>
              </a:rPr>
            </a:br>
            <a:endParaRPr kumimoji="0" lang="fr-FR" sz="2800" kern="1200" dirty="0" smtClean="0">
              <a:solidFill>
                <a:schemeClr val="tx1"/>
              </a:solidFill>
              <a:latin typeface="+mn-lt"/>
              <a:ea typeface="+mn-ea"/>
              <a:cs typeface="+mn-cs"/>
            </a:endParaRPr>
          </a:p>
        </p:txBody>
      </p:sp>
      <p:pic>
        <p:nvPicPr>
          <p:cNvPr id="1026" name="Picture 2" descr="E:\ahmed\15921[1].jpg"/>
          <p:cNvPicPr>
            <a:picLocks noChangeAspect="1" noChangeArrowheads="1"/>
          </p:cNvPicPr>
          <p:nvPr/>
        </p:nvPicPr>
        <p:blipFill>
          <a:blip r:embed="rId2" cstate="print"/>
          <a:srcRect/>
          <a:stretch>
            <a:fillRect/>
          </a:stretch>
        </p:blipFill>
        <p:spPr bwMode="auto">
          <a:xfrm>
            <a:off x="285720" y="3571876"/>
            <a:ext cx="8572560" cy="3000396"/>
          </a:xfrm>
          <a:prstGeom prst="rect">
            <a:avLst/>
          </a:prstGeom>
          <a:noFill/>
        </p:spPr>
      </p:pic>
      <p:sp>
        <p:nvSpPr>
          <p:cNvPr id="7" name="Rectangle 6"/>
          <p:cNvSpPr/>
          <p:nvPr/>
        </p:nvSpPr>
        <p:spPr>
          <a:xfrm>
            <a:off x="1276867" y="142852"/>
            <a:ext cx="5436104" cy="923330"/>
          </a:xfrm>
          <a:prstGeom prst="rect">
            <a:avLst/>
          </a:prstGeom>
          <a:noFill/>
        </p:spPr>
        <p:txBody>
          <a:bodyPr wrap="none" lIns="91440" tIns="45720" rIns="91440" bIns="45720">
            <a:spAutoFit/>
          </a:bodyPr>
          <a:lstStyle/>
          <a:p>
            <a:pPr algn="ctr"/>
            <a:r>
              <a:rPr lang="fr-FR"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fr-FR" sz="4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les avantages </a:t>
            </a:r>
            <a:endParaRPr lang="fr-FR" sz="4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split/>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t>
            </a:r>
            <a:endParaRPr lang="fr-FR" dirty="0"/>
          </a:p>
        </p:txBody>
      </p:sp>
      <p:sp>
        <p:nvSpPr>
          <p:cNvPr id="3" name="Espace réservé du contenu 2"/>
          <p:cNvSpPr>
            <a:spLocks noGrp="1"/>
          </p:cNvSpPr>
          <p:nvPr>
            <p:ph idx="1"/>
          </p:nvPr>
        </p:nvSpPr>
        <p:spPr>
          <a:xfrm>
            <a:off x="457200" y="714356"/>
            <a:ext cx="8229600" cy="5595004"/>
          </a:xfrm>
        </p:spPr>
        <p:txBody>
          <a:bodyPr/>
          <a:lstStyle/>
          <a:p>
            <a:pPr>
              <a:buNone/>
            </a:pPr>
            <a:r>
              <a:rPr lang="fr-FR" dirty="0" smtClean="0"/>
              <a:t>    * La surface de la suspension la plus longue du monde </a:t>
            </a:r>
            <a:br>
              <a:rPr lang="fr-FR" dirty="0" smtClean="0"/>
            </a:br>
            <a:r>
              <a:rPr lang="fr-FR" dirty="0" smtClean="0"/>
              <a:t>* Shore plus long du monde </a:t>
            </a:r>
            <a:br>
              <a:rPr lang="fr-FR" dirty="0" smtClean="0"/>
            </a:br>
            <a:r>
              <a:rPr lang="fr-FR" dirty="0" smtClean="0"/>
              <a:t>* Valeur de la coupole de la plus haute du monde </a:t>
            </a:r>
            <a:br>
              <a:rPr lang="fr-FR" dirty="0" smtClean="0"/>
            </a:br>
            <a:r>
              <a:rPr lang="fr-FR" dirty="0" smtClean="0"/>
              <a:t>* La surface de l'Administration du pont le plus élevé dans le monde </a:t>
            </a:r>
            <a:br>
              <a:rPr lang="fr-FR" dirty="0" smtClean="0"/>
            </a:br>
            <a:r>
              <a:rPr lang="fr-FR" dirty="0" smtClean="0"/>
              <a:t>* Poids le plus élevé au monde à la surface d'un pont mobile </a:t>
            </a:r>
            <a:br>
              <a:rPr lang="fr-FR" dirty="0" smtClean="0"/>
            </a:br>
            <a:endParaRPr lang="fr-FR" dirty="0"/>
          </a:p>
        </p:txBody>
      </p:sp>
    </p:spTree>
  </p:cSld>
  <p:clrMapOvr>
    <a:masterClrMapping/>
  </p:clrMapOvr>
  <p:transition>
    <p:split/>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42844" y="142852"/>
            <a:ext cx="8858312" cy="785818"/>
          </a:xfrm>
        </p:spPr>
        <p:txBody>
          <a:bodyPr>
            <a:normAutofit/>
          </a:bodyPr>
          <a:lstStyle/>
          <a:p>
            <a:r>
              <a:rPr lang="fr-FR" dirty="0" smtClean="0">
                <a:solidFill>
                  <a:srgbClr val="0070C0"/>
                </a:solidFill>
              </a:rPr>
              <a:t>Les inconvénients</a:t>
            </a:r>
            <a:endParaRPr lang="fr-FR" dirty="0">
              <a:solidFill>
                <a:srgbClr val="0070C0"/>
              </a:solidFill>
            </a:endParaRPr>
          </a:p>
        </p:txBody>
      </p:sp>
      <p:sp>
        <p:nvSpPr>
          <p:cNvPr id="3" name="Sous-titre 2"/>
          <p:cNvSpPr>
            <a:spLocks noGrp="1"/>
          </p:cNvSpPr>
          <p:nvPr>
            <p:ph type="subTitle" idx="1"/>
          </p:nvPr>
        </p:nvSpPr>
        <p:spPr>
          <a:xfrm>
            <a:off x="142844" y="1071546"/>
            <a:ext cx="8858312" cy="5572164"/>
          </a:xfrm>
        </p:spPr>
        <p:txBody>
          <a:bodyPr>
            <a:normAutofit fontScale="92500" lnSpcReduction="10000"/>
          </a:bodyPr>
          <a:lstStyle/>
          <a:p>
            <a:pPr algn="l" rtl="1"/>
            <a:r>
              <a:rPr kumimoji="0" lang="fr-FR" sz="2800" kern="1200" dirty="0" smtClean="0">
                <a:solidFill>
                  <a:schemeClr val="tx1"/>
                </a:solidFill>
                <a:latin typeface="+mn-lt"/>
                <a:ea typeface="+mn-ea"/>
                <a:cs typeface="+mn-cs"/>
              </a:rPr>
              <a:t>Poids le plus élevé au monde à la surface du pont Portables </a:t>
            </a:r>
            <a:br>
              <a:rPr kumimoji="0" lang="fr-FR" sz="2800" kern="1200" dirty="0" smtClean="0">
                <a:solidFill>
                  <a:schemeClr val="tx1"/>
                </a:solidFill>
                <a:latin typeface="+mn-lt"/>
                <a:ea typeface="+mn-ea"/>
                <a:cs typeface="+mn-cs"/>
              </a:rPr>
            </a:br>
            <a:r>
              <a:rPr kumimoji="0" lang="fr-FR" sz="2800" kern="1200" dirty="0" smtClean="0">
                <a:solidFill>
                  <a:schemeClr val="tx1"/>
                </a:solidFill>
                <a:latin typeface="+mn-lt"/>
                <a:ea typeface="+mn-ea"/>
                <a:cs typeface="+mn-cs"/>
              </a:rPr>
              <a:t>Ce projet a reçu de nombreuses objections de plusieurs organisations telles que l'environnement français et </a:t>
            </a:r>
            <a:r>
              <a:rPr kumimoji="0" lang="fr-FR" sz="2800" kern="1200" dirty="0" err="1" smtClean="0">
                <a:solidFill>
                  <a:schemeClr val="tx1"/>
                </a:solidFill>
                <a:latin typeface="+mn-lt"/>
                <a:ea typeface="+mn-ea"/>
                <a:cs typeface="+mn-cs"/>
              </a:rPr>
              <a:t>Kdlk</a:t>
            </a:r>
            <a:r>
              <a:rPr kumimoji="0" lang="fr-FR" sz="2800" kern="1200" dirty="0" smtClean="0">
                <a:solidFill>
                  <a:schemeClr val="tx1"/>
                </a:solidFill>
                <a:latin typeface="+mn-lt"/>
                <a:ea typeface="+mn-ea"/>
                <a:cs typeface="+mn-cs"/>
              </a:rPr>
              <a:t> à partir d'un certain nombre de politiciens ont mis l'accent sur les objections: </a:t>
            </a:r>
            <a:br>
              <a:rPr kumimoji="0" lang="fr-FR" sz="2800" kern="1200" dirty="0" smtClean="0">
                <a:solidFill>
                  <a:schemeClr val="tx1"/>
                </a:solidFill>
                <a:latin typeface="+mn-lt"/>
                <a:ea typeface="+mn-ea"/>
                <a:cs typeface="+mn-cs"/>
              </a:rPr>
            </a:br>
            <a:r>
              <a:rPr kumimoji="0" lang="fr-FR" sz="2800" kern="1200" dirty="0" smtClean="0">
                <a:solidFill>
                  <a:schemeClr val="tx1"/>
                </a:solidFill>
                <a:latin typeface="+mn-lt"/>
                <a:ea typeface="+mn-ea"/>
                <a:cs typeface="+mn-cs"/>
              </a:rPr>
              <a:t>Coût élevé du projet, malgré l'existence d'études à moindre coût </a:t>
            </a:r>
            <a:br>
              <a:rPr kumimoji="0" lang="fr-FR" sz="2800" kern="1200" dirty="0" smtClean="0">
                <a:solidFill>
                  <a:schemeClr val="tx1"/>
                </a:solidFill>
                <a:latin typeface="+mn-lt"/>
                <a:ea typeface="+mn-ea"/>
                <a:cs typeface="+mn-cs"/>
              </a:rPr>
            </a:br>
            <a:r>
              <a:rPr kumimoji="0" lang="fr-FR" sz="2800" kern="1200" dirty="0" smtClean="0">
                <a:solidFill>
                  <a:schemeClr val="tx1"/>
                </a:solidFill>
                <a:latin typeface="+mn-lt"/>
                <a:ea typeface="+mn-ea"/>
                <a:cs typeface="+mn-cs"/>
              </a:rPr>
              <a:t>Tarif </a:t>
            </a:r>
            <a:r>
              <a:rPr kumimoji="0" lang="fr-FR" sz="2800" kern="1200" dirty="0" err="1" smtClean="0">
                <a:solidFill>
                  <a:schemeClr val="tx1"/>
                </a:solidFill>
                <a:latin typeface="+mn-lt"/>
                <a:ea typeface="+mn-ea"/>
                <a:cs typeface="+mn-cs"/>
              </a:rPr>
              <a:t>Pmaan</a:t>
            </a:r>
            <a:r>
              <a:rPr kumimoji="0" lang="fr-FR" sz="2800" kern="1200" dirty="0" smtClean="0">
                <a:solidFill>
                  <a:schemeClr val="tx1"/>
                </a:solidFill>
                <a:latin typeface="+mn-lt"/>
                <a:ea typeface="+mn-ea"/>
                <a:cs typeface="+mn-cs"/>
              </a:rPr>
              <a:t> la traversée du pont payés. </a:t>
            </a:r>
            <a:br>
              <a:rPr kumimoji="0" lang="fr-FR" sz="2800" kern="1200" dirty="0" smtClean="0">
                <a:solidFill>
                  <a:schemeClr val="tx1"/>
                </a:solidFill>
                <a:latin typeface="+mn-lt"/>
                <a:ea typeface="+mn-ea"/>
                <a:cs typeface="+mn-cs"/>
              </a:rPr>
            </a:br>
            <a:r>
              <a:rPr kumimoji="0" lang="fr-FR" sz="2800" kern="1200" dirty="0" smtClean="0">
                <a:solidFill>
                  <a:schemeClr val="tx1"/>
                </a:solidFill>
                <a:latin typeface="+mn-lt"/>
                <a:ea typeface="+mn-ea"/>
                <a:cs typeface="+mn-cs"/>
              </a:rPr>
              <a:t>Les jambes de force, qui a dépassé les records qui ont un haut degré de force parce qu'il est fondé sur des bassins hydrographiques </a:t>
            </a:r>
            <a:br>
              <a:rPr kumimoji="0" lang="fr-FR" sz="2800" kern="1200" dirty="0" smtClean="0">
                <a:solidFill>
                  <a:schemeClr val="tx1"/>
                </a:solidFill>
                <a:latin typeface="+mn-lt"/>
                <a:ea typeface="+mn-ea"/>
                <a:cs typeface="+mn-cs"/>
              </a:rPr>
            </a:br>
            <a:r>
              <a:rPr kumimoji="0" lang="fr-FR" sz="2800" kern="1200" dirty="0" smtClean="0">
                <a:solidFill>
                  <a:schemeClr val="tx1"/>
                </a:solidFill>
                <a:latin typeface="+mn-lt"/>
                <a:ea typeface="+mn-ea"/>
                <a:cs typeface="+mn-cs"/>
              </a:rPr>
              <a:t>Le pont offre aux parents la peine de circulation de la ville de </a:t>
            </a:r>
            <a:r>
              <a:rPr kumimoji="0" lang="fr-FR" sz="2800" kern="1200" dirty="0" err="1" smtClean="0">
                <a:solidFill>
                  <a:schemeClr val="tx1"/>
                </a:solidFill>
                <a:latin typeface="+mn-lt"/>
                <a:ea typeface="+mn-ea"/>
                <a:cs typeface="+mn-cs"/>
              </a:rPr>
              <a:t>Mello</a:t>
            </a:r>
            <a:r>
              <a:rPr kumimoji="0" lang="fr-FR" sz="2800" kern="1200" dirty="0" smtClean="0">
                <a:solidFill>
                  <a:schemeClr val="tx1"/>
                </a:solidFill>
                <a:latin typeface="+mn-lt"/>
                <a:ea typeface="+mn-ea"/>
                <a:cs typeface="+mn-cs"/>
              </a:rPr>
              <a:t> perdre cette ville l'une des sources du tourisme </a:t>
            </a:r>
            <a:br>
              <a:rPr kumimoji="0" lang="fr-FR" sz="2800" kern="1200" dirty="0" smtClean="0">
                <a:solidFill>
                  <a:schemeClr val="tx1"/>
                </a:solidFill>
                <a:latin typeface="+mn-lt"/>
                <a:ea typeface="+mn-ea"/>
                <a:cs typeface="+mn-cs"/>
              </a:rPr>
            </a:br>
            <a:endParaRPr lang="ar-DZ" dirty="0" smtClean="0">
              <a:cs typeface="Arabic Transparent" pitchFamily="2" charset="-78"/>
            </a:endParaRPr>
          </a:p>
        </p:txBody>
      </p:sp>
    </p:spTree>
  </p:cSld>
  <p:clrMapOvr>
    <a:masterClrMapping/>
  </p:clrMapOvr>
  <p:transition>
    <p:split/>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2030" y="0"/>
            <a:ext cx="8229600" cy="928670"/>
          </a:xfrm>
        </p:spPr>
        <p:txBody>
          <a:bodyPr/>
          <a:lstStyle/>
          <a:p>
            <a:r>
              <a:rPr lang="fr-FR" dirty="0" smtClean="0"/>
              <a:t>.</a:t>
            </a:r>
            <a:endParaRPr lang="fr-FR" dirty="0"/>
          </a:p>
        </p:txBody>
      </p:sp>
      <p:sp>
        <p:nvSpPr>
          <p:cNvPr id="3" name="Sous-titre 2"/>
          <p:cNvSpPr>
            <a:spLocks noGrp="1"/>
          </p:cNvSpPr>
          <p:nvPr>
            <p:ph type="subTitle" idx="1"/>
          </p:nvPr>
        </p:nvSpPr>
        <p:spPr>
          <a:xfrm>
            <a:off x="142844" y="928670"/>
            <a:ext cx="8858312" cy="5715040"/>
          </a:xfrm>
        </p:spPr>
        <p:txBody>
          <a:bodyPr/>
          <a:lstStyle/>
          <a:p>
            <a:pPr algn="l" rtl="0"/>
            <a:r>
              <a:rPr kumimoji="0" lang="fr-FR" sz="2800" i="0" kern="1200" dirty="0" smtClean="0">
                <a:solidFill>
                  <a:schemeClr val="tx1"/>
                </a:solidFill>
                <a:latin typeface="+mn-lt"/>
                <a:ea typeface="+mn-ea"/>
                <a:cs typeface="+mn-cs"/>
              </a:rPr>
              <a:t>Le projet fournira, qui s'étend au-dessus de la vallée du Tarn et de la longueur de 2460 mètres, pour atteindre la ville de Béziers et éviter les embouteillages en été témoin de </a:t>
            </a:r>
            <a:r>
              <a:rPr kumimoji="0" lang="fr-FR" sz="2800" i="0" kern="1200" dirty="0" err="1" smtClean="0">
                <a:solidFill>
                  <a:schemeClr val="tx1"/>
                </a:solidFill>
                <a:latin typeface="+mn-lt"/>
                <a:ea typeface="+mn-ea"/>
                <a:cs typeface="+mn-cs"/>
              </a:rPr>
              <a:t>Millou</a:t>
            </a:r>
            <a:r>
              <a:rPr kumimoji="0" lang="fr-FR" sz="2800" i="0" kern="1200" dirty="0" smtClean="0">
                <a:solidFill>
                  <a:schemeClr val="tx1"/>
                </a:solidFill>
                <a:latin typeface="+mn-lt"/>
                <a:ea typeface="+mn-ea"/>
                <a:cs typeface="+mn-cs"/>
              </a:rPr>
              <a:t>, le plus important en Europe du Nord et en Espagne, et est devenu le travail hautement professionnel dans les deux ans des sites touristiques les plus importantes, avec 60 mille visiteurs a versé des frais pour le voir et plus de 500 mille curieux qui sont venus à pied pour le voir. </a:t>
            </a:r>
            <a:br>
              <a:rPr kumimoji="0" lang="fr-FR" sz="2800" i="0" kern="1200" dirty="0" smtClean="0">
                <a:solidFill>
                  <a:schemeClr val="tx1"/>
                </a:solidFill>
                <a:latin typeface="+mn-lt"/>
                <a:ea typeface="+mn-ea"/>
                <a:cs typeface="+mn-cs"/>
              </a:rPr>
            </a:br>
            <a:endParaRPr lang="fr-FR" dirty="0"/>
          </a:p>
        </p:txBody>
      </p:sp>
      <p:sp>
        <p:nvSpPr>
          <p:cNvPr id="4" name="Rectangle 3"/>
          <p:cNvSpPr/>
          <p:nvPr/>
        </p:nvSpPr>
        <p:spPr>
          <a:xfrm>
            <a:off x="1998219" y="71414"/>
            <a:ext cx="5147563" cy="923330"/>
          </a:xfrm>
          <a:prstGeom prst="rect">
            <a:avLst/>
          </a:prstGeom>
          <a:noFill/>
        </p:spPr>
        <p:txBody>
          <a:bodyPr wrap="none" lIns="91440" tIns="45720" rIns="91440" bIns="45720">
            <a:spAutoFit/>
          </a:bodyPr>
          <a:lstStyle/>
          <a:p>
            <a:pPr algn="ctr"/>
            <a:r>
              <a:rPr lang="fr-FR" sz="54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CONCLUSION</a:t>
            </a:r>
            <a:endParaRPr lang="fr-FR"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p:wheel spokes="1"/>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ar-DZ" dirty="0" smtClean="0"/>
              <a:t/>
            </a:r>
            <a:br>
              <a:rPr lang="ar-DZ" dirty="0" smtClean="0"/>
            </a:br>
            <a:endParaRPr lang="fr-FR" dirty="0"/>
          </a:p>
        </p:txBody>
      </p:sp>
      <p:sp>
        <p:nvSpPr>
          <p:cNvPr id="3" name="Sous-titre 2"/>
          <p:cNvSpPr>
            <a:spLocks noGrp="1"/>
          </p:cNvSpPr>
          <p:nvPr>
            <p:ph type="subTitle" idx="1"/>
          </p:nvPr>
        </p:nvSpPr>
        <p:spPr>
          <a:xfrm>
            <a:off x="533400" y="1214422"/>
            <a:ext cx="7854696" cy="3766714"/>
          </a:xfrm>
        </p:spPr>
        <p:txBody>
          <a:bodyPr/>
          <a:lstStyle/>
          <a:p>
            <a:endParaRPr lang="fr-FR" dirty="0"/>
          </a:p>
        </p:txBody>
      </p:sp>
      <p:pic>
        <p:nvPicPr>
          <p:cNvPr id="4" name="Image 3" descr="مترو دبي">
            <a:hlinkClick r:id="rId2" tgtFrame="&quot;_blank&quot;"/>
          </p:cNvPr>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642911" y="2214554"/>
            <a:ext cx="8215370" cy="2308324"/>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ar-DZ" sz="7200" b="1" dirty="0" smtClean="0">
                <a:ln w="50800"/>
                <a:solidFill>
                  <a:schemeClr val="bg1">
                    <a:shade val="50000"/>
                  </a:schemeClr>
                </a:solidFill>
                <a:latin typeface="Arial" pitchFamily="34" charset="0"/>
                <a:cs typeface="Arial" pitchFamily="34" charset="0"/>
              </a:rPr>
              <a:t>المشروع الحضري مترو دبي</a:t>
            </a:r>
            <a:endParaRPr lang="fr-FR" sz="7200" b="1" cap="none" spc="0" dirty="0">
              <a:ln w="50800"/>
              <a:solidFill>
                <a:schemeClr val="bg1">
                  <a:shade val="50000"/>
                </a:schemeClr>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14290"/>
            <a:ext cx="8229600" cy="6110310"/>
          </a:xfrm>
        </p:spPr>
        <p:txBody>
          <a:bodyPr>
            <a:normAutofit fontScale="92500" lnSpcReduction="20000"/>
          </a:bodyPr>
          <a:lstStyle/>
          <a:p>
            <a:pPr algn="ctr">
              <a:buNone/>
            </a:pPr>
            <a:r>
              <a:rPr lang="ar-DZ" b="1" u="sng" dirty="0" smtClean="0">
                <a:solidFill>
                  <a:srgbClr val="FF0000"/>
                </a:solidFill>
                <a:latin typeface="Arial" pitchFamily="34" charset="0"/>
                <a:cs typeface="Arial" pitchFamily="34" charset="0"/>
              </a:rPr>
              <a:t>مخطط العمل:</a:t>
            </a:r>
          </a:p>
          <a:p>
            <a:pPr algn="r">
              <a:buNone/>
            </a:pPr>
            <a:r>
              <a:rPr lang="ar-DZ" b="1" dirty="0" smtClean="0">
                <a:latin typeface="Arial" pitchFamily="34" charset="0"/>
                <a:cs typeface="Arial" pitchFamily="34" charset="0"/>
              </a:rPr>
              <a:t>مقدمة.</a:t>
            </a:r>
          </a:p>
          <a:p>
            <a:pPr algn="r">
              <a:buNone/>
            </a:pPr>
            <a:r>
              <a:rPr lang="ar-DZ" b="1" dirty="0" smtClean="0">
                <a:latin typeface="Arial" pitchFamily="34" charset="0"/>
                <a:cs typeface="Arial" pitchFamily="34" charset="0"/>
              </a:rPr>
              <a:t>الإشكالية.</a:t>
            </a:r>
          </a:p>
          <a:p>
            <a:pPr algn="r">
              <a:buNone/>
            </a:pPr>
            <a:r>
              <a:rPr lang="ar-DZ" b="1" dirty="0" smtClean="0">
                <a:latin typeface="Arial" pitchFamily="34" charset="0"/>
                <a:cs typeface="Arial" pitchFamily="34" charset="0"/>
              </a:rPr>
              <a:t>موقع دبي.</a:t>
            </a:r>
          </a:p>
          <a:p>
            <a:pPr algn="r">
              <a:buNone/>
            </a:pPr>
            <a:r>
              <a:rPr lang="ar-DZ" b="1" dirty="0" smtClean="0">
                <a:latin typeface="Arial" pitchFamily="34" charset="0"/>
                <a:cs typeface="Arial" pitchFamily="34" charset="0"/>
              </a:rPr>
              <a:t>تعريف المشروع.</a:t>
            </a:r>
          </a:p>
          <a:p>
            <a:pPr algn="r">
              <a:buNone/>
            </a:pPr>
            <a:r>
              <a:rPr lang="ar-DZ" b="1" dirty="0" smtClean="0">
                <a:latin typeface="Arial" pitchFamily="34" charset="0"/>
                <a:cs typeface="Arial" pitchFamily="34" charset="0"/>
              </a:rPr>
              <a:t>-المرحلة الأولى.</a:t>
            </a:r>
          </a:p>
          <a:p>
            <a:pPr algn="r">
              <a:buNone/>
            </a:pPr>
            <a:r>
              <a:rPr lang="ar-DZ" b="1" dirty="0" smtClean="0">
                <a:latin typeface="Arial" pitchFamily="34" charset="0"/>
                <a:cs typeface="Arial" pitchFamily="34" charset="0"/>
              </a:rPr>
              <a:t>-المرحلة الثانية.</a:t>
            </a:r>
          </a:p>
          <a:p>
            <a:pPr algn="r">
              <a:buNone/>
            </a:pPr>
            <a:r>
              <a:rPr lang="ar-DZ" b="1" dirty="0" smtClean="0">
                <a:latin typeface="Arial" pitchFamily="34" charset="0"/>
                <a:cs typeface="Arial" pitchFamily="34" charset="0"/>
              </a:rPr>
              <a:t>الخطوط التي يحتويها هذا المشروع.</a:t>
            </a:r>
          </a:p>
          <a:p>
            <a:pPr algn="r">
              <a:buNone/>
            </a:pPr>
            <a:r>
              <a:rPr lang="ar-DZ" b="1" dirty="0" smtClean="0">
                <a:latin typeface="Arial" pitchFamily="34" charset="0"/>
                <a:cs typeface="Arial" pitchFamily="34" charset="0"/>
              </a:rPr>
              <a:t>خريطة لمخطط المترو بالكامل كل المراحل.</a:t>
            </a:r>
          </a:p>
          <a:p>
            <a:pPr algn="r">
              <a:buNone/>
            </a:pPr>
            <a:r>
              <a:rPr lang="ar-DZ" b="1" dirty="0" smtClean="0">
                <a:latin typeface="Arial" pitchFamily="34" charset="0"/>
                <a:cs typeface="Arial" pitchFamily="34" charset="0"/>
              </a:rPr>
              <a:t>أوقات تشغيل المترو.</a:t>
            </a:r>
          </a:p>
          <a:p>
            <a:pPr algn="r">
              <a:buNone/>
            </a:pPr>
            <a:r>
              <a:rPr lang="ar-DZ" b="1" dirty="0" smtClean="0">
                <a:latin typeface="Arial" pitchFamily="34" charset="0"/>
                <a:cs typeface="Arial" pitchFamily="34" charset="0"/>
              </a:rPr>
              <a:t>أهمية المترو بالنسبة لإمارة دبي.</a:t>
            </a:r>
          </a:p>
          <a:p>
            <a:pPr algn="r">
              <a:buNone/>
            </a:pPr>
            <a:r>
              <a:rPr lang="ar-DZ" b="1" dirty="0" smtClean="0">
                <a:latin typeface="Arial" pitchFamily="34" charset="0"/>
                <a:cs typeface="Arial" pitchFamily="34" charset="0"/>
              </a:rPr>
              <a:t>الخريطة و تحليلها.</a:t>
            </a:r>
          </a:p>
          <a:p>
            <a:pPr algn="r">
              <a:buNone/>
            </a:pPr>
            <a:r>
              <a:rPr lang="ar-DZ" b="1" dirty="0" smtClean="0">
                <a:latin typeface="Arial" pitchFamily="34" charset="0"/>
                <a:cs typeface="Arial" pitchFamily="34" charset="0"/>
              </a:rPr>
              <a:t>خريطة المسار.</a:t>
            </a:r>
          </a:p>
          <a:p>
            <a:pPr algn="r">
              <a:buNone/>
            </a:pPr>
            <a:r>
              <a:rPr lang="ar-DZ" b="1" dirty="0" smtClean="0">
                <a:latin typeface="Arial" pitchFamily="34" charset="0"/>
                <a:cs typeface="Arial" pitchFamily="34" charset="0"/>
              </a:rPr>
              <a:t>ما الحاجة لمترو دبي؟</a:t>
            </a:r>
          </a:p>
          <a:p>
            <a:pPr algn="r">
              <a:buNone/>
            </a:pPr>
            <a:r>
              <a:rPr lang="ar-DZ" b="1" dirty="0" smtClean="0">
                <a:latin typeface="Arial" pitchFamily="34" charset="0"/>
                <a:cs typeface="Arial" pitchFamily="34" charset="0"/>
              </a:rPr>
              <a:t>من هي الشركة التي قامت بانجاز مترو دبي؟</a:t>
            </a:r>
          </a:p>
          <a:p>
            <a:pPr>
              <a:buNone/>
            </a:pPr>
            <a:endParaRPr lang="ar-DZ"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20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20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20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20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20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fade">
                                      <p:cBhvr>
                                        <p:cTn id="57" dur="2000"/>
                                        <p:tgtEl>
                                          <p:spTgt spid="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1" end="11"/>
                                            </p:txEl>
                                          </p:spTgt>
                                        </p:tgtEl>
                                        <p:attrNameLst>
                                          <p:attrName>style.visibility</p:attrName>
                                        </p:attrNameLst>
                                      </p:cBhvr>
                                      <p:to>
                                        <p:strVal val="visible"/>
                                      </p:to>
                                    </p:set>
                                    <p:animEffect transition="in" filter="fade">
                                      <p:cBhvr>
                                        <p:cTn id="62" dur="2000"/>
                                        <p:tgtEl>
                                          <p:spTgt spid="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2" end="12"/>
                                            </p:txEl>
                                          </p:spTgt>
                                        </p:tgtEl>
                                        <p:attrNameLst>
                                          <p:attrName>style.visibility</p:attrName>
                                        </p:attrNameLst>
                                      </p:cBhvr>
                                      <p:to>
                                        <p:strVal val="visible"/>
                                      </p:to>
                                    </p:set>
                                    <p:animEffect transition="in" filter="fade">
                                      <p:cBhvr>
                                        <p:cTn id="67" dur="2000"/>
                                        <p:tgtEl>
                                          <p:spTgt spid="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fade">
                                      <p:cBhvr>
                                        <p:cTn id="72" dur="2000"/>
                                        <p:tgtEl>
                                          <p:spTgt spid="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3">
                                            <p:txEl>
                                              <p:pRg st="14" end="14"/>
                                            </p:txEl>
                                          </p:spTgt>
                                        </p:tgtEl>
                                        <p:attrNameLst>
                                          <p:attrName>style.visibility</p:attrName>
                                        </p:attrNameLst>
                                      </p:cBhvr>
                                      <p:to>
                                        <p:strVal val="visible"/>
                                      </p:to>
                                    </p:set>
                                    <p:animEffect transition="in" filter="fade">
                                      <p:cBhvr>
                                        <p:cTn id="77" dur="20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285728"/>
            <a:ext cx="8229600" cy="6038872"/>
          </a:xfrm>
        </p:spPr>
        <p:txBody>
          <a:bodyPr>
            <a:normAutofit fontScale="47500" lnSpcReduction="20000"/>
          </a:bodyPr>
          <a:lstStyle/>
          <a:p>
            <a:pPr algn="r">
              <a:buNone/>
            </a:pPr>
            <a:endParaRPr lang="ar-DZ" b="1" dirty="0" smtClean="0">
              <a:latin typeface="Arial" pitchFamily="34" charset="0"/>
              <a:cs typeface="Arial" pitchFamily="34" charset="0"/>
            </a:endParaRPr>
          </a:p>
          <a:p>
            <a:pPr algn="r">
              <a:buNone/>
            </a:pPr>
            <a:r>
              <a:rPr lang="ar-DZ" sz="4200" b="1" dirty="0" smtClean="0">
                <a:latin typeface="Arial" pitchFamily="34" charset="0"/>
                <a:cs typeface="Arial" pitchFamily="34" charset="0"/>
              </a:rPr>
              <a:t>كم طول مترو دبي؟</a:t>
            </a:r>
          </a:p>
          <a:p>
            <a:pPr algn="r">
              <a:buNone/>
            </a:pPr>
            <a:endParaRPr lang="ar-DZ" sz="4200" b="1" dirty="0" smtClean="0">
              <a:latin typeface="Arial" pitchFamily="34" charset="0"/>
              <a:cs typeface="Arial" pitchFamily="34" charset="0"/>
            </a:endParaRPr>
          </a:p>
          <a:p>
            <a:pPr algn="r">
              <a:buNone/>
            </a:pPr>
            <a:r>
              <a:rPr lang="ar-DZ" sz="4200" b="1" dirty="0" smtClean="0">
                <a:latin typeface="Arial" pitchFamily="34" charset="0"/>
                <a:cs typeface="Arial" pitchFamily="34" charset="0"/>
              </a:rPr>
              <a:t>خريطة شبكة مترو دبي.</a:t>
            </a:r>
          </a:p>
          <a:p>
            <a:pPr algn="r">
              <a:buNone/>
            </a:pPr>
            <a:r>
              <a:rPr lang="ar-DZ" sz="4200" b="1" dirty="0" smtClean="0">
                <a:latin typeface="Arial" pitchFamily="34" charset="0"/>
                <a:cs typeface="Arial" pitchFamily="34" charset="0"/>
              </a:rPr>
              <a:t>رؤية شاملة للمحطة و الخط الأحمر لمترو دبي من الداخل.</a:t>
            </a:r>
          </a:p>
          <a:p>
            <a:pPr algn="r">
              <a:buNone/>
            </a:pPr>
            <a:r>
              <a:rPr lang="ar-DZ" sz="4200" b="1" dirty="0" smtClean="0">
                <a:latin typeface="Arial" pitchFamily="34" charset="0"/>
                <a:cs typeface="Arial" pitchFamily="34" charset="0"/>
              </a:rPr>
              <a:t>مخطط يبين لنا مناطق مرور مترو دبي.</a:t>
            </a:r>
          </a:p>
          <a:p>
            <a:pPr algn="r">
              <a:buNone/>
            </a:pPr>
            <a:r>
              <a:rPr lang="ar-DZ" sz="4200" b="1" dirty="0" smtClean="0">
                <a:latin typeface="Arial" pitchFamily="34" charset="0"/>
                <a:cs typeface="Arial" pitchFamily="34" charset="0"/>
              </a:rPr>
              <a:t>محطة مترو دبي.</a:t>
            </a:r>
          </a:p>
          <a:p>
            <a:pPr algn="r">
              <a:buNone/>
            </a:pPr>
            <a:r>
              <a:rPr lang="ar-DZ" sz="4200" b="1" dirty="0" smtClean="0">
                <a:latin typeface="Arial" pitchFamily="34" charset="0"/>
                <a:cs typeface="Arial" pitchFamily="34" charset="0"/>
              </a:rPr>
              <a:t>خريطة المترو.</a:t>
            </a:r>
          </a:p>
          <a:p>
            <a:pPr algn="r">
              <a:buNone/>
            </a:pPr>
            <a:r>
              <a:rPr lang="ar-DZ" sz="4200" b="1" dirty="0" smtClean="0">
                <a:latin typeface="Arial" pitchFamily="34" charset="0"/>
                <a:cs typeface="Arial" pitchFamily="34" charset="0"/>
              </a:rPr>
              <a:t>مميزات هذا المشروع.</a:t>
            </a:r>
          </a:p>
          <a:p>
            <a:pPr algn="r">
              <a:buNone/>
            </a:pPr>
            <a:r>
              <a:rPr lang="ar-DZ" sz="4200" b="1" dirty="0" smtClean="0">
                <a:latin typeface="Arial" pitchFamily="34" charset="0"/>
                <a:cs typeface="Arial" pitchFamily="34" charset="0"/>
              </a:rPr>
              <a:t>ايجابيات مترو دبي.</a:t>
            </a:r>
          </a:p>
          <a:p>
            <a:pPr algn="r">
              <a:buNone/>
            </a:pPr>
            <a:r>
              <a:rPr lang="ar-DZ" sz="4200" b="1" dirty="0" smtClean="0">
                <a:latin typeface="Arial" pitchFamily="34" charset="0"/>
                <a:cs typeface="Arial" pitchFamily="34" charset="0"/>
              </a:rPr>
              <a:t>سلبيات مترو دبي</a:t>
            </a:r>
            <a:r>
              <a:rPr lang="ar-DZ" sz="4200" b="1" dirty="0" smtClean="0"/>
              <a:t>.</a:t>
            </a:r>
          </a:p>
          <a:p>
            <a:pPr algn="r">
              <a:buNone/>
            </a:pPr>
            <a:r>
              <a:rPr lang="ar-DZ" sz="4200" b="1" dirty="0" smtClean="0">
                <a:solidFill>
                  <a:srgbClr val="FF0000"/>
                </a:solidFill>
                <a:latin typeface="Arial" pitchFamily="34" charset="0"/>
                <a:cs typeface="Arial" pitchFamily="34" charset="0"/>
              </a:rPr>
              <a:t>المحور الثاني: مشروع مترو الجزائر</a:t>
            </a:r>
            <a:r>
              <a:rPr lang="fr-FR" sz="4200" b="1" dirty="0" smtClean="0">
                <a:solidFill>
                  <a:srgbClr val="FF0000"/>
                </a:solidFill>
                <a:latin typeface="Arial" pitchFamily="34" charset="0"/>
                <a:cs typeface="Arial" pitchFamily="34" charset="0"/>
              </a:rPr>
              <a:t/>
            </a:r>
            <a:br>
              <a:rPr lang="fr-FR" sz="4200" b="1" dirty="0" smtClean="0">
                <a:solidFill>
                  <a:srgbClr val="FF0000"/>
                </a:solidFill>
                <a:latin typeface="Arial" pitchFamily="34" charset="0"/>
                <a:cs typeface="Arial" pitchFamily="34" charset="0"/>
              </a:rPr>
            </a:br>
            <a:r>
              <a:rPr lang="ar-DZ" sz="4200" b="1" dirty="0" smtClean="0">
                <a:latin typeface="Arial" pitchFamily="34" charset="0"/>
                <a:cs typeface="Arial" pitchFamily="34" charset="0"/>
              </a:rPr>
              <a:t>  </a:t>
            </a:r>
          </a:p>
          <a:p>
            <a:pPr algn="r">
              <a:buNone/>
            </a:pPr>
            <a:r>
              <a:rPr lang="ar-DZ" sz="4200" b="1" dirty="0" smtClean="0">
                <a:latin typeface="Arial" pitchFamily="34" charset="0"/>
                <a:cs typeface="Arial" pitchFamily="34" charset="0"/>
              </a:rPr>
              <a:t>1 _ التعريف بالمشروع</a:t>
            </a:r>
            <a:r>
              <a:rPr lang="fr-FR" sz="4200" b="1" dirty="0" smtClean="0">
                <a:latin typeface="Arial" pitchFamily="34" charset="0"/>
                <a:cs typeface="Arial" pitchFamily="34" charset="0"/>
              </a:rPr>
              <a:t/>
            </a:r>
            <a:br>
              <a:rPr lang="fr-FR" sz="4200" b="1" dirty="0" smtClean="0">
                <a:latin typeface="Arial" pitchFamily="34" charset="0"/>
                <a:cs typeface="Arial" pitchFamily="34" charset="0"/>
              </a:rPr>
            </a:br>
            <a:r>
              <a:rPr lang="ar-DZ" sz="4200" b="1" dirty="0" smtClean="0">
                <a:latin typeface="Arial" pitchFamily="34" charset="0"/>
                <a:cs typeface="Arial" pitchFamily="34" charset="0"/>
              </a:rPr>
              <a:t>   </a:t>
            </a:r>
          </a:p>
          <a:p>
            <a:pPr algn="r">
              <a:buNone/>
            </a:pPr>
            <a:r>
              <a:rPr lang="ar-DZ" sz="4200" b="1" dirty="0" smtClean="0">
                <a:latin typeface="Arial" pitchFamily="34" charset="0"/>
                <a:cs typeface="Arial" pitchFamily="34" charset="0"/>
              </a:rPr>
              <a:t> 2 _ العوامل المؤثرة عليه</a:t>
            </a:r>
            <a:r>
              <a:rPr lang="fr-FR" sz="4200" b="1" dirty="0" smtClean="0">
                <a:latin typeface="Arial" pitchFamily="34" charset="0"/>
                <a:cs typeface="Arial" pitchFamily="34" charset="0"/>
              </a:rPr>
              <a:t/>
            </a:r>
            <a:br>
              <a:rPr lang="fr-FR" sz="4200" b="1" dirty="0" smtClean="0">
                <a:latin typeface="Arial" pitchFamily="34" charset="0"/>
                <a:cs typeface="Arial" pitchFamily="34" charset="0"/>
              </a:rPr>
            </a:br>
            <a:endParaRPr lang="ar-DZ" sz="4200" b="1" dirty="0" smtClean="0">
              <a:latin typeface="Arial" pitchFamily="34" charset="0"/>
              <a:cs typeface="Arial" pitchFamily="34" charset="0"/>
            </a:endParaRPr>
          </a:p>
          <a:p>
            <a:pPr algn="r">
              <a:buNone/>
            </a:pPr>
            <a:r>
              <a:rPr lang="ar-DZ" sz="4200" b="1" dirty="0" smtClean="0">
                <a:latin typeface="Arial" pitchFamily="34" charset="0"/>
                <a:cs typeface="Arial" pitchFamily="34" charset="0"/>
              </a:rPr>
              <a:t>خلاصة</a:t>
            </a:r>
          </a:p>
          <a:p>
            <a:pPr algn="r">
              <a:buNone/>
            </a:pPr>
            <a:r>
              <a:rPr lang="fr-FR" sz="4200" b="1" dirty="0" smtClean="0">
                <a:latin typeface="Arial" pitchFamily="34" charset="0"/>
                <a:cs typeface="Arial" pitchFamily="34" charset="0"/>
              </a:rPr>
              <a:t/>
            </a:r>
            <a:br>
              <a:rPr lang="fr-FR" sz="4200" b="1" dirty="0" smtClean="0">
                <a:latin typeface="Arial" pitchFamily="34" charset="0"/>
                <a:cs typeface="Arial" pitchFamily="34" charset="0"/>
              </a:rPr>
            </a:br>
            <a:endParaRPr lang="fr-FR" sz="42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20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2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20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20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20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fade">
                                      <p:cBhvr>
                                        <p:cTn id="37" dur="20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fade">
                                      <p:cBhvr>
                                        <p:cTn id="42" dur="20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fade">
                                      <p:cBhvr>
                                        <p:cTn id="47" dur="2000"/>
                                        <p:tgtEl>
                                          <p:spTgt spid="3">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
                                            <p:txEl>
                                              <p:pRg st="11" end="11"/>
                                            </p:txEl>
                                          </p:spTgt>
                                        </p:tgtEl>
                                        <p:attrNameLst>
                                          <p:attrName>style.visibility</p:attrName>
                                        </p:attrNameLst>
                                      </p:cBhvr>
                                      <p:to>
                                        <p:strVal val="visible"/>
                                      </p:to>
                                    </p:set>
                                    <p:animEffect transition="in" filter="fade">
                                      <p:cBhvr>
                                        <p:cTn id="52" dur="2000"/>
                                        <p:tgtEl>
                                          <p:spTgt spid="3">
                                            <p:txEl>
                                              <p:pRg st="11" end="1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
                                            <p:txEl>
                                              <p:pRg st="12" end="12"/>
                                            </p:txEl>
                                          </p:spTgt>
                                        </p:tgtEl>
                                        <p:attrNameLst>
                                          <p:attrName>style.visibility</p:attrName>
                                        </p:attrNameLst>
                                      </p:cBhvr>
                                      <p:to>
                                        <p:strVal val="visible"/>
                                      </p:to>
                                    </p:set>
                                    <p:animEffect transition="in" filter="fade">
                                      <p:cBhvr>
                                        <p:cTn id="57" dur="2000"/>
                                        <p:tgtEl>
                                          <p:spTgt spid="3">
                                            <p:txEl>
                                              <p:pRg st="12" end="1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
                                            <p:txEl>
                                              <p:pRg st="13" end="13"/>
                                            </p:txEl>
                                          </p:spTgt>
                                        </p:tgtEl>
                                        <p:attrNameLst>
                                          <p:attrName>style.visibility</p:attrName>
                                        </p:attrNameLst>
                                      </p:cBhvr>
                                      <p:to>
                                        <p:strVal val="visible"/>
                                      </p:to>
                                    </p:set>
                                    <p:animEffect transition="in" filter="fade">
                                      <p:cBhvr>
                                        <p:cTn id="62" dur="2000"/>
                                        <p:tgtEl>
                                          <p:spTgt spid="3">
                                            <p:txEl>
                                              <p:pRg st="13" end="1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
                                            <p:txEl>
                                              <p:pRg st="14" end="14"/>
                                            </p:txEl>
                                          </p:spTgt>
                                        </p:tgtEl>
                                        <p:attrNameLst>
                                          <p:attrName>style.visibility</p:attrName>
                                        </p:attrNameLst>
                                      </p:cBhvr>
                                      <p:to>
                                        <p:strVal val="visible"/>
                                      </p:to>
                                    </p:set>
                                    <p:animEffect transition="in" filter="fade">
                                      <p:cBhvr>
                                        <p:cTn id="67" dur="2000"/>
                                        <p:tgtEl>
                                          <p:spTgt spid="3">
                                            <p:txEl>
                                              <p:pRg st="14" end="14"/>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
                                            <p:txEl>
                                              <p:pRg st="15" end="15"/>
                                            </p:txEl>
                                          </p:spTgt>
                                        </p:tgtEl>
                                        <p:attrNameLst>
                                          <p:attrName>style.visibility</p:attrName>
                                        </p:attrNameLst>
                                      </p:cBhvr>
                                      <p:to>
                                        <p:strVal val="visible"/>
                                      </p:to>
                                    </p:set>
                                    <p:animEffect transition="in" filter="fade">
                                      <p:cBhvr>
                                        <p:cTn id="72" dur="2000"/>
                                        <p:tgtEl>
                                          <p:spTgt spid="3">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163</TotalTime>
  <Words>3915</Words>
  <Application>Microsoft Office PowerPoint</Application>
  <PresentationFormat>Affichage à l'écran (4:3)</PresentationFormat>
  <Paragraphs>424</Paragraphs>
  <Slides>135</Slides>
  <Notes>6</Notes>
  <HiddenSlides>0</HiddenSlides>
  <MMClips>7</MMClips>
  <ScaleCrop>false</ScaleCrop>
  <HeadingPairs>
    <vt:vector size="4" baseType="variant">
      <vt:variant>
        <vt:lpstr>Thème</vt:lpstr>
      </vt:variant>
      <vt:variant>
        <vt:i4>1</vt:i4>
      </vt:variant>
      <vt:variant>
        <vt:lpstr>Titres des diapositives</vt:lpstr>
      </vt:variant>
      <vt:variant>
        <vt:i4>135</vt:i4>
      </vt:variant>
    </vt:vector>
  </HeadingPairs>
  <TitlesOfParts>
    <vt:vector size="136" baseType="lpstr">
      <vt:lpstr>Apex</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  A aidé la station à briser l'isolement d'une grande proportion de Damas et le mouvement économique, et a facilité la circulation des personnes qui vont définitivement dans le commerce du Levant, afin de. </vt:lpstr>
      <vt:lpstr>Diapositive 36</vt:lpstr>
      <vt:lpstr>Diapositive 37</vt:lpstr>
      <vt:lpstr>Diapositive 38</vt:lpstr>
      <vt:lpstr>Diapositive 39</vt:lpstr>
      <vt:lpstr>Diapositive 40</vt:lpstr>
      <vt:lpstr>Diapositive 41</vt:lpstr>
      <vt:lpstr>Diapositive 42</vt:lpstr>
      <vt:lpstr>Diapositive 43</vt:lpstr>
      <vt:lpstr> Plan de travail</vt:lpstr>
      <vt:lpstr>Diapositive 45</vt:lpstr>
      <vt:lpstr>Diapositive 46</vt:lpstr>
      <vt:lpstr>Emplacement du pont reliant les villes   </vt:lpstr>
      <vt:lpstr>2 / villes tarer qui sont liées à Joss  </vt:lpstr>
      <vt:lpstr>Diapositive 49</vt:lpstr>
      <vt:lpstr>3 /Présentation de prejet </vt:lpstr>
      <vt:lpstr> 4 / principaux axes</vt:lpstr>
      <vt:lpstr>Diapositive 52</vt:lpstr>
      <vt:lpstr>Diapositive 53</vt:lpstr>
      <vt:lpstr>Diapositive 54</vt:lpstr>
      <vt:lpstr>Diapositive 55</vt:lpstr>
      <vt:lpstr>    Un aperçu du pont plate-forme </vt:lpstr>
      <vt:lpstr>Achèvement des stations de pont  </vt:lpstr>
      <vt:lpstr>Diapositive 58</vt:lpstr>
      <vt:lpstr>Diapositive 59</vt:lpstr>
      <vt:lpstr>Diapositive 60</vt:lpstr>
      <vt:lpstr>Diapositive 61</vt:lpstr>
      <vt:lpstr>Diapositive 62</vt:lpstr>
      <vt:lpstr>5 / Plan du situation </vt:lpstr>
      <vt:lpstr>6 / plan de masse  </vt:lpstr>
      <vt:lpstr>7 / objectif du projet  </vt:lpstr>
      <vt:lpstr>8 / les avantages  </vt:lpstr>
      <vt:lpstr>9 / inconvénients de la passerelle </vt:lpstr>
      <vt:lpstr>10 / proposition </vt:lpstr>
      <vt:lpstr>Conclusion  </vt:lpstr>
      <vt:lpstr>Diapositive 70</vt:lpstr>
      <vt:lpstr>.</vt:lpstr>
      <vt:lpstr>.</vt:lpstr>
      <vt:lpstr> </vt:lpstr>
      <vt:lpstr>Diapositive 74</vt:lpstr>
      <vt:lpstr>Diapositive 75</vt:lpstr>
      <vt:lpstr>.</vt:lpstr>
      <vt:lpstr>Diapositive 77</vt:lpstr>
      <vt:lpstr>.</vt:lpstr>
      <vt:lpstr>Diapositive 79</vt:lpstr>
      <vt:lpstr>.PLAN DE MASSE</vt:lpstr>
      <vt:lpstr>Diapositive 81</vt:lpstr>
      <vt:lpstr>Diapositive 82</vt:lpstr>
      <vt:lpstr>Diapositive 83</vt:lpstr>
      <vt:lpstr>Diapositive 84</vt:lpstr>
      <vt:lpstr>Diapositive 85</vt:lpstr>
      <vt:lpstr>Diapositive 86</vt:lpstr>
      <vt:lpstr>Diapositive 87</vt:lpstr>
      <vt:lpstr>Diapositive 88</vt:lpstr>
      <vt:lpstr>Diapositive 89</vt:lpstr>
      <vt:lpstr>.</vt:lpstr>
      <vt:lpstr>.</vt:lpstr>
      <vt:lpstr>.</vt:lpstr>
      <vt:lpstr> .</vt:lpstr>
      <vt:lpstr>.</vt:lpstr>
      <vt:lpstr>Les inconvénients</vt:lpstr>
      <vt:lpstr>.</vt:lpstr>
      <vt:lpstr> </vt:lpstr>
      <vt:lpstr>Diapositive 98</vt:lpstr>
      <vt:lpstr>Diapositive 99</vt:lpstr>
      <vt:lpstr>Diapositive 100</vt:lpstr>
      <vt:lpstr>Diapositive 101</vt:lpstr>
      <vt:lpstr>                                                                                                                              موقع دبي                   </vt:lpstr>
      <vt:lpstr>Diapositive 103</vt:lpstr>
      <vt:lpstr>موقع المشروع</vt:lpstr>
      <vt:lpstr>تعريف المشروع </vt:lpstr>
      <vt:lpstr>Diapositive 106</vt:lpstr>
      <vt:lpstr>Diapositive 107</vt:lpstr>
      <vt:lpstr>Diapositive 108</vt:lpstr>
      <vt:lpstr>Diapositive 109</vt:lpstr>
      <vt:lpstr>Diapositive 110</vt:lpstr>
      <vt:lpstr>  </vt:lpstr>
      <vt:lpstr>تحليل الخريطة            </vt:lpstr>
      <vt:lpstr>Diapositive 113</vt:lpstr>
      <vt:lpstr>خريطة المسار</vt:lpstr>
      <vt:lpstr>ما الحاجة لمترو دبي:</vt:lpstr>
      <vt:lpstr>Diapositive 116</vt:lpstr>
      <vt:lpstr>خريطة شبكة مترو دبي</vt:lpstr>
      <vt:lpstr>Diapositive 118</vt:lpstr>
      <vt:lpstr>رؤية شاملة للمحطة والخط الأحمر لمترو دبي من الداخل</vt:lpstr>
      <vt:lpstr>    مخطط يبين لنا مناطق مرور مترو دبي </vt:lpstr>
      <vt:lpstr>محطة مترو دبي </vt:lpstr>
      <vt:lpstr>خريطة المترو</vt:lpstr>
      <vt:lpstr>مميزات هذا المشروع:</vt:lpstr>
      <vt:lpstr>ايجابيات مترو دبي :</vt:lpstr>
      <vt:lpstr>سلبيات مترو دبي:</vt:lpstr>
      <vt:lpstr>Diapositive 126</vt:lpstr>
      <vt:lpstr>Diapositive 127</vt:lpstr>
      <vt:lpstr>   1-   مترو الجزائر:  هو مشروع يعود تاريخه إلى 1970ضم  شبكة  تمتد لمسافة 64  كلم.  خطط له لمواجهة الانفجار الديموغرافي ومتطلبات النقل الجماعي الحضري للعاصمة الجزائرية.    * أول انطلاقة لإنجاز المشروع كانت في 1980     *يتكون المشروع من :     1- الخط الأول :حي البدرو تافورة و الحي المركزي 9  كم و 10محطات، من المرتقب وضعه في الخدمة في2009.  سيربط الخطّ الأول للمترو وسط العاصمة بشرقها عبر محطات عشر. وسيتسنى للمسافرين ركوبه من الساعة الخامسة فجرًا حتى الحادية عشرة ليلاً في ظلّ حماية فرقة من عناصر الشرطة     *تم الشروع بالعمل في المشروع رسمياً في1982. تمت الدراسات التقنية في 1985     *تكفلت بالمشروع شركتان ألمانية ويابانية،      *في 1988تكفلت بالمشروع شركتان جزائريتان كوسيدار وسيدار التي كانتا تنقصان الخبرة في المجال، و بظهور الأزمة الاقتصادية والسياسية في البلاد أثناء تلك الفترة توقف المشروع نهائياً، على الرغم من ذلك تم انجاز أربع محطات فقط في ظرف 15سنة. </vt:lpstr>
      <vt:lpstr>Diapositive 129</vt:lpstr>
      <vt:lpstr>* في 1994تم انجاز 1100 م من ساحة الأمير عبد القادر إلى خليفة بوخالفة .    *  في 1999مؤسسة مترو الجزائر تطلق مناقصة عالمية لانجاز المترو مدة انجازه 38 شهرا تم اختيار شركتين فرنسية وألمانية.     * في 2003   مع عودة النمو الاقتصادي خصصت الجزائر الغلافات المالية المناسبة واعادة بعث المشروع بجدية     *2006  في شهر كانون الثاني/يناير سلمت شركة مترو الجزائر مهمة إنجاز النظام بالكامل للمجمع الفرنسي سيمنس ترانسبورتايشن سيستمزتضمن ذلك وضع المعدات الثابتة ونظام الإشارة والكهرباء. أما أشغال الهندسة المدنية فستقوم بها شركتان ايطالية وإسبانية كما ستتكلف شركة إسبانية بتوفير العتاد المجر من عربات مترو وغيره يتشكل من 14 قطار من 6 عربات للواحدة. </vt:lpstr>
      <vt:lpstr>Diapositive 131</vt:lpstr>
      <vt:lpstr>Diapositive 132</vt:lpstr>
      <vt:lpstr>Diapositive 133</vt:lpstr>
      <vt:lpstr>        1-العوامل المالية و الاقتصادية:     *تأخرانجاز المشروع  نظراً للصعوبات المالية والأمنية في التسعينيات. عرف المشروع انطلاقة جديدة في 2003 لكن انهيار أسعارالنفط في نفس الفترة من 30$ إلى النصف قلص من مدا خيل الدولة الجزائرية، فتأجل التنفيذ . . لكن بين الأزمات الاقتصادية والاضطرابات السياسية والأمنية، راح المشروع يغرق في دهاليز النسيان حتى دُفن تحت اقدام الجزائر البيضاء. شَهد مترو الجزائر عهود خمسة رؤساء وابتلع (140 مليار دينار (أي ما يعادل 200 مليون يورو حتى بات موضع نكات أهل العاصمة.     2-العوامل الطبيعية:     *شكلت طبيعة الجيولوجيا الأرضية للعاصمة تحدياً كبيراً وخلفت مشاكل تقنية صعب تجاوزها بسهولة وعطلت تقدم المشروع. </vt:lpstr>
      <vt:lpstr>كل المشاريع مهما اختلفت أنواعها لها هدف واحد و هو تلبية احتياجات الإنسان فمثلا: مشروع,مترو دبي الهدف الأساسي هو تخفيف ضغط المواصلات و تحقيق تنمية في مجال النقل و فك العزلة عن بعض المناطق  أما مشروع ميتروا الجزائر تم وضع دراسته منذ 1972 , لانجازه بسبب الامبالات و الإهمال, وهذا بالنسبة لأي مشروع كبير في الجزائر لأنه لا توجد شفافية و سير أحسن للمشاريع و هذا ما يجعلها تأخذ وقت كبير و تستنزف الكثير من أموال , وفي بعض الأحيان ينتهي المشروع غير مطابق للمواصفات العالمية.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salah</dc:creator>
  <cp:lastModifiedBy>utilisateur</cp:lastModifiedBy>
  <cp:revision>375</cp:revision>
  <dcterms:created xsi:type="dcterms:W3CDTF">2010-02-27T10:50:50Z</dcterms:created>
  <dcterms:modified xsi:type="dcterms:W3CDTF">2011-01-11T11:26:35Z</dcterms:modified>
</cp:coreProperties>
</file>