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30" r:id="rId1"/>
  </p:sldMasterIdLst>
  <p:sldIdLst>
    <p:sldId id="256" r:id="rId2"/>
    <p:sldId id="257" r:id="rId3"/>
    <p:sldId id="258" r:id="rId4"/>
    <p:sldId id="259" r:id="rId5"/>
    <p:sldId id="260" r:id="rId6"/>
    <p:sldId id="261" r:id="rId7"/>
    <p:sldId id="262" r:id="rId8"/>
    <p:sldId id="263" r:id="rId9"/>
    <p:sldId id="264" r:id="rId10"/>
    <p:sldId id="265" r:id="rId11"/>
    <p:sldId id="278"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83" r:id="rId25"/>
    <p:sldId id="284" r:id="rId26"/>
    <p:sldId id="285" r:id="rId27"/>
    <p:sldId id="286" r:id="rId28"/>
    <p:sldId id="287" r:id="rId29"/>
    <p:sldId id="288" r:id="rId30"/>
    <p:sldId id="289" r:id="rId31"/>
    <p:sldId id="290" r:id="rId32"/>
    <p:sldId id="291" r:id="rId33"/>
    <p:sldId id="292" r:id="rId34"/>
    <p:sldId id="293" r:id="rId35"/>
    <p:sldId id="294" r:id="rId36"/>
    <p:sldId id="295" r:id="rId37"/>
    <p:sldId id="296" r:id="rId38"/>
    <p:sldId id="297" r:id="rId39"/>
    <p:sldId id="298" r:id="rId40"/>
    <p:sldId id="299" r:id="rId41"/>
    <p:sldId id="300" r:id="rId42"/>
    <p:sldId id="301" r:id="rId43"/>
    <p:sldId id="302" r:id="rId44"/>
    <p:sldId id="303" r:id="rId45"/>
    <p:sldId id="304" r:id="rId46"/>
    <p:sldId id="305" r:id="rId47"/>
    <p:sldId id="306" r:id="rId48"/>
    <p:sldId id="307" r:id="rId49"/>
    <p:sldId id="308" r:id="rId50"/>
    <p:sldId id="309" r:id="rId51"/>
    <p:sldId id="310" r:id="rId52"/>
    <p:sldId id="311" r:id="rId53"/>
    <p:sldId id="312" r:id="rId54"/>
    <p:sldId id="313" r:id="rId55"/>
    <p:sldId id="314" r:id="rId56"/>
    <p:sldId id="315" r:id="rId57"/>
  </p:sldIdLst>
  <p:sldSz cx="12192000" cy="6858000"/>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CC"/>
    <a:srgbClr val="D96DFF"/>
    <a:srgbClr val="800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5" d="100"/>
          <a:sy n="115" d="100"/>
        </p:scale>
        <p:origin x="372"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editar el estilo de subtítulo del patrón</a:t>
            </a:r>
            <a:endParaRPr lang="en-US" dirty="0"/>
          </a:p>
        </p:txBody>
      </p:sp>
      <p:sp>
        <p:nvSpPr>
          <p:cNvPr id="4" name="Date Placeholder 3"/>
          <p:cNvSpPr>
            <a:spLocks noGrp="1"/>
          </p:cNvSpPr>
          <p:nvPr>
            <p:ph type="dt" sz="half" idx="10"/>
          </p:nvPr>
        </p:nvSpPr>
        <p:spPr/>
        <p:txBody>
          <a:bodyPr/>
          <a:lstStyle/>
          <a:p>
            <a:fld id="{F9F64EAE-2B2E-44E8-AF5E-E42591E58A72}" type="datetimeFigureOut">
              <a:rPr lang="es-MX" smtClean="0"/>
              <a:t>11/08/2018</a:t>
            </a:fld>
            <a:endParaRPr lang="es-MX"/>
          </a:p>
        </p:txBody>
      </p:sp>
      <p:sp>
        <p:nvSpPr>
          <p:cNvPr id="5" name="Footer Placeholder 4"/>
          <p:cNvSpPr>
            <a:spLocks noGrp="1"/>
          </p:cNvSpPr>
          <p:nvPr>
            <p:ph type="ftr" sz="quarter" idx="11"/>
          </p:nvPr>
        </p:nvSpPr>
        <p:spPr>
          <a:xfrm>
            <a:off x="5332412" y="5883275"/>
            <a:ext cx="4324044" cy="365125"/>
          </a:xfrm>
        </p:spPr>
        <p:txBody>
          <a:bodyPr/>
          <a:lstStyle/>
          <a:p>
            <a:endParaRPr lang="es-MX"/>
          </a:p>
        </p:txBody>
      </p:sp>
      <p:sp>
        <p:nvSpPr>
          <p:cNvPr id="6" name="Slide Number Placeholder 5"/>
          <p:cNvSpPr>
            <a:spLocks noGrp="1"/>
          </p:cNvSpPr>
          <p:nvPr>
            <p:ph type="sldNum" sz="quarter" idx="12"/>
          </p:nvPr>
        </p:nvSpPr>
        <p:spPr/>
        <p:txBody>
          <a:bodyPr/>
          <a:lstStyle/>
          <a:p>
            <a:fld id="{3A6AC7B9-5667-47B0-9B86-3E36799B6ADC}" type="slidenum">
              <a:rPr lang="es-MX" smtClean="0"/>
              <a:t>‹Nº›</a:t>
            </a:fld>
            <a:endParaRPr lang="es-MX"/>
          </a:p>
        </p:txBody>
      </p:sp>
    </p:spTree>
    <p:extLst>
      <p:ext uri="{BB962C8B-B14F-4D97-AF65-F5344CB8AC3E}">
        <p14:creationId xmlns:p14="http://schemas.microsoft.com/office/powerpoint/2010/main" val="1871272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n panorámic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Editar el estilo de texto del patrón</a:t>
            </a:r>
          </a:p>
        </p:txBody>
      </p:sp>
      <p:sp>
        <p:nvSpPr>
          <p:cNvPr id="5" name="Date Placeholder 4"/>
          <p:cNvSpPr>
            <a:spLocks noGrp="1"/>
          </p:cNvSpPr>
          <p:nvPr>
            <p:ph type="dt" sz="half" idx="10"/>
          </p:nvPr>
        </p:nvSpPr>
        <p:spPr/>
        <p:txBody>
          <a:bodyPr/>
          <a:lstStyle/>
          <a:p>
            <a:fld id="{F9F64EAE-2B2E-44E8-AF5E-E42591E58A72}" type="datetimeFigureOut">
              <a:rPr lang="es-MX" smtClean="0"/>
              <a:t>11/08/2018</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3A6AC7B9-5667-47B0-9B86-3E36799B6ADC}" type="slidenum">
              <a:rPr lang="es-MX" smtClean="0"/>
              <a:t>‹Nº›</a:t>
            </a:fld>
            <a:endParaRPr lang="es-MX"/>
          </a:p>
        </p:txBody>
      </p:sp>
    </p:spTree>
    <p:extLst>
      <p:ext uri="{BB962C8B-B14F-4D97-AF65-F5344CB8AC3E}">
        <p14:creationId xmlns:p14="http://schemas.microsoft.com/office/powerpoint/2010/main" val="40065913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Editar el estilo de texto del patrón</a:t>
            </a:r>
          </a:p>
        </p:txBody>
      </p:sp>
      <p:sp>
        <p:nvSpPr>
          <p:cNvPr id="4" name="Date Placeholder 3"/>
          <p:cNvSpPr>
            <a:spLocks noGrp="1"/>
          </p:cNvSpPr>
          <p:nvPr>
            <p:ph type="dt" sz="half" idx="10"/>
          </p:nvPr>
        </p:nvSpPr>
        <p:spPr/>
        <p:txBody>
          <a:bodyPr/>
          <a:lstStyle/>
          <a:p>
            <a:fld id="{F9F64EAE-2B2E-44E8-AF5E-E42591E58A72}" type="datetimeFigureOut">
              <a:rPr lang="es-MX" smtClean="0"/>
              <a:t>11/08/2018</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3A6AC7B9-5667-47B0-9B86-3E36799B6ADC}" type="slidenum">
              <a:rPr lang="es-MX" smtClean="0"/>
              <a:t>‹Nº›</a:t>
            </a:fld>
            <a:endParaRPr lang="es-MX"/>
          </a:p>
        </p:txBody>
      </p:sp>
    </p:spTree>
    <p:extLst>
      <p:ext uri="{BB962C8B-B14F-4D97-AF65-F5344CB8AC3E}">
        <p14:creationId xmlns:p14="http://schemas.microsoft.com/office/powerpoint/2010/main" val="27283864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s-ES" smtClean="0"/>
              <a:t>Haga clic para modificar el estilo de título del patrón</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smtClean="0"/>
              <a:t>Editar el estilo de texto del patrón</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Editar el estilo de texto del patrón</a:t>
            </a:r>
          </a:p>
        </p:txBody>
      </p:sp>
      <p:sp>
        <p:nvSpPr>
          <p:cNvPr id="4" name="Date Placeholder 3"/>
          <p:cNvSpPr>
            <a:spLocks noGrp="1"/>
          </p:cNvSpPr>
          <p:nvPr>
            <p:ph type="dt" sz="half" idx="10"/>
          </p:nvPr>
        </p:nvSpPr>
        <p:spPr/>
        <p:txBody>
          <a:bodyPr/>
          <a:lstStyle/>
          <a:p>
            <a:fld id="{F9F64EAE-2B2E-44E8-AF5E-E42591E58A72}" type="datetimeFigureOut">
              <a:rPr lang="es-MX" smtClean="0"/>
              <a:t>11/08/2018</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3A6AC7B9-5667-47B0-9B86-3E36799B6ADC}" type="slidenum">
              <a:rPr lang="es-MX" smtClean="0"/>
              <a:t>‹Nº›</a:t>
            </a:fld>
            <a:endParaRPr lang="es-MX"/>
          </a:p>
        </p:txBody>
      </p:sp>
    </p:spTree>
    <p:extLst>
      <p:ext uri="{BB962C8B-B14F-4D97-AF65-F5344CB8AC3E}">
        <p14:creationId xmlns:p14="http://schemas.microsoft.com/office/powerpoint/2010/main" val="31340749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Editar el estilo de texto del patrón</a:t>
            </a:r>
          </a:p>
        </p:txBody>
      </p:sp>
      <p:sp>
        <p:nvSpPr>
          <p:cNvPr id="4" name="Date Placeholder 3"/>
          <p:cNvSpPr>
            <a:spLocks noGrp="1"/>
          </p:cNvSpPr>
          <p:nvPr>
            <p:ph type="dt" sz="half" idx="10"/>
          </p:nvPr>
        </p:nvSpPr>
        <p:spPr/>
        <p:txBody>
          <a:bodyPr/>
          <a:lstStyle/>
          <a:p>
            <a:fld id="{F9F64EAE-2B2E-44E8-AF5E-E42591E58A72}" type="datetimeFigureOut">
              <a:rPr lang="es-MX" smtClean="0"/>
              <a:t>11/08/2018</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3A6AC7B9-5667-47B0-9B86-3E36799B6ADC}" type="slidenum">
              <a:rPr lang="es-MX" smtClean="0"/>
              <a:t>‹Nº›</a:t>
            </a:fld>
            <a:endParaRPr lang="es-MX"/>
          </a:p>
        </p:txBody>
      </p:sp>
    </p:spTree>
    <p:extLst>
      <p:ext uri="{BB962C8B-B14F-4D97-AF65-F5344CB8AC3E}">
        <p14:creationId xmlns:p14="http://schemas.microsoft.com/office/powerpoint/2010/main" val="21204032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itar la tarjeta de nombre">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s-ES" smtClean="0"/>
              <a:t>Haga clic para modificar el estilo de título del patrón</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es-ES" smtClean="0"/>
              <a:t>Editar el estilo de texto del patrón</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Editar el estilo de texto del patrón</a:t>
            </a:r>
          </a:p>
        </p:txBody>
      </p:sp>
      <p:sp>
        <p:nvSpPr>
          <p:cNvPr id="4" name="Date Placeholder 3"/>
          <p:cNvSpPr>
            <a:spLocks noGrp="1"/>
          </p:cNvSpPr>
          <p:nvPr>
            <p:ph type="dt" sz="half" idx="10"/>
          </p:nvPr>
        </p:nvSpPr>
        <p:spPr/>
        <p:txBody>
          <a:bodyPr/>
          <a:lstStyle/>
          <a:p>
            <a:fld id="{F9F64EAE-2B2E-44E8-AF5E-E42591E58A72}" type="datetimeFigureOut">
              <a:rPr lang="es-MX" smtClean="0"/>
              <a:t>11/08/2018</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3A6AC7B9-5667-47B0-9B86-3E36799B6ADC}" type="slidenum">
              <a:rPr lang="es-MX" smtClean="0"/>
              <a:t>‹Nº›</a:t>
            </a:fld>
            <a:endParaRPr lang="es-MX"/>
          </a:p>
        </p:txBody>
      </p:sp>
    </p:spTree>
    <p:extLst>
      <p:ext uri="{BB962C8B-B14F-4D97-AF65-F5344CB8AC3E}">
        <p14:creationId xmlns:p14="http://schemas.microsoft.com/office/powerpoint/2010/main" val="5690691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Verdadero o falso">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es-ES" smtClean="0"/>
              <a:t>Haga clic para modificar el estilo de título del patrón</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s-ES" smtClean="0"/>
              <a:t>Editar el estilo de texto del patrón</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Editar el estilo de texto del patrón</a:t>
            </a:r>
          </a:p>
        </p:txBody>
      </p:sp>
      <p:sp>
        <p:nvSpPr>
          <p:cNvPr id="4" name="Date Placeholder 3"/>
          <p:cNvSpPr>
            <a:spLocks noGrp="1"/>
          </p:cNvSpPr>
          <p:nvPr>
            <p:ph type="dt" sz="half" idx="10"/>
          </p:nvPr>
        </p:nvSpPr>
        <p:spPr/>
        <p:txBody>
          <a:bodyPr/>
          <a:lstStyle/>
          <a:p>
            <a:fld id="{F9F64EAE-2B2E-44E8-AF5E-E42591E58A72}" type="datetimeFigureOut">
              <a:rPr lang="es-MX" smtClean="0"/>
              <a:t>11/08/2018</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3A6AC7B9-5667-47B0-9B86-3E36799B6ADC}" type="slidenum">
              <a:rPr lang="es-MX" smtClean="0"/>
              <a:t>‹Nº›</a:t>
            </a:fld>
            <a:endParaRPr lang="es-MX"/>
          </a:p>
        </p:txBody>
      </p:sp>
    </p:spTree>
    <p:extLst>
      <p:ext uri="{BB962C8B-B14F-4D97-AF65-F5344CB8AC3E}">
        <p14:creationId xmlns:p14="http://schemas.microsoft.com/office/powerpoint/2010/main" val="10157574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nchor="t"/>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F9F64EAE-2B2E-44E8-AF5E-E42591E58A72}" type="datetimeFigureOut">
              <a:rPr lang="es-MX" smtClean="0"/>
              <a:t>11/08/2018</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3A6AC7B9-5667-47B0-9B86-3E36799B6ADC}" type="slidenum">
              <a:rPr lang="es-MX" smtClean="0"/>
              <a:t>‹Nº›</a:t>
            </a:fld>
            <a:endParaRPr lang="es-MX"/>
          </a:p>
        </p:txBody>
      </p:sp>
    </p:spTree>
    <p:extLst>
      <p:ext uri="{BB962C8B-B14F-4D97-AF65-F5344CB8AC3E}">
        <p14:creationId xmlns:p14="http://schemas.microsoft.com/office/powerpoint/2010/main" val="7628688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F9F64EAE-2B2E-44E8-AF5E-E42591E58A72}" type="datetimeFigureOut">
              <a:rPr lang="es-MX" smtClean="0"/>
              <a:t>11/08/2018</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3A6AC7B9-5667-47B0-9B86-3E36799B6ADC}" type="slidenum">
              <a:rPr lang="es-MX" smtClean="0"/>
              <a:t>‹Nº›</a:t>
            </a:fld>
            <a:endParaRPr lang="es-MX"/>
          </a:p>
        </p:txBody>
      </p:sp>
    </p:spTree>
    <p:extLst>
      <p:ext uri="{BB962C8B-B14F-4D97-AF65-F5344CB8AC3E}">
        <p14:creationId xmlns:p14="http://schemas.microsoft.com/office/powerpoint/2010/main" val="28498213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nchor="ct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F9F64EAE-2B2E-44E8-AF5E-E42591E58A72}" type="datetimeFigureOut">
              <a:rPr lang="es-MX" smtClean="0"/>
              <a:t>11/08/2018</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a:xfrm>
            <a:off x="10951856" y="5867131"/>
            <a:ext cx="551167" cy="365125"/>
          </a:xfrm>
        </p:spPr>
        <p:txBody>
          <a:bodyPr/>
          <a:lstStyle/>
          <a:p>
            <a:fld id="{3A6AC7B9-5667-47B0-9B86-3E36799B6ADC}" type="slidenum">
              <a:rPr lang="es-MX" smtClean="0"/>
              <a:t>‹Nº›</a:t>
            </a:fld>
            <a:endParaRPr lang="es-MX"/>
          </a:p>
        </p:txBody>
      </p:sp>
    </p:spTree>
    <p:extLst>
      <p:ext uri="{BB962C8B-B14F-4D97-AF65-F5344CB8AC3E}">
        <p14:creationId xmlns:p14="http://schemas.microsoft.com/office/powerpoint/2010/main" val="6123829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Editar el estilo de texto del patrón</a:t>
            </a:r>
          </a:p>
        </p:txBody>
      </p:sp>
      <p:sp>
        <p:nvSpPr>
          <p:cNvPr id="4" name="Date Placeholder 3"/>
          <p:cNvSpPr>
            <a:spLocks noGrp="1"/>
          </p:cNvSpPr>
          <p:nvPr>
            <p:ph type="dt" sz="half" idx="10"/>
          </p:nvPr>
        </p:nvSpPr>
        <p:spPr/>
        <p:txBody>
          <a:bodyPr/>
          <a:lstStyle/>
          <a:p>
            <a:fld id="{F9F64EAE-2B2E-44E8-AF5E-E42591E58A72}" type="datetimeFigureOut">
              <a:rPr lang="es-MX" smtClean="0"/>
              <a:t>11/08/2018</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3A6AC7B9-5667-47B0-9B86-3E36799B6ADC}" type="slidenum">
              <a:rPr lang="es-MX" smtClean="0"/>
              <a:t>‹Nº›</a:t>
            </a:fld>
            <a:endParaRPr lang="es-MX"/>
          </a:p>
        </p:txBody>
      </p:sp>
    </p:spTree>
    <p:extLst>
      <p:ext uri="{BB962C8B-B14F-4D97-AF65-F5344CB8AC3E}">
        <p14:creationId xmlns:p14="http://schemas.microsoft.com/office/powerpoint/2010/main" val="30265038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F9F64EAE-2B2E-44E8-AF5E-E42591E58A72}" type="datetimeFigureOut">
              <a:rPr lang="es-MX" smtClean="0"/>
              <a:t>11/08/2018</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3A6AC7B9-5667-47B0-9B86-3E36799B6ADC}" type="slidenum">
              <a:rPr lang="es-MX" smtClean="0"/>
              <a:t>‹Nº›</a:t>
            </a:fld>
            <a:endParaRPr lang="es-MX"/>
          </a:p>
        </p:txBody>
      </p:sp>
    </p:spTree>
    <p:extLst>
      <p:ext uri="{BB962C8B-B14F-4D97-AF65-F5344CB8AC3E}">
        <p14:creationId xmlns:p14="http://schemas.microsoft.com/office/powerpoint/2010/main" val="31079517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F9F64EAE-2B2E-44E8-AF5E-E42591E58A72}" type="datetimeFigureOut">
              <a:rPr lang="es-MX" smtClean="0"/>
              <a:t>11/08/2018</a:t>
            </a:fld>
            <a:endParaRPr lang="es-MX"/>
          </a:p>
        </p:txBody>
      </p:sp>
      <p:sp>
        <p:nvSpPr>
          <p:cNvPr id="8" name="Footer Placeholder 7"/>
          <p:cNvSpPr>
            <a:spLocks noGrp="1"/>
          </p:cNvSpPr>
          <p:nvPr>
            <p:ph type="ftr" sz="quarter" idx="11"/>
          </p:nvPr>
        </p:nvSpPr>
        <p:spPr/>
        <p:txBody>
          <a:bodyPr/>
          <a:lstStyle/>
          <a:p>
            <a:endParaRPr lang="es-MX"/>
          </a:p>
        </p:txBody>
      </p:sp>
      <p:sp>
        <p:nvSpPr>
          <p:cNvPr id="9" name="Slide Number Placeholder 8"/>
          <p:cNvSpPr>
            <a:spLocks noGrp="1"/>
          </p:cNvSpPr>
          <p:nvPr>
            <p:ph type="sldNum" sz="quarter" idx="12"/>
          </p:nvPr>
        </p:nvSpPr>
        <p:spPr/>
        <p:txBody>
          <a:bodyPr/>
          <a:lstStyle/>
          <a:p>
            <a:fld id="{3A6AC7B9-5667-47B0-9B86-3E36799B6ADC}" type="slidenum">
              <a:rPr lang="es-MX" smtClean="0"/>
              <a:t>‹Nº›</a:t>
            </a:fld>
            <a:endParaRPr lang="es-MX"/>
          </a:p>
        </p:txBody>
      </p:sp>
    </p:spTree>
    <p:extLst>
      <p:ext uri="{BB962C8B-B14F-4D97-AF65-F5344CB8AC3E}">
        <p14:creationId xmlns:p14="http://schemas.microsoft.com/office/powerpoint/2010/main" val="37095947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F9F64EAE-2B2E-44E8-AF5E-E42591E58A72}" type="datetimeFigureOut">
              <a:rPr lang="es-MX" smtClean="0"/>
              <a:t>11/08/2018</a:t>
            </a:fld>
            <a:endParaRPr lang="es-MX"/>
          </a:p>
        </p:txBody>
      </p:sp>
      <p:sp>
        <p:nvSpPr>
          <p:cNvPr id="4" name="Footer Placeholder 3"/>
          <p:cNvSpPr>
            <a:spLocks noGrp="1"/>
          </p:cNvSpPr>
          <p:nvPr>
            <p:ph type="ftr" sz="quarter" idx="11"/>
          </p:nvPr>
        </p:nvSpPr>
        <p:spPr/>
        <p:txBody>
          <a:bodyPr/>
          <a:lstStyle/>
          <a:p>
            <a:endParaRPr lang="es-MX"/>
          </a:p>
        </p:txBody>
      </p:sp>
      <p:sp>
        <p:nvSpPr>
          <p:cNvPr id="5" name="Slide Number Placeholder 4"/>
          <p:cNvSpPr>
            <a:spLocks noGrp="1"/>
          </p:cNvSpPr>
          <p:nvPr>
            <p:ph type="sldNum" sz="quarter" idx="12"/>
          </p:nvPr>
        </p:nvSpPr>
        <p:spPr/>
        <p:txBody>
          <a:bodyPr/>
          <a:lstStyle/>
          <a:p>
            <a:fld id="{3A6AC7B9-5667-47B0-9B86-3E36799B6ADC}" type="slidenum">
              <a:rPr lang="es-MX" smtClean="0"/>
              <a:t>‹Nº›</a:t>
            </a:fld>
            <a:endParaRPr lang="es-MX"/>
          </a:p>
        </p:txBody>
      </p:sp>
    </p:spTree>
    <p:extLst>
      <p:ext uri="{BB962C8B-B14F-4D97-AF65-F5344CB8AC3E}">
        <p14:creationId xmlns:p14="http://schemas.microsoft.com/office/powerpoint/2010/main" val="24198242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9F64EAE-2B2E-44E8-AF5E-E42591E58A72}" type="datetimeFigureOut">
              <a:rPr lang="es-MX" smtClean="0"/>
              <a:t>11/08/2018</a:t>
            </a:fld>
            <a:endParaRPr lang="es-MX"/>
          </a:p>
        </p:txBody>
      </p:sp>
      <p:sp>
        <p:nvSpPr>
          <p:cNvPr id="3" name="Footer Placeholder 2"/>
          <p:cNvSpPr>
            <a:spLocks noGrp="1"/>
          </p:cNvSpPr>
          <p:nvPr>
            <p:ph type="ftr" sz="quarter" idx="11"/>
          </p:nvPr>
        </p:nvSpPr>
        <p:spPr/>
        <p:txBody>
          <a:bodyPr/>
          <a:lstStyle/>
          <a:p>
            <a:endParaRPr lang="es-MX"/>
          </a:p>
        </p:txBody>
      </p:sp>
      <p:sp>
        <p:nvSpPr>
          <p:cNvPr id="4" name="Slide Number Placeholder 3"/>
          <p:cNvSpPr>
            <a:spLocks noGrp="1"/>
          </p:cNvSpPr>
          <p:nvPr>
            <p:ph type="sldNum" sz="quarter" idx="12"/>
          </p:nvPr>
        </p:nvSpPr>
        <p:spPr/>
        <p:txBody>
          <a:bodyPr/>
          <a:lstStyle/>
          <a:p>
            <a:fld id="{3A6AC7B9-5667-47B0-9B86-3E36799B6ADC}" type="slidenum">
              <a:rPr lang="es-MX" smtClean="0"/>
              <a:t>‹Nº›</a:t>
            </a:fld>
            <a:endParaRPr lang="es-MX"/>
          </a:p>
        </p:txBody>
      </p:sp>
    </p:spTree>
    <p:extLst>
      <p:ext uri="{BB962C8B-B14F-4D97-AF65-F5344CB8AC3E}">
        <p14:creationId xmlns:p14="http://schemas.microsoft.com/office/powerpoint/2010/main" val="1361993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Editar el estilo de texto del patrón</a:t>
            </a:r>
          </a:p>
        </p:txBody>
      </p:sp>
      <p:sp>
        <p:nvSpPr>
          <p:cNvPr id="5" name="Date Placeholder 4"/>
          <p:cNvSpPr>
            <a:spLocks noGrp="1"/>
          </p:cNvSpPr>
          <p:nvPr>
            <p:ph type="dt" sz="half" idx="10"/>
          </p:nvPr>
        </p:nvSpPr>
        <p:spPr/>
        <p:txBody>
          <a:bodyPr/>
          <a:lstStyle/>
          <a:p>
            <a:fld id="{F9F64EAE-2B2E-44E8-AF5E-E42591E58A72}" type="datetimeFigureOut">
              <a:rPr lang="es-MX" smtClean="0"/>
              <a:t>11/08/2018</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3A6AC7B9-5667-47B0-9B86-3E36799B6ADC}" type="slidenum">
              <a:rPr lang="es-MX" smtClean="0"/>
              <a:t>‹Nº›</a:t>
            </a:fld>
            <a:endParaRPr lang="es-MX"/>
          </a:p>
        </p:txBody>
      </p:sp>
    </p:spTree>
    <p:extLst>
      <p:ext uri="{BB962C8B-B14F-4D97-AF65-F5344CB8AC3E}">
        <p14:creationId xmlns:p14="http://schemas.microsoft.com/office/powerpoint/2010/main" val="35404044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es-ES" smtClean="0"/>
              <a:t>Haga clic para modificar el estilo de título del patrón</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Editar el estilo de texto del patrón</a:t>
            </a:r>
          </a:p>
        </p:txBody>
      </p:sp>
      <p:sp>
        <p:nvSpPr>
          <p:cNvPr id="5" name="Date Placeholder 4"/>
          <p:cNvSpPr>
            <a:spLocks noGrp="1"/>
          </p:cNvSpPr>
          <p:nvPr>
            <p:ph type="dt" sz="half" idx="10"/>
          </p:nvPr>
        </p:nvSpPr>
        <p:spPr/>
        <p:txBody>
          <a:bodyPr/>
          <a:lstStyle/>
          <a:p>
            <a:fld id="{F9F64EAE-2B2E-44E8-AF5E-E42591E58A72}" type="datetimeFigureOut">
              <a:rPr lang="es-MX" smtClean="0"/>
              <a:t>11/08/2018</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3A6AC7B9-5667-47B0-9B86-3E36799B6ADC}" type="slidenum">
              <a:rPr lang="es-MX" smtClean="0"/>
              <a:t>‹Nº›</a:t>
            </a:fld>
            <a:endParaRPr lang="es-MX"/>
          </a:p>
        </p:txBody>
      </p:sp>
    </p:spTree>
    <p:extLst>
      <p:ext uri="{BB962C8B-B14F-4D97-AF65-F5344CB8AC3E}">
        <p14:creationId xmlns:p14="http://schemas.microsoft.com/office/powerpoint/2010/main" val="23171035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F9F64EAE-2B2E-44E8-AF5E-E42591E58A72}" type="datetimeFigureOut">
              <a:rPr lang="es-MX" smtClean="0"/>
              <a:t>11/08/2018</a:t>
            </a:fld>
            <a:endParaRPr lang="es-MX"/>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s-MX"/>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3A6AC7B9-5667-47B0-9B86-3E36799B6ADC}" type="slidenum">
              <a:rPr lang="es-MX" smtClean="0"/>
              <a:t>‹Nº›</a:t>
            </a:fld>
            <a:endParaRPr lang="es-MX"/>
          </a:p>
        </p:txBody>
      </p:sp>
    </p:spTree>
    <p:extLst>
      <p:ext uri="{BB962C8B-B14F-4D97-AF65-F5344CB8AC3E}">
        <p14:creationId xmlns:p14="http://schemas.microsoft.com/office/powerpoint/2010/main" val="1465344775"/>
      </p:ext>
    </p:extLst>
  </p:cSld>
  <p:clrMap bg1="lt1" tx1="dk1" bg2="lt2" tx2="dk2" accent1="accent1" accent2="accent2" accent3="accent3" accent4="accent4" accent5="accent5" accent6="accent6" hlink="hlink" folHlink="folHlink"/>
  <p:sldLayoutIdLst>
    <p:sldLayoutId id="2147484031" r:id="rId1"/>
    <p:sldLayoutId id="2147484032" r:id="rId2"/>
    <p:sldLayoutId id="2147484033" r:id="rId3"/>
    <p:sldLayoutId id="2147484034" r:id="rId4"/>
    <p:sldLayoutId id="2147484035" r:id="rId5"/>
    <p:sldLayoutId id="2147484036" r:id="rId6"/>
    <p:sldLayoutId id="2147484037" r:id="rId7"/>
    <p:sldLayoutId id="2147484038" r:id="rId8"/>
    <p:sldLayoutId id="2147484039" r:id="rId9"/>
    <p:sldLayoutId id="2147484040" r:id="rId10"/>
    <p:sldLayoutId id="2147484041" r:id="rId11"/>
    <p:sldLayoutId id="2147484042" r:id="rId12"/>
    <p:sldLayoutId id="2147484043" r:id="rId13"/>
    <p:sldLayoutId id="2147484044" r:id="rId14"/>
    <p:sldLayoutId id="2147484045" r:id="rId15"/>
    <p:sldLayoutId id="2147484046" r:id="rId16"/>
    <p:sldLayoutId id="2147484047" r:id="rId17"/>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educacionprimaria.mx/" TargetMode="External"/><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hyperlink" Target="https://materialeducativo.org/"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educacionprimaria.mx/productos-contestados-de-la-fase-intensiva-del-consejo-tecnico-escolar-2018-2019-de-primaria-primera-ficha/" TargetMode="External"/><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s://educacionprimaria.mx/productos-contestados-de-la-fase-intensiva-del-consejo-tecnico-escolar-2018-2019-de-primaria-segunda-ficha/" TargetMode="External"/><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https://educacionprimaria.mx/productos-contestados-de-la-fase-intensiva-del-consejo-tecnico-escolar-2018-2019-de-primaria-tercera-ficha/" TargetMode="External"/><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jp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https://educacionprimaria.mx/productos-contestados-de-la-fase-intensiva-del-consejo-tecnico-escolar-2018-2019-de-primaria-cuarta-ficha/" TargetMode="External"/><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8" Type="http://schemas.openxmlformats.org/officeDocument/2006/relationships/hyperlink" Target="https://educacionprimaria.mx/formatos-de-los-productos-de-la-fase-intensiva-del-consejo-tecnico-escolar-2018-2019-de-primaria/" TargetMode="External"/><Relationship Id="rId3" Type="http://schemas.openxmlformats.org/officeDocument/2006/relationships/hyperlink" Target="https://materialeducativo.org/" TargetMode="External"/><Relationship Id="rId7" Type="http://schemas.openxmlformats.org/officeDocument/2006/relationships/hyperlink" Target="https://educacionprimaria.mx/ruta-de-mejora-escolar-para-el-ciclo-escolar-2018-2019/" TargetMode="External"/><Relationship Id="rId2" Type="http://schemas.openxmlformats.org/officeDocument/2006/relationships/hyperlink" Target="https://educacionprimaria.mx/" TargetMode="External"/><Relationship Id="rId1" Type="http://schemas.openxmlformats.org/officeDocument/2006/relationships/slideLayout" Target="../slideLayouts/slideLayout2.xml"/><Relationship Id="rId6" Type="http://schemas.openxmlformats.org/officeDocument/2006/relationships/hyperlink" Target="https://educacionprimaria.mx/dosificacion-de-contenidos-trimestral-de-tercer-a-sexto-grado-de-primaria-ciclo-escolar-2018-2019/" TargetMode="External"/><Relationship Id="rId5" Type="http://schemas.openxmlformats.org/officeDocument/2006/relationships/hyperlink" Target="https://educacionprimaria.mx/productos-contestados-de-la-fase-intensiva-del-consejo-tecnico-escolar-2018-2019-de-primaria-completos/" TargetMode="External"/><Relationship Id="rId10" Type="http://schemas.openxmlformats.org/officeDocument/2006/relationships/hyperlink" Target="https://educacionprimaria.mx/productos-contestados-de-la-semana-nacional-de-actualizacion-de-educacion-primaria-2018-2019-completos/" TargetMode="External"/><Relationship Id="rId4" Type="http://schemas.openxmlformats.org/officeDocument/2006/relationships/hyperlink" Target="https://www.facebook.com/educacionprimariamx/" TargetMode="External"/><Relationship Id="rId9" Type="http://schemas.openxmlformats.org/officeDocument/2006/relationships/hyperlink" Target="https://educacionprimaria.mx/guias-de-la-fase-intensiva-del-consejo-tecnico-escolar-2018-2019/" TargetMode="External"/></Relationships>
</file>

<file path=ppt/slides/_rels/slide56.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720735" y="141394"/>
            <a:ext cx="8329353" cy="1047248"/>
          </a:xfrm>
        </p:spPr>
        <p:txBody>
          <a:bodyPr>
            <a:noAutofit/>
          </a:bodyPr>
          <a:lstStyle/>
          <a:p>
            <a:pPr algn="ctr"/>
            <a:r>
              <a:rPr lang="es-MX" sz="6600" dirty="0" smtClean="0">
                <a:solidFill>
                  <a:srgbClr val="00B0F0"/>
                </a:solidFill>
                <a:latin typeface="CentSchbkCyrill BT" panose="02040603050705020303" pitchFamily="18" charset="-52"/>
              </a:rPr>
              <a:t>PRES</a:t>
            </a:r>
            <a:r>
              <a:rPr lang="es-MX" sz="6600" dirty="0" smtClean="0">
                <a:solidFill>
                  <a:schemeClr val="accent6"/>
                </a:solidFill>
                <a:latin typeface="CentSchbkCyrill BT" panose="02040603050705020303" pitchFamily="18" charset="-52"/>
              </a:rPr>
              <a:t>ENTA</a:t>
            </a:r>
            <a:r>
              <a:rPr lang="es-MX" sz="6600" dirty="0" smtClean="0">
                <a:solidFill>
                  <a:srgbClr val="800080"/>
                </a:solidFill>
                <a:latin typeface="CentSchbkCyrill BT" panose="02040603050705020303" pitchFamily="18" charset="-52"/>
              </a:rPr>
              <a:t>CIÓN</a:t>
            </a:r>
            <a:endParaRPr lang="es-MX" sz="6600" dirty="0">
              <a:solidFill>
                <a:srgbClr val="800080"/>
              </a:solidFill>
              <a:latin typeface="CentSchbkCyrill BT" panose="02040603050705020303" pitchFamily="18" charset="-52"/>
            </a:endParaRPr>
          </a:p>
        </p:txBody>
      </p:sp>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52255" y="1288472"/>
            <a:ext cx="6706529" cy="521548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5" name="CuadroTexto 4"/>
          <p:cNvSpPr txBox="1"/>
          <p:nvPr/>
        </p:nvSpPr>
        <p:spPr>
          <a:xfrm>
            <a:off x="9041478" y="5996127"/>
            <a:ext cx="3017519" cy="1015663"/>
          </a:xfrm>
          <a:prstGeom prst="rect">
            <a:avLst/>
          </a:prstGeom>
          <a:noFill/>
        </p:spPr>
        <p:txBody>
          <a:bodyPr wrap="square" rtlCol="0">
            <a:spAutoFit/>
          </a:bodyPr>
          <a:lstStyle/>
          <a:p>
            <a:pPr algn="ctr"/>
            <a:r>
              <a:rPr lang="es-MX" sz="1400" b="1" dirty="0" smtClean="0">
                <a:latin typeface="CentSchbkCyrill BT" panose="02040603050705020303" pitchFamily="18" charset="-52"/>
                <a:hlinkClick r:id="rId3"/>
              </a:rPr>
              <a:t>https://educacionprimaria.mx/</a:t>
            </a:r>
            <a:endParaRPr lang="es-MX" sz="1400" b="1" dirty="0" smtClean="0">
              <a:latin typeface="CentSchbkCyrill BT" panose="02040603050705020303" pitchFamily="18" charset="-52"/>
            </a:endParaRPr>
          </a:p>
          <a:p>
            <a:pPr algn="ctr"/>
            <a:r>
              <a:rPr lang="es-MX" sz="1400" b="1" dirty="0" smtClean="0">
                <a:latin typeface="CentSchbkCyrill BT" panose="02040603050705020303" pitchFamily="18" charset="-52"/>
              </a:rPr>
              <a:t>&amp;</a:t>
            </a:r>
          </a:p>
          <a:p>
            <a:pPr algn="ctr"/>
            <a:r>
              <a:rPr lang="es-MX" sz="1400" b="1" dirty="0" smtClean="0">
                <a:latin typeface="CentSchbkCyrill BT" panose="02040603050705020303" pitchFamily="18" charset="-52"/>
                <a:hlinkClick r:id="rId4"/>
              </a:rPr>
              <a:t>https://materialeducativo.org/</a:t>
            </a:r>
            <a:endParaRPr lang="es-MX" sz="1400" b="1" dirty="0" smtClean="0">
              <a:latin typeface="CentSchbkCyrill BT" panose="02040603050705020303" pitchFamily="18" charset="-52"/>
            </a:endParaRPr>
          </a:p>
          <a:p>
            <a:endParaRPr lang="es-MX" dirty="0"/>
          </a:p>
        </p:txBody>
      </p:sp>
      <p:sp>
        <p:nvSpPr>
          <p:cNvPr id="7" name="CuadroTexto 6"/>
          <p:cNvSpPr txBox="1"/>
          <p:nvPr/>
        </p:nvSpPr>
        <p:spPr>
          <a:xfrm>
            <a:off x="-335279" y="6088460"/>
            <a:ext cx="3017519" cy="923330"/>
          </a:xfrm>
          <a:prstGeom prst="rect">
            <a:avLst/>
          </a:prstGeom>
          <a:noFill/>
        </p:spPr>
        <p:txBody>
          <a:bodyPr wrap="square" rtlCol="0">
            <a:spAutoFit/>
          </a:bodyPr>
          <a:lstStyle/>
          <a:p>
            <a:pPr algn="ctr"/>
            <a:r>
              <a:rPr lang="es-MX" sz="1200" b="1" dirty="0" smtClean="0">
                <a:latin typeface="CentSchbkCyrill BT" panose="02040603050705020303" pitchFamily="18" charset="-52"/>
                <a:hlinkClick r:id="rId3"/>
              </a:rPr>
              <a:t>https://educacionprimaria.mx/</a:t>
            </a:r>
            <a:endParaRPr lang="es-MX" sz="1200" b="1" dirty="0" smtClean="0">
              <a:latin typeface="CentSchbkCyrill BT" panose="02040603050705020303" pitchFamily="18" charset="-52"/>
            </a:endParaRPr>
          </a:p>
          <a:p>
            <a:pPr algn="ctr"/>
            <a:r>
              <a:rPr lang="es-MX" sz="1200" b="1" dirty="0" smtClean="0">
                <a:latin typeface="CentSchbkCyrill BT" panose="02040603050705020303" pitchFamily="18" charset="-52"/>
              </a:rPr>
              <a:t>&amp;</a:t>
            </a:r>
          </a:p>
          <a:p>
            <a:pPr algn="ctr"/>
            <a:r>
              <a:rPr lang="es-MX" sz="1200" b="1" dirty="0" smtClean="0">
                <a:latin typeface="CentSchbkCyrill BT" panose="02040603050705020303" pitchFamily="18" charset="-52"/>
                <a:hlinkClick r:id="rId4"/>
              </a:rPr>
              <a:t>https://materialeducativo.org/</a:t>
            </a:r>
            <a:endParaRPr lang="es-MX" sz="1200" b="1" dirty="0" smtClean="0">
              <a:latin typeface="CentSchbkCyrill BT" panose="02040603050705020303" pitchFamily="18" charset="-52"/>
            </a:endParaRPr>
          </a:p>
          <a:p>
            <a:endParaRPr lang="es-MX" dirty="0"/>
          </a:p>
        </p:txBody>
      </p:sp>
      <p:pic>
        <p:nvPicPr>
          <p:cNvPr id="3" name="Imagen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23907" y="2313367"/>
            <a:ext cx="2169967" cy="3775093"/>
          </a:xfrm>
          <a:prstGeom prst="rect">
            <a:avLst/>
          </a:prstGeom>
        </p:spPr>
      </p:pic>
    </p:spTree>
    <p:extLst>
      <p:ext uri="{BB962C8B-B14F-4D97-AF65-F5344CB8AC3E}">
        <p14:creationId xmlns:p14="http://schemas.microsoft.com/office/powerpoint/2010/main" val="3517184721"/>
      </p:ext>
    </p:extLst>
  </p:cSld>
  <p:clrMapOvr>
    <a:masterClrMapping/>
  </p:clrMapOvr>
  <p:transition spd="slow">
    <p:randomBa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991387" y="473826"/>
            <a:ext cx="10018713" cy="5242560"/>
          </a:xfrm>
        </p:spPr>
        <p:txBody>
          <a:bodyPr>
            <a:normAutofit/>
          </a:bodyPr>
          <a:lstStyle/>
          <a:p>
            <a:pPr marL="0" indent="0">
              <a:buNone/>
            </a:pPr>
            <a:r>
              <a:rPr lang="es-MX" sz="3200" dirty="0"/>
              <a:t>La SEB reitera la convicción de que el CTE constituye una oportunidad para la mejora de la escuela y el desarrollo profesional docente, al atender y dar soluciones pertinentes a los retos que la enseñanza plantea cotidianamente, en un ambiente de colaboración y aprendizaje mutuo, y renueva la invitación a todos los maestros de educación básica, a dar, como siempre, su mejor esfuerzo y mayor compromiso con los niños y adolescentes de nuestro país.</a:t>
            </a:r>
          </a:p>
          <a:p>
            <a:endParaRPr lang="es-MX" dirty="0"/>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90850" y="5991225"/>
            <a:ext cx="9201150" cy="866775"/>
          </a:xfrm>
          <a:prstGeom prst="rect">
            <a:avLst/>
          </a:prstGeom>
          <a:ln>
            <a:noFill/>
          </a:ln>
          <a:effectLst>
            <a:outerShdw blurRad="190500" algn="tl" rotWithShape="0">
              <a:srgbClr val="000000">
                <a:alpha val="70000"/>
              </a:srgbClr>
            </a:outerShdw>
          </a:effectLst>
        </p:spPr>
      </p:pic>
      <p:pic>
        <p:nvPicPr>
          <p:cNvPr id="2" name="Imagen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6809" y="2898356"/>
            <a:ext cx="1684578" cy="2955450"/>
          </a:xfrm>
          <a:prstGeom prst="rect">
            <a:avLst/>
          </a:prstGeom>
        </p:spPr>
      </p:pic>
    </p:spTree>
    <p:extLst>
      <p:ext uri="{BB962C8B-B14F-4D97-AF65-F5344CB8AC3E}">
        <p14:creationId xmlns:p14="http://schemas.microsoft.com/office/powerpoint/2010/main" val="248284443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99718" y="0"/>
            <a:ext cx="8822847" cy="6858000"/>
          </a:xfrm>
          <a:prstGeom prst="rect">
            <a:avLst/>
          </a:prstGeom>
          <a:ln>
            <a:noFill/>
          </a:ln>
          <a:effectLst>
            <a:outerShdw blurRad="190500" algn="tl" rotWithShape="0">
              <a:srgbClr val="000000">
                <a:alpha val="70000"/>
              </a:srgbClr>
            </a:outerShdw>
          </a:effectLst>
        </p:spPr>
      </p:pic>
      <p:pic>
        <p:nvPicPr>
          <p:cNvPr id="2" name="Imagen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1706" y="3565184"/>
            <a:ext cx="1868012" cy="2755065"/>
          </a:xfrm>
          <a:prstGeom prst="rect">
            <a:avLst/>
          </a:prstGeom>
        </p:spPr>
      </p:pic>
    </p:spTree>
    <p:extLst>
      <p:ext uri="{BB962C8B-B14F-4D97-AF65-F5344CB8AC3E}">
        <p14:creationId xmlns:p14="http://schemas.microsoft.com/office/powerpoint/2010/main" val="8242564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525874" y="957088"/>
            <a:ext cx="10018713" cy="971466"/>
          </a:xfrm>
        </p:spPr>
        <p:txBody>
          <a:bodyPr>
            <a:normAutofit/>
          </a:bodyPr>
          <a:lstStyle/>
          <a:p>
            <a:r>
              <a:rPr lang="es-MX" b="1" dirty="0">
                <a:solidFill>
                  <a:srgbClr val="00B0F0"/>
                </a:solidFill>
              </a:rPr>
              <a:t>PROPÓSITO</a:t>
            </a:r>
          </a:p>
        </p:txBody>
      </p:sp>
      <p:sp>
        <p:nvSpPr>
          <p:cNvPr id="3" name="Marcador de contenido 2"/>
          <p:cNvSpPr>
            <a:spLocks noGrp="1"/>
          </p:cNvSpPr>
          <p:nvPr>
            <p:ph idx="1"/>
          </p:nvPr>
        </p:nvSpPr>
        <p:spPr>
          <a:xfrm>
            <a:off x="1825134" y="2019994"/>
            <a:ext cx="10018714" cy="2369127"/>
          </a:xfrm>
        </p:spPr>
        <p:txBody>
          <a:bodyPr>
            <a:normAutofit/>
          </a:bodyPr>
          <a:lstStyle/>
          <a:p>
            <a:pPr marL="0" indent="0">
              <a:buNone/>
            </a:pPr>
            <a:r>
              <a:rPr lang="es-MX" sz="3200" b="1" dirty="0"/>
              <a:t>Que el colectivo docente realice la evaluación diagnóstica para ponderar, en función de sus problemáticas y necesidades, las prioridades educativas por atender en el ciclo escolar.</a:t>
            </a:r>
          </a:p>
          <a:p>
            <a:endParaRPr lang="es-MX" dirty="0"/>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90850" y="-1127"/>
            <a:ext cx="9201150" cy="866775"/>
          </a:xfrm>
          <a:prstGeom prst="rect">
            <a:avLst/>
          </a:prstGeom>
          <a:ln>
            <a:noFill/>
          </a:ln>
          <a:effectLst>
            <a:outerShdw blurRad="190500" algn="tl" rotWithShape="0">
              <a:srgbClr val="000000">
                <a:alpha val="70000"/>
              </a:srgbClr>
            </a:outerShdw>
          </a:effectLst>
        </p:spPr>
      </p:pic>
      <p:pic>
        <p:nvPicPr>
          <p:cNvPr id="5" name="Imagen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80103" y="3491346"/>
            <a:ext cx="3326400" cy="3100647"/>
          </a:xfrm>
          <a:prstGeom prst="rect">
            <a:avLst/>
          </a:prstGeom>
        </p:spPr>
      </p:pic>
    </p:spTree>
    <p:extLst>
      <p:ext uri="{BB962C8B-B14F-4D97-AF65-F5344CB8AC3E}">
        <p14:creationId xmlns:p14="http://schemas.microsoft.com/office/powerpoint/2010/main" val="202948834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84311" y="685801"/>
            <a:ext cx="10018713" cy="818804"/>
          </a:xfrm>
        </p:spPr>
        <p:txBody>
          <a:bodyPr/>
          <a:lstStyle/>
          <a:p>
            <a:r>
              <a:rPr lang="es-MX" b="1" dirty="0">
                <a:solidFill>
                  <a:srgbClr val="7030A0"/>
                </a:solidFill>
              </a:rPr>
              <a:t>MATERIALES</a:t>
            </a:r>
          </a:p>
        </p:txBody>
      </p:sp>
      <p:sp>
        <p:nvSpPr>
          <p:cNvPr id="3" name="Marcador de contenido 2"/>
          <p:cNvSpPr>
            <a:spLocks noGrp="1"/>
          </p:cNvSpPr>
          <p:nvPr>
            <p:ph idx="1"/>
          </p:nvPr>
        </p:nvSpPr>
        <p:spPr>
          <a:xfrm>
            <a:off x="1484311" y="1504605"/>
            <a:ext cx="10303137" cy="3995652"/>
          </a:xfrm>
        </p:spPr>
        <p:txBody>
          <a:bodyPr/>
          <a:lstStyle/>
          <a:p>
            <a:pPr>
              <a:buFont typeface="Wingdings" panose="05000000000000000000" pitchFamily="2" charset="2"/>
              <a:buChar char="Ø"/>
            </a:pPr>
            <a:r>
              <a:rPr lang="es-MX" b="1" dirty="0"/>
              <a:t>Productos elaborados en la octava sesión ordinaria del ciclo escolar previo.</a:t>
            </a:r>
          </a:p>
          <a:p>
            <a:pPr>
              <a:buFont typeface="Wingdings" panose="05000000000000000000" pitchFamily="2" charset="2"/>
              <a:buChar char="Ø"/>
            </a:pPr>
            <a:r>
              <a:rPr lang="es-MX" b="1" dirty="0"/>
              <a:t>Resultados disponibles de PLANEA Básica o de otras evaluaciones externas, realizadas por la entidad federativa.</a:t>
            </a:r>
          </a:p>
          <a:p>
            <a:pPr>
              <a:buFont typeface="Wingdings" panose="05000000000000000000" pitchFamily="2" charset="2"/>
              <a:buChar char="Ø"/>
            </a:pPr>
            <a:r>
              <a:rPr lang="es-MX" b="1" dirty="0"/>
              <a:t>Instrumentos para valorar el cumplimiento que tiene la escuela en cada una de las prioridades educativas.</a:t>
            </a:r>
          </a:p>
          <a:p>
            <a:pPr>
              <a:buFont typeface="Wingdings" panose="05000000000000000000" pitchFamily="2" charset="2"/>
              <a:buChar char="Ø"/>
            </a:pPr>
            <a:r>
              <a:rPr lang="es-MX" b="1" dirty="0"/>
              <a:t>Cuaderno de Bitácora del CTE.</a:t>
            </a:r>
          </a:p>
          <a:p>
            <a:endParaRPr lang="es-MX" dirty="0"/>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90850" y="-1127"/>
            <a:ext cx="9201150" cy="866775"/>
          </a:xfrm>
          <a:prstGeom prst="rect">
            <a:avLst/>
          </a:prstGeom>
          <a:ln>
            <a:noFill/>
          </a:ln>
          <a:effectLst>
            <a:outerShdw blurRad="190500" algn="tl" rotWithShape="0">
              <a:srgbClr val="000000">
                <a:alpha val="70000"/>
              </a:srgbClr>
            </a:outerShdw>
          </a:effectLst>
        </p:spPr>
      </p:pic>
      <p:pic>
        <p:nvPicPr>
          <p:cNvPr id="5" name="Imagen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93723" y="3808184"/>
            <a:ext cx="2673101" cy="2742804"/>
          </a:xfrm>
          <a:prstGeom prst="rect">
            <a:avLst/>
          </a:prstGeom>
        </p:spPr>
      </p:pic>
    </p:spTree>
    <p:extLst>
      <p:ext uri="{BB962C8B-B14F-4D97-AF65-F5344CB8AC3E}">
        <p14:creationId xmlns:p14="http://schemas.microsoft.com/office/powerpoint/2010/main" val="6327818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84310" y="120536"/>
            <a:ext cx="10018713" cy="727364"/>
          </a:xfrm>
        </p:spPr>
        <p:txBody>
          <a:bodyPr/>
          <a:lstStyle/>
          <a:p>
            <a:r>
              <a:rPr lang="es-MX" b="1" dirty="0">
                <a:solidFill>
                  <a:schemeClr val="accent3"/>
                </a:solidFill>
              </a:rPr>
              <a:t>PRODUCTOS</a:t>
            </a:r>
          </a:p>
        </p:txBody>
      </p:sp>
      <p:sp>
        <p:nvSpPr>
          <p:cNvPr id="3" name="Marcador de contenido 2"/>
          <p:cNvSpPr>
            <a:spLocks noGrp="1"/>
          </p:cNvSpPr>
          <p:nvPr>
            <p:ph idx="1"/>
          </p:nvPr>
        </p:nvSpPr>
        <p:spPr>
          <a:xfrm>
            <a:off x="1484310" y="939339"/>
            <a:ext cx="10018713" cy="4851862"/>
          </a:xfrm>
        </p:spPr>
        <p:txBody>
          <a:bodyPr/>
          <a:lstStyle/>
          <a:p>
            <a:pPr>
              <a:buFont typeface="Wingdings" panose="05000000000000000000" pitchFamily="2" charset="2"/>
              <a:buChar char="Ø"/>
            </a:pPr>
            <a:r>
              <a:rPr lang="es-MX" sz="3200" b="1" dirty="0"/>
              <a:t>Diagnóstico escolar, en el que se identifican, explican y destacan las problemáticas que enfrentan como escuela (formato que decida el colectivo).</a:t>
            </a:r>
          </a:p>
          <a:p>
            <a:pPr>
              <a:buFont typeface="Wingdings" panose="05000000000000000000" pitchFamily="2" charset="2"/>
              <a:buChar char="Ø"/>
            </a:pPr>
            <a:r>
              <a:rPr lang="es-MX" sz="3200" b="1" dirty="0"/>
              <a:t>Registro del cumplimiento que la escuela tiene respecto a cada una de las prioridades educativas.</a:t>
            </a:r>
          </a:p>
          <a:p>
            <a:pPr>
              <a:buFont typeface="Wingdings" panose="05000000000000000000" pitchFamily="2" charset="2"/>
              <a:buChar char="Ø"/>
            </a:pPr>
            <a:r>
              <a:rPr lang="es-MX" sz="3200" b="1" dirty="0"/>
              <a:t>Registro de las problemáticas y necesidades de la escuela, jerarquizadas en función de las prioridades educativas.</a:t>
            </a:r>
          </a:p>
          <a:p>
            <a:endParaRPr lang="es-MX" dirty="0"/>
          </a:p>
        </p:txBody>
      </p:sp>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60747" y="4638502"/>
            <a:ext cx="1589297" cy="1981620"/>
          </a:xfrm>
          <a:prstGeom prst="rect">
            <a:avLst/>
          </a:prstGeom>
        </p:spPr>
      </p:pic>
      <p:sp>
        <p:nvSpPr>
          <p:cNvPr id="5" name="Rectángulo 4"/>
          <p:cNvSpPr/>
          <p:nvPr/>
        </p:nvSpPr>
        <p:spPr>
          <a:xfrm>
            <a:off x="1909155" y="5502716"/>
            <a:ext cx="8251591" cy="923330"/>
          </a:xfrm>
          <a:prstGeom prst="rect">
            <a:avLst/>
          </a:prstGeom>
        </p:spPr>
        <p:txBody>
          <a:bodyPr wrap="square">
            <a:spAutoFit/>
          </a:bodyPr>
          <a:lstStyle/>
          <a:p>
            <a:r>
              <a:rPr lang="es-MX" b="1" dirty="0">
                <a:hlinkClick r:id="rId3"/>
              </a:rPr>
              <a:t>https://educacionprimaria.mx/productos-contestados-de-la-fase-intensiva-del-consejo-tecnico-escolar-2018-2019-de-primaria-primera-ficha</a:t>
            </a:r>
            <a:r>
              <a:rPr lang="es-MX" b="1" dirty="0" smtClean="0">
                <a:hlinkClick r:id="rId3"/>
              </a:rPr>
              <a:t>/</a:t>
            </a:r>
            <a:endParaRPr lang="es-MX" b="1" dirty="0" smtClean="0"/>
          </a:p>
          <a:p>
            <a:endParaRPr lang="es-MX" dirty="0"/>
          </a:p>
        </p:txBody>
      </p:sp>
    </p:spTree>
    <p:extLst>
      <p:ext uri="{BB962C8B-B14F-4D97-AF65-F5344CB8AC3E}">
        <p14:creationId xmlns:p14="http://schemas.microsoft.com/office/powerpoint/2010/main" val="267011476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84310" y="62345"/>
            <a:ext cx="10018713" cy="1752599"/>
          </a:xfrm>
        </p:spPr>
        <p:txBody>
          <a:bodyPr/>
          <a:lstStyle/>
          <a:p>
            <a:r>
              <a:rPr lang="es-MX" b="1" dirty="0">
                <a:solidFill>
                  <a:srgbClr val="800080"/>
                </a:solidFill>
              </a:rPr>
              <a:t>ACTIVIDADES cuya realización favorecen el logro del propósito de la sesión</a:t>
            </a:r>
          </a:p>
        </p:txBody>
      </p:sp>
      <p:sp>
        <p:nvSpPr>
          <p:cNvPr id="3" name="Marcador de contenido 2"/>
          <p:cNvSpPr>
            <a:spLocks noGrp="1"/>
          </p:cNvSpPr>
          <p:nvPr>
            <p:ph idx="1"/>
          </p:nvPr>
        </p:nvSpPr>
        <p:spPr>
          <a:xfrm>
            <a:off x="1484310" y="1637607"/>
            <a:ext cx="10344701" cy="4904509"/>
          </a:xfrm>
        </p:spPr>
        <p:txBody>
          <a:bodyPr>
            <a:normAutofit fontScale="92500" lnSpcReduction="20000"/>
          </a:bodyPr>
          <a:lstStyle/>
          <a:p>
            <a:pPr marL="0" indent="0">
              <a:buNone/>
            </a:pPr>
            <a:r>
              <a:rPr lang="es-MX" b="1" dirty="0"/>
              <a:t>1. Identificación y sistematización de información en torno a las problemáticas y necesidades que tiene la escuela.</a:t>
            </a:r>
          </a:p>
          <a:p>
            <a:pPr>
              <a:buFont typeface="Wingdings" panose="05000000000000000000" pitchFamily="2" charset="2"/>
              <a:buChar char="Ø"/>
            </a:pPr>
            <a:r>
              <a:rPr lang="es-MX" b="1" dirty="0"/>
              <a:t>Identifiquen y ordenen las diversas fuentes e instrumentos de información con los que cuenta la escuela (personales, documentales y de contexto).</a:t>
            </a:r>
          </a:p>
          <a:p>
            <a:pPr>
              <a:buFont typeface="Wingdings" panose="05000000000000000000" pitchFamily="2" charset="2"/>
              <a:buChar char="Ø"/>
            </a:pPr>
            <a:r>
              <a:rPr lang="es-MX" b="1" dirty="0"/>
              <a:t>Clasifiquen y categoricen la información en dos rubros: cualitativa y cuantitativa para su análisis. Para apoyar este ejercicio pueden consultar la Guía de CTE. Fase intensiva. Ciclo escolar 2017-2018, de su nivel educativo y desarrollar la actividad número.</a:t>
            </a:r>
          </a:p>
          <a:p>
            <a:pPr>
              <a:buFont typeface="Wingdings" panose="05000000000000000000" pitchFamily="2" charset="2"/>
              <a:buChar char="Ø"/>
            </a:pPr>
            <a:r>
              <a:rPr lang="es-MX" b="1" dirty="0"/>
              <a:t>Revisen, lean e interpreten, individualmente, la información que se tiene; de manera ordenada y sistemática elaboren registros de los datos más relevantes y significativos.</a:t>
            </a:r>
          </a:p>
          <a:p>
            <a:pPr>
              <a:buFont typeface="Wingdings" panose="05000000000000000000" pitchFamily="2" charset="2"/>
              <a:buChar char="Ø"/>
            </a:pPr>
            <a:r>
              <a:rPr lang="es-MX" b="1" dirty="0"/>
              <a:t>Intercambien la información revisada con el propósito de identificar diferencias y semejanzas entre grados o ciclos, y posteriormente establecer, en colectivo, el estado o nivel de avance que se tiene como escuela.</a:t>
            </a:r>
          </a:p>
          <a:p>
            <a:endParaRPr lang="es-MX" dirty="0"/>
          </a:p>
        </p:txBody>
      </p:sp>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5558" y="5321601"/>
            <a:ext cx="1621680" cy="1306139"/>
          </a:xfrm>
          <a:prstGeom prst="rect">
            <a:avLst/>
          </a:prstGeom>
        </p:spPr>
      </p:pic>
    </p:spTree>
    <p:extLst>
      <p:ext uri="{BB962C8B-B14F-4D97-AF65-F5344CB8AC3E}">
        <p14:creationId xmlns:p14="http://schemas.microsoft.com/office/powerpoint/2010/main" val="422263002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484310" y="182881"/>
            <a:ext cx="10018713" cy="5608320"/>
          </a:xfrm>
        </p:spPr>
        <p:txBody>
          <a:bodyPr>
            <a:normAutofit/>
          </a:bodyPr>
          <a:lstStyle/>
          <a:p>
            <a:pPr>
              <a:buFont typeface="Wingdings" panose="05000000000000000000" pitchFamily="2" charset="2"/>
              <a:buChar char="Ø"/>
            </a:pPr>
            <a:r>
              <a:rPr lang="es-MX" sz="2800" b="1" dirty="0"/>
              <a:t>Para iniciar la sesión del CTE no olviden establecer normas de convivencia.</a:t>
            </a:r>
          </a:p>
          <a:p>
            <a:pPr>
              <a:buFont typeface="Wingdings" panose="05000000000000000000" pitchFamily="2" charset="2"/>
              <a:buChar char="Ø"/>
            </a:pPr>
            <a:r>
              <a:rPr lang="es-MX" sz="2800" b="1" dirty="0"/>
              <a:t>Recuerden que es necesario nombrar al responsable del registro de las decisiones a las que llegue el colectivo docente.</a:t>
            </a:r>
          </a:p>
          <a:p>
            <a:pPr>
              <a:buFont typeface="Wingdings" panose="05000000000000000000" pitchFamily="2" charset="2"/>
              <a:buChar char="Ø"/>
            </a:pPr>
            <a:r>
              <a:rPr lang="es-MX" sz="2800" b="1" dirty="0"/>
              <a:t>No se trata de elaborar relatorías, ni actas de inicio y cierre de sesión.</a:t>
            </a:r>
          </a:p>
          <a:p>
            <a:pPr>
              <a:buFont typeface="Wingdings" panose="05000000000000000000" pitchFamily="2" charset="2"/>
              <a:buChar char="Ø"/>
            </a:pPr>
            <a:r>
              <a:rPr lang="es-MX" sz="2800" b="1" dirty="0"/>
              <a:t>Tengan presente el registro constante de cada acuerdo, datos, notas y compromisos, tanto en lo individual, como en el Cuaderno de Bitácora del CTE, que surjan durante el desarrollo de las actividades que realicen en Consejo.</a:t>
            </a:r>
          </a:p>
          <a:p>
            <a:endParaRPr lang="es-MX" dirty="0"/>
          </a:p>
        </p:txBody>
      </p:sp>
      <p:pic>
        <p:nvPicPr>
          <p:cNvPr id="2" name="Imagen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55092" y="4380807"/>
            <a:ext cx="1547931" cy="2240286"/>
          </a:xfrm>
          <a:prstGeom prst="rect">
            <a:avLst/>
          </a:prstGeom>
        </p:spPr>
      </p:pic>
    </p:spTree>
    <p:extLst>
      <p:ext uri="{BB962C8B-B14F-4D97-AF65-F5344CB8AC3E}">
        <p14:creationId xmlns:p14="http://schemas.microsoft.com/office/powerpoint/2010/main" val="11923941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99144" y="669174"/>
            <a:ext cx="10692856" cy="1752599"/>
          </a:xfrm>
        </p:spPr>
        <p:txBody>
          <a:bodyPr>
            <a:normAutofit fontScale="90000"/>
          </a:bodyPr>
          <a:lstStyle/>
          <a:p>
            <a:r>
              <a:rPr lang="es-MX" b="1" dirty="0"/>
              <a:t>AUTOEVALUACIÓN DIAGNÓSTICA Y ESTABLECIMIENTO DE PRIORIDADES EDUCATIVAS</a:t>
            </a:r>
            <a:br>
              <a:rPr lang="es-MX" b="1" dirty="0"/>
            </a:br>
            <a:endParaRPr lang="es-MX" b="1" dirty="0"/>
          </a:p>
        </p:txBody>
      </p:sp>
      <p:sp>
        <p:nvSpPr>
          <p:cNvPr id="3" name="Marcador de contenido 2"/>
          <p:cNvSpPr>
            <a:spLocks noGrp="1"/>
          </p:cNvSpPr>
          <p:nvPr>
            <p:ph idx="1"/>
          </p:nvPr>
        </p:nvSpPr>
        <p:spPr/>
        <p:txBody>
          <a:bodyPr/>
          <a:lstStyle/>
          <a:p>
            <a:pPr>
              <a:buFont typeface="Wingdings" panose="05000000000000000000" pitchFamily="2" charset="2"/>
              <a:buChar char="Ø"/>
            </a:pPr>
            <a:r>
              <a:rPr lang="es-MX" sz="3200" dirty="0" smtClean="0"/>
              <a:t>¿</a:t>
            </a:r>
            <a:r>
              <a:rPr lang="es-MX" sz="3200" dirty="0"/>
              <a:t>Dónde estamos en el logro de las prioridades educativas?</a:t>
            </a:r>
          </a:p>
          <a:p>
            <a:pPr>
              <a:buFont typeface="Wingdings" panose="05000000000000000000" pitchFamily="2" charset="2"/>
              <a:buChar char="Ø"/>
            </a:pPr>
            <a:r>
              <a:rPr lang="es-MX" sz="3200" dirty="0"/>
              <a:t>¿Qué requiere mayor atención?</a:t>
            </a:r>
          </a:p>
          <a:p>
            <a:endParaRPr lang="es-MX" dirty="0"/>
          </a:p>
        </p:txBody>
      </p:sp>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55567" y="2909455"/>
            <a:ext cx="2459821" cy="3545384"/>
          </a:xfrm>
          <a:prstGeom prst="rect">
            <a:avLst/>
          </a:prstGeom>
        </p:spPr>
      </p:pic>
    </p:spTree>
    <p:extLst>
      <p:ext uri="{BB962C8B-B14F-4D97-AF65-F5344CB8AC3E}">
        <p14:creationId xmlns:p14="http://schemas.microsoft.com/office/powerpoint/2010/main" val="41058595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484310" y="274321"/>
            <a:ext cx="10344701" cy="5516880"/>
          </a:xfrm>
        </p:spPr>
        <p:txBody>
          <a:bodyPr/>
          <a:lstStyle/>
          <a:p>
            <a:pPr>
              <a:buFont typeface="Wingdings" panose="05000000000000000000" pitchFamily="2" charset="2"/>
              <a:buChar char="Ø"/>
            </a:pPr>
            <a:r>
              <a:rPr lang="es-MX" sz="3200" b="1" dirty="0">
                <a:solidFill>
                  <a:srgbClr val="CC00CC"/>
                </a:solidFill>
              </a:rPr>
              <a:t>Planteen</a:t>
            </a:r>
            <a:r>
              <a:rPr lang="es-MX" sz="3200" b="1" dirty="0"/>
              <a:t> preguntas que favorezcan el análisis y la reflexión en torno a la información que se está sistematizando; por ejemplo: ¿Cuáles son las asignaturas con menores resultados? ¿En qué grupos, grados o ciclos se producen los puntajes más bajos? ¿A qué causas internas atribuyen cada uno de los resultados? ¿Qué ámbitos de la gestión escolar se asocian con las problemáticas y necesidades? ¿Qué conclusiones pueden establecer respecto a las problemáticas y necesidades identificadas?</a:t>
            </a:r>
          </a:p>
          <a:p>
            <a:endParaRPr lang="es-MX" dirty="0"/>
          </a:p>
        </p:txBody>
      </p:sp>
      <p:pic>
        <p:nvPicPr>
          <p:cNvPr id="2" name="Imagen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02015" y="4214553"/>
            <a:ext cx="1735223" cy="2315101"/>
          </a:xfrm>
          <a:prstGeom prst="rect">
            <a:avLst/>
          </a:prstGeom>
        </p:spPr>
      </p:pic>
    </p:spTree>
    <p:extLst>
      <p:ext uri="{BB962C8B-B14F-4D97-AF65-F5344CB8AC3E}">
        <p14:creationId xmlns:p14="http://schemas.microsoft.com/office/powerpoint/2010/main" val="35120838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484310" y="224445"/>
            <a:ext cx="10018713" cy="6350922"/>
          </a:xfrm>
        </p:spPr>
        <p:txBody>
          <a:bodyPr>
            <a:normAutofit/>
          </a:bodyPr>
          <a:lstStyle/>
          <a:p>
            <a:pPr>
              <a:buFont typeface="Wingdings" panose="05000000000000000000" pitchFamily="2" charset="2"/>
              <a:buChar char="Ø"/>
            </a:pPr>
            <a:r>
              <a:rPr lang="es-MX" sz="3200" b="1" dirty="0">
                <a:solidFill>
                  <a:srgbClr val="CC00CC"/>
                </a:solidFill>
              </a:rPr>
              <a:t>Destaquen</a:t>
            </a:r>
            <a:r>
              <a:rPr lang="es-MX" sz="3200" b="1" dirty="0"/>
              <a:t> algunos otros elementos que es necesario considerar para tomar las primeras decisiones; por ejemplo, niños hablantes de lenguas indígenas, migrantes o con necesidades educativas especiales, así como alumnos de nuevo ingreso a la escuela.</a:t>
            </a:r>
          </a:p>
          <a:p>
            <a:pPr>
              <a:buFont typeface="Wingdings" panose="05000000000000000000" pitchFamily="2" charset="2"/>
              <a:buChar char="Ø"/>
            </a:pPr>
            <a:r>
              <a:rPr lang="es-MX" sz="3200" b="1" dirty="0">
                <a:solidFill>
                  <a:srgbClr val="CC00CC"/>
                </a:solidFill>
              </a:rPr>
              <a:t>Determinen</a:t>
            </a:r>
            <a:r>
              <a:rPr lang="es-MX" sz="3200" b="1" dirty="0"/>
              <a:t> si la información con que cuenta la escuela es suficiente o si hace falta algo más para poder establecer el diagnóstico del plantel.</a:t>
            </a:r>
          </a:p>
          <a:p>
            <a:pPr>
              <a:buFont typeface="Wingdings" panose="05000000000000000000" pitchFamily="2" charset="2"/>
              <a:buChar char="Ø"/>
            </a:pPr>
            <a:r>
              <a:rPr lang="es-MX" sz="3200" b="1" dirty="0">
                <a:solidFill>
                  <a:srgbClr val="CC00CC"/>
                </a:solidFill>
              </a:rPr>
              <a:t>Definan</a:t>
            </a:r>
            <a:r>
              <a:rPr lang="es-MX" sz="3200" b="1" dirty="0"/>
              <a:t> cuáles son las problemáticas y necesidades educativas de la escuela y regístrenlas para su posterior vinculación con las prioridades educativas.</a:t>
            </a:r>
          </a:p>
          <a:p>
            <a:endParaRPr lang="es-MX" dirty="0"/>
          </a:p>
        </p:txBody>
      </p:sp>
      <p:pic>
        <p:nvPicPr>
          <p:cNvPr id="2" name="Imagen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0634" y="3915295"/>
            <a:ext cx="1356925" cy="2581108"/>
          </a:xfrm>
          <a:prstGeom prst="rect">
            <a:avLst/>
          </a:prstGeom>
        </p:spPr>
      </p:pic>
    </p:spTree>
    <p:extLst>
      <p:ext uri="{BB962C8B-B14F-4D97-AF65-F5344CB8AC3E}">
        <p14:creationId xmlns:p14="http://schemas.microsoft.com/office/powerpoint/2010/main" val="40016213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84310" y="153786"/>
            <a:ext cx="10018713" cy="502920"/>
          </a:xfrm>
        </p:spPr>
        <p:txBody>
          <a:bodyPr>
            <a:normAutofit fontScale="90000"/>
          </a:bodyPr>
          <a:lstStyle/>
          <a:p>
            <a:r>
              <a:rPr lang="es-MX" b="1" dirty="0">
                <a:solidFill>
                  <a:srgbClr val="00B0F0"/>
                </a:solidFill>
              </a:rPr>
              <a:t>PRESENTACIÓN</a:t>
            </a:r>
          </a:p>
        </p:txBody>
      </p:sp>
      <p:sp>
        <p:nvSpPr>
          <p:cNvPr id="3" name="Marcador de contenido 2"/>
          <p:cNvSpPr>
            <a:spLocks noGrp="1"/>
          </p:cNvSpPr>
          <p:nvPr>
            <p:ph idx="1"/>
          </p:nvPr>
        </p:nvSpPr>
        <p:spPr>
          <a:xfrm>
            <a:off x="1484310" y="756458"/>
            <a:ext cx="10018713" cy="5918661"/>
          </a:xfrm>
        </p:spPr>
        <p:txBody>
          <a:bodyPr/>
          <a:lstStyle/>
          <a:p>
            <a:pPr marL="0" indent="0">
              <a:buNone/>
            </a:pPr>
            <a:r>
              <a:rPr lang="es-MX" b="1" dirty="0"/>
              <a:t>El quehacer diario de los docentes, así como su experiencia en las aulas y en la comunidad escolar, son prácticas que requieren, del diálogo, la reflexión y la interacción entre pares, para que se conviertan en un servicio educativo de calidad. Con esta visión, la Secretaría de Educación Pública (SEP), desde el inicio del ciclo escolar 2013-2014, recuperó y fortaleció el espacio del Consejo Técnico Escolar (CTE), pues es allí donde los maestros analizan información en torno a los aprendizajes de sus alumnos, detectan los retos y trazan el camino rumbo a una mejora escolar pertinente y permanente.</a:t>
            </a:r>
          </a:p>
          <a:p>
            <a:pPr marL="0" indent="0">
              <a:buNone/>
            </a:pPr>
            <a:r>
              <a:rPr lang="es-MX" b="1" dirty="0"/>
              <a:t>El CTE, como valioso espacio de aprendizaje y trabajo colaborativo, contribuye de manera importante a tomar mejores decisiones con respecto a las prácticas docentes y la organización escolar, de forma que se garantice el máximo logro de los aprendizajes en todos sus alumnos.</a:t>
            </a:r>
          </a:p>
          <a:p>
            <a:pPr marL="0" indent="0">
              <a:buNone/>
            </a:pPr>
            <a:endParaRPr lang="es-MX" dirty="0"/>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90850" y="5991225"/>
            <a:ext cx="9201150" cy="866775"/>
          </a:xfrm>
          <a:prstGeom prst="rect">
            <a:avLst/>
          </a:prstGeom>
          <a:ln>
            <a:noFill/>
          </a:ln>
          <a:effectLst>
            <a:outerShdw blurRad="190500" algn="tl" rotWithShape="0">
              <a:srgbClr val="000000">
                <a:alpha val="70000"/>
              </a:srgbClr>
            </a:outerShdw>
          </a:effectLst>
        </p:spPr>
      </p:pic>
      <p:pic>
        <p:nvPicPr>
          <p:cNvPr id="5" name="Imagen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4002" y="4414058"/>
            <a:ext cx="1389052" cy="2360813"/>
          </a:xfrm>
          <a:prstGeom prst="rect">
            <a:avLst/>
          </a:prstGeom>
        </p:spPr>
      </p:pic>
    </p:spTree>
    <p:extLst>
      <p:ext uri="{BB962C8B-B14F-4D97-AF65-F5344CB8AC3E}">
        <p14:creationId xmlns:p14="http://schemas.microsoft.com/office/powerpoint/2010/main" val="271911295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650564" y="257695"/>
            <a:ext cx="10018713" cy="6600305"/>
          </a:xfrm>
        </p:spPr>
        <p:txBody>
          <a:bodyPr>
            <a:normAutofit/>
          </a:bodyPr>
          <a:lstStyle/>
          <a:p>
            <a:pPr marL="0" indent="0">
              <a:buNone/>
            </a:pPr>
            <a:r>
              <a:rPr lang="es-MX" sz="2800" b="1" dirty="0"/>
              <a:t>2. </a:t>
            </a:r>
            <a:r>
              <a:rPr lang="es-MX" sz="2800" b="1" dirty="0">
                <a:solidFill>
                  <a:srgbClr val="CC00CC"/>
                </a:solidFill>
              </a:rPr>
              <a:t>Las problemáticas y necesidades </a:t>
            </a:r>
            <a:r>
              <a:rPr lang="es-MX" sz="2800" b="1" dirty="0"/>
              <a:t>de la escuela y su vinculación con las cuatro prioridades del Sistema Básico de Mejora.</a:t>
            </a:r>
          </a:p>
          <a:p>
            <a:pPr>
              <a:buFont typeface="Wingdings" panose="05000000000000000000" pitchFamily="2" charset="2"/>
              <a:buChar char="Ø"/>
            </a:pPr>
            <a:r>
              <a:rPr lang="es-MX" sz="2800" b="1" dirty="0">
                <a:solidFill>
                  <a:srgbClr val="CC00CC"/>
                </a:solidFill>
              </a:rPr>
              <a:t>Identifiquen</a:t>
            </a:r>
            <a:r>
              <a:rPr lang="es-MX" sz="2800" b="1" dirty="0"/>
              <a:t> a qué prioridades educativas del Sistema Básico de Mejora corresponden las problemáticas y necesidades de su escuela.</a:t>
            </a:r>
          </a:p>
          <a:p>
            <a:pPr>
              <a:buFont typeface="Wingdings" panose="05000000000000000000" pitchFamily="2" charset="2"/>
              <a:buChar char="Ø"/>
            </a:pPr>
            <a:r>
              <a:rPr lang="es-MX" sz="2800" b="1" dirty="0">
                <a:solidFill>
                  <a:srgbClr val="CC00CC"/>
                </a:solidFill>
              </a:rPr>
              <a:t>Establezcan</a:t>
            </a:r>
            <a:r>
              <a:rPr lang="es-MX" sz="2800" b="1" dirty="0"/>
              <a:t> el nivel de avance o cumplimiento de atención a las problemáticas y necesidades de la escuela, de acuerdo con la prioridad educativa a la que se vinculan. Para apoyar este ejercicio pueden consultar cualquiera de las Guías de CTE, Fase intensiva, de su nivel educativo, Ciclos escolares 2014-2015, 2016-2017 y 2017-2018, y desarrollar las actividades en las que se utilizan los “Instrumentos para valorar el cumplimiento que tiene la escuela en cada una de las prioridades educativas”, incluidos en los anexos.</a:t>
            </a:r>
          </a:p>
          <a:p>
            <a:endParaRPr lang="es-MX" dirty="0"/>
          </a:p>
        </p:txBody>
      </p:sp>
      <p:pic>
        <p:nvPicPr>
          <p:cNvPr id="2" name="Imagen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9517" y="3782291"/>
            <a:ext cx="1802232" cy="2805551"/>
          </a:xfrm>
          <a:prstGeom prst="rect">
            <a:avLst/>
          </a:prstGeom>
        </p:spPr>
      </p:pic>
    </p:spTree>
    <p:extLst>
      <p:ext uri="{BB962C8B-B14F-4D97-AF65-F5344CB8AC3E}">
        <p14:creationId xmlns:p14="http://schemas.microsoft.com/office/powerpoint/2010/main" val="7383466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675503" y="465513"/>
            <a:ext cx="10018713" cy="6467302"/>
          </a:xfrm>
        </p:spPr>
        <p:txBody>
          <a:bodyPr>
            <a:normAutofit/>
          </a:bodyPr>
          <a:lstStyle/>
          <a:p>
            <a:pPr>
              <a:buFont typeface="Wingdings" panose="05000000000000000000" pitchFamily="2" charset="2"/>
              <a:buChar char="Ø"/>
            </a:pPr>
            <a:r>
              <a:rPr lang="es-MX" sz="2800" b="1" dirty="0">
                <a:solidFill>
                  <a:srgbClr val="CC00CC"/>
                </a:solidFill>
              </a:rPr>
              <a:t>Registren</a:t>
            </a:r>
            <a:r>
              <a:rPr lang="es-MX" sz="2800" b="1" dirty="0"/>
              <a:t> los resultados de la valoración de cada prioridad. Destaquen el avance obtenido y evidencien los desafíos que sigue enfrentando la escuela.</a:t>
            </a:r>
          </a:p>
          <a:p>
            <a:pPr>
              <a:buFont typeface="Wingdings" panose="05000000000000000000" pitchFamily="2" charset="2"/>
              <a:buChar char="Ø"/>
            </a:pPr>
            <a:r>
              <a:rPr lang="es-MX" sz="2800" b="1" dirty="0">
                <a:solidFill>
                  <a:srgbClr val="CC00CC"/>
                </a:solidFill>
              </a:rPr>
              <a:t>Reflexionen</a:t>
            </a:r>
            <a:r>
              <a:rPr lang="es-MX" sz="2800" b="1" dirty="0"/>
              <a:t> acerca de la manera en que su escuela ha garantizado el logro de estos avances. Para ello, planteen y respondan preguntas como: ¿Existe congruencia entre los resultados obtenidos y el logro de aprendizajes en todos los alumnos? ¿Qué relación existe entre el nivel de logro obtenido y el cumplimiento de los ocho Rasgos de la Normalidad Mínima? ¿Y con las dificultades en lectura, escritura y matemáticas? ¿Y con el ambiente de convivencia escolar?</a:t>
            </a:r>
          </a:p>
          <a:p>
            <a:pPr>
              <a:buFont typeface="Wingdings" panose="05000000000000000000" pitchFamily="2" charset="2"/>
              <a:buChar char="Ø"/>
            </a:pPr>
            <a:r>
              <a:rPr lang="es-MX" sz="2800" b="1" dirty="0">
                <a:solidFill>
                  <a:srgbClr val="CC00CC"/>
                </a:solidFill>
              </a:rPr>
              <a:t>Determinen</a:t>
            </a:r>
            <a:r>
              <a:rPr lang="es-MX" sz="2800" b="1" dirty="0"/>
              <a:t>, en función de la reflexión anterior, en qué aspectos es prioritario iniciar el trabajo; argumenten por qué.</a:t>
            </a:r>
          </a:p>
          <a:p>
            <a:endParaRPr lang="es-MX" dirty="0"/>
          </a:p>
        </p:txBody>
      </p:sp>
      <p:pic>
        <p:nvPicPr>
          <p:cNvPr id="2" name="Imagen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7905" y="3524597"/>
            <a:ext cx="1628554" cy="2767867"/>
          </a:xfrm>
          <a:prstGeom prst="rect">
            <a:avLst/>
          </a:prstGeom>
        </p:spPr>
      </p:pic>
    </p:spTree>
    <p:extLst>
      <p:ext uri="{BB962C8B-B14F-4D97-AF65-F5344CB8AC3E}">
        <p14:creationId xmlns:p14="http://schemas.microsoft.com/office/powerpoint/2010/main" val="23776713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484310" y="382385"/>
            <a:ext cx="10018713" cy="5408815"/>
          </a:xfrm>
        </p:spPr>
        <p:txBody>
          <a:bodyPr>
            <a:normAutofit/>
          </a:bodyPr>
          <a:lstStyle/>
          <a:p>
            <a:pPr marL="0" indent="0">
              <a:buNone/>
            </a:pPr>
            <a:r>
              <a:rPr lang="es-MX" sz="3600" b="1" dirty="0"/>
              <a:t>3. </a:t>
            </a:r>
            <a:r>
              <a:rPr lang="es-MX" sz="3600" b="1" dirty="0">
                <a:solidFill>
                  <a:srgbClr val="CC00CC"/>
                </a:solidFill>
              </a:rPr>
              <a:t>Las prioridades educativas </a:t>
            </a:r>
            <a:r>
              <a:rPr lang="es-MX" sz="3600" b="1" dirty="0"/>
              <a:t>por atender durante el presente ciclo escolar.</a:t>
            </a:r>
          </a:p>
          <a:p>
            <a:pPr>
              <a:buFont typeface="Wingdings" panose="05000000000000000000" pitchFamily="2" charset="2"/>
              <a:buChar char="Ø"/>
            </a:pPr>
            <a:r>
              <a:rPr lang="es-MX" sz="3600" b="1" dirty="0">
                <a:solidFill>
                  <a:srgbClr val="CC00CC"/>
                </a:solidFill>
              </a:rPr>
              <a:t>Establezcan </a:t>
            </a:r>
            <a:r>
              <a:rPr lang="es-MX" sz="3600" b="1" dirty="0"/>
              <a:t>el orden de atención que darán a las prioridades educativas del Sistema Básico de Mejora, y así garantizar la solución a las problemáticas y necesidades educativas de la escuela en el presente ciclo escolar. El resultado de esta actividad será empleado para definir objetivos y metas.</a:t>
            </a:r>
          </a:p>
          <a:p>
            <a:endParaRPr lang="es-MX" dirty="0"/>
          </a:p>
        </p:txBody>
      </p:sp>
      <p:pic>
        <p:nvPicPr>
          <p:cNvPr id="2" name="Imagen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84650" y="4056611"/>
            <a:ext cx="1802337" cy="2573764"/>
          </a:xfrm>
          <a:prstGeom prst="rect">
            <a:avLst/>
          </a:prstGeom>
        </p:spPr>
      </p:pic>
    </p:spTree>
    <p:extLst>
      <p:ext uri="{BB962C8B-B14F-4D97-AF65-F5344CB8AC3E}">
        <p14:creationId xmlns:p14="http://schemas.microsoft.com/office/powerpoint/2010/main" val="22522773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86996" y="0"/>
            <a:ext cx="8848788" cy="6858000"/>
          </a:xfrm>
          <a:prstGeom prst="rect">
            <a:avLst/>
          </a:prstGeom>
          <a:ln>
            <a:noFill/>
          </a:ln>
          <a:effectLst>
            <a:outerShdw blurRad="190500" algn="tl" rotWithShape="0">
              <a:srgbClr val="000000">
                <a:alpha val="70000"/>
              </a:srgbClr>
            </a:outerShdw>
          </a:effectLst>
        </p:spPr>
      </p:pic>
      <p:pic>
        <p:nvPicPr>
          <p:cNvPr id="2" name="Imagen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468532" y="3591098"/>
            <a:ext cx="1435082" cy="2956012"/>
          </a:xfrm>
          <a:prstGeom prst="rect">
            <a:avLst/>
          </a:prstGeom>
        </p:spPr>
      </p:pic>
    </p:spTree>
    <p:extLst>
      <p:ext uri="{BB962C8B-B14F-4D97-AF65-F5344CB8AC3E}">
        <p14:creationId xmlns:p14="http://schemas.microsoft.com/office/powerpoint/2010/main" val="41764102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84310" y="228600"/>
            <a:ext cx="10018713" cy="652549"/>
          </a:xfrm>
        </p:spPr>
        <p:txBody>
          <a:bodyPr>
            <a:noAutofit/>
          </a:bodyPr>
          <a:lstStyle/>
          <a:p>
            <a:r>
              <a:rPr lang="es-MX" sz="4400" b="1" dirty="0">
                <a:solidFill>
                  <a:srgbClr val="00B0F0"/>
                </a:solidFill>
              </a:rPr>
              <a:t>PROPÓSITO</a:t>
            </a:r>
          </a:p>
        </p:txBody>
      </p:sp>
      <p:sp>
        <p:nvSpPr>
          <p:cNvPr id="3" name="Marcador de contenido 2"/>
          <p:cNvSpPr>
            <a:spLocks noGrp="1"/>
          </p:cNvSpPr>
          <p:nvPr>
            <p:ph idx="1"/>
          </p:nvPr>
        </p:nvSpPr>
        <p:spPr>
          <a:xfrm>
            <a:off x="1484310" y="881149"/>
            <a:ext cx="10018713" cy="4261658"/>
          </a:xfrm>
        </p:spPr>
        <p:txBody>
          <a:bodyPr/>
          <a:lstStyle/>
          <a:p>
            <a:pPr marL="0" indent="0">
              <a:buNone/>
            </a:pPr>
            <a:r>
              <a:rPr lang="es-MX" sz="3600" b="1" dirty="0">
                <a:solidFill>
                  <a:srgbClr val="00B0F0"/>
                </a:solidFill>
              </a:rPr>
              <a:t>Que el colectivo docente </a:t>
            </a:r>
            <a:r>
              <a:rPr lang="es-MX" sz="3600" b="1" dirty="0"/>
              <a:t>defina los objetivos y metas de la Planeación de su Ruta de Mejora Escolar, para la atención de las prioridades educativas.</a:t>
            </a:r>
          </a:p>
          <a:p>
            <a:endParaRPr lang="es-MX" dirty="0"/>
          </a:p>
        </p:txBody>
      </p:sp>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71997" y="3125586"/>
            <a:ext cx="2022322" cy="2968342"/>
          </a:xfrm>
          <a:prstGeom prst="rect">
            <a:avLst/>
          </a:prstGeom>
        </p:spPr>
      </p:pic>
    </p:spTree>
    <p:extLst>
      <p:ext uri="{BB962C8B-B14F-4D97-AF65-F5344CB8AC3E}">
        <p14:creationId xmlns:p14="http://schemas.microsoft.com/office/powerpoint/2010/main" val="39735883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84310" y="245226"/>
            <a:ext cx="10018713" cy="428105"/>
          </a:xfrm>
        </p:spPr>
        <p:txBody>
          <a:bodyPr>
            <a:noAutofit/>
          </a:bodyPr>
          <a:lstStyle/>
          <a:p>
            <a:r>
              <a:rPr lang="es-MX" sz="4400" b="1" dirty="0">
                <a:solidFill>
                  <a:srgbClr val="D96DFF"/>
                </a:solidFill>
              </a:rPr>
              <a:t>MATERIALES</a:t>
            </a:r>
          </a:p>
        </p:txBody>
      </p:sp>
      <p:sp>
        <p:nvSpPr>
          <p:cNvPr id="3" name="Marcador de contenido 2"/>
          <p:cNvSpPr>
            <a:spLocks noGrp="1"/>
          </p:cNvSpPr>
          <p:nvPr>
            <p:ph idx="1"/>
          </p:nvPr>
        </p:nvSpPr>
        <p:spPr>
          <a:xfrm>
            <a:off x="1484310" y="1097281"/>
            <a:ext cx="10018713" cy="4693920"/>
          </a:xfrm>
        </p:spPr>
        <p:txBody>
          <a:bodyPr/>
          <a:lstStyle/>
          <a:p>
            <a:pPr>
              <a:buFont typeface="Wingdings" panose="05000000000000000000" pitchFamily="2" charset="2"/>
              <a:buChar char="Ø"/>
            </a:pPr>
            <a:r>
              <a:rPr lang="es-MX" sz="3600" b="1" dirty="0">
                <a:solidFill>
                  <a:srgbClr val="D96DFF"/>
                </a:solidFill>
              </a:rPr>
              <a:t>Registro</a:t>
            </a:r>
            <a:r>
              <a:rPr lang="es-MX" sz="3600" b="1" dirty="0"/>
              <a:t> de las problemáticas y necesidades de la escuela, jerarquizadas en función de las prioridades educativas.</a:t>
            </a:r>
          </a:p>
          <a:p>
            <a:pPr>
              <a:buFont typeface="Wingdings" panose="05000000000000000000" pitchFamily="2" charset="2"/>
              <a:buChar char="Ø"/>
            </a:pPr>
            <a:r>
              <a:rPr lang="es-MX" sz="3600" b="1" dirty="0">
                <a:solidFill>
                  <a:srgbClr val="D96DFF"/>
                </a:solidFill>
              </a:rPr>
              <a:t>Registro</a:t>
            </a:r>
            <a:r>
              <a:rPr lang="es-MX" sz="3600" b="1" dirty="0"/>
              <a:t> de las prioridades educativas en orden de atención en su escuela.</a:t>
            </a:r>
          </a:p>
          <a:p>
            <a:pPr>
              <a:buFont typeface="Wingdings" panose="05000000000000000000" pitchFamily="2" charset="2"/>
              <a:buChar char="Ø"/>
            </a:pPr>
            <a:r>
              <a:rPr lang="es-MX" sz="3600" b="1" dirty="0">
                <a:solidFill>
                  <a:srgbClr val="D96DFF"/>
                </a:solidFill>
              </a:rPr>
              <a:t>Cuaderno</a:t>
            </a:r>
            <a:r>
              <a:rPr lang="es-MX" sz="3600" b="1" dirty="0"/>
              <a:t> de Bitácora del CTE.</a:t>
            </a:r>
          </a:p>
          <a:p>
            <a:endParaRPr lang="es-MX" dirty="0"/>
          </a:p>
        </p:txBody>
      </p:sp>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29559" y="3624349"/>
            <a:ext cx="1578627" cy="2975956"/>
          </a:xfrm>
          <a:prstGeom prst="rect">
            <a:avLst/>
          </a:prstGeom>
        </p:spPr>
      </p:pic>
    </p:spTree>
    <p:extLst>
      <p:ext uri="{BB962C8B-B14F-4D97-AF65-F5344CB8AC3E}">
        <p14:creationId xmlns:p14="http://schemas.microsoft.com/office/powerpoint/2010/main" val="41480403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84310" y="187037"/>
            <a:ext cx="10018713" cy="1292629"/>
          </a:xfrm>
        </p:spPr>
        <p:txBody>
          <a:bodyPr/>
          <a:lstStyle/>
          <a:p>
            <a:r>
              <a:rPr lang="es-MX" b="1" dirty="0">
                <a:solidFill>
                  <a:schemeClr val="accent2"/>
                </a:solidFill>
              </a:rPr>
              <a:t>PRODUCTOS</a:t>
            </a:r>
          </a:p>
        </p:txBody>
      </p:sp>
      <p:sp>
        <p:nvSpPr>
          <p:cNvPr id="3" name="Marcador de contenido 2"/>
          <p:cNvSpPr>
            <a:spLocks noGrp="1"/>
          </p:cNvSpPr>
          <p:nvPr>
            <p:ph idx="1"/>
          </p:nvPr>
        </p:nvSpPr>
        <p:spPr>
          <a:xfrm>
            <a:off x="1484310" y="1303713"/>
            <a:ext cx="10018713" cy="1855124"/>
          </a:xfrm>
        </p:spPr>
        <p:txBody>
          <a:bodyPr>
            <a:normAutofit/>
          </a:bodyPr>
          <a:lstStyle/>
          <a:p>
            <a:pPr marL="0" indent="0">
              <a:buNone/>
            </a:pPr>
            <a:r>
              <a:rPr lang="es-MX" sz="4000" dirty="0" smtClean="0">
                <a:solidFill>
                  <a:schemeClr val="accent2"/>
                </a:solidFill>
              </a:rPr>
              <a:t>Registro</a:t>
            </a:r>
            <a:r>
              <a:rPr lang="es-MX" sz="4000" dirty="0" smtClean="0"/>
              <a:t> </a:t>
            </a:r>
            <a:r>
              <a:rPr lang="es-MX" sz="4000" dirty="0"/>
              <a:t>de objetivos y metas.</a:t>
            </a:r>
          </a:p>
        </p:txBody>
      </p:sp>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38655" y="1303713"/>
            <a:ext cx="2287111" cy="3978888"/>
          </a:xfrm>
          <a:prstGeom prst="rect">
            <a:avLst/>
          </a:prstGeom>
        </p:spPr>
      </p:pic>
      <p:sp>
        <p:nvSpPr>
          <p:cNvPr id="5" name="Rectángulo 4"/>
          <p:cNvSpPr/>
          <p:nvPr/>
        </p:nvSpPr>
        <p:spPr>
          <a:xfrm>
            <a:off x="2092035" y="5710535"/>
            <a:ext cx="8681259" cy="923330"/>
          </a:xfrm>
          <a:prstGeom prst="rect">
            <a:avLst/>
          </a:prstGeom>
        </p:spPr>
        <p:txBody>
          <a:bodyPr wrap="square">
            <a:spAutoFit/>
          </a:bodyPr>
          <a:lstStyle/>
          <a:p>
            <a:r>
              <a:rPr lang="es-MX" b="1" dirty="0">
                <a:hlinkClick r:id="rId3"/>
              </a:rPr>
              <a:t>https://educacionprimaria.mx/productos-contestados-de-la-fase-intensiva-del-consejo-tecnico-escolar-2018-2019-de-primaria-segunda-ficha</a:t>
            </a:r>
            <a:r>
              <a:rPr lang="es-MX" b="1" dirty="0" smtClean="0">
                <a:hlinkClick r:id="rId3"/>
              </a:rPr>
              <a:t>/</a:t>
            </a:r>
            <a:endParaRPr lang="es-MX" b="1" dirty="0" smtClean="0"/>
          </a:p>
          <a:p>
            <a:endParaRPr lang="es-MX" b="1" dirty="0"/>
          </a:p>
        </p:txBody>
      </p:sp>
    </p:spTree>
    <p:extLst>
      <p:ext uri="{BB962C8B-B14F-4D97-AF65-F5344CB8AC3E}">
        <p14:creationId xmlns:p14="http://schemas.microsoft.com/office/powerpoint/2010/main" val="388414130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84310" y="83126"/>
            <a:ext cx="10018713" cy="1557250"/>
          </a:xfrm>
        </p:spPr>
        <p:txBody>
          <a:bodyPr/>
          <a:lstStyle/>
          <a:p>
            <a:r>
              <a:rPr lang="es-MX" b="1" dirty="0">
                <a:solidFill>
                  <a:srgbClr val="CC00CC"/>
                </a:solidFill>
              </a:rPr>
              <a:t>ACTIVIDADES cuya realización favorecen el logro del propósito de la sesión</a:t>
            </a:r>
          </a:p>
        </p:txBody>
      </p:sp>
      <p:sp>
        <p:nvSpPr>
          <p:cNvPr id="3" name="Marcador de contenido 2"/>
          <p:cNvSpPr>
            <a:spLocks noGrp="1"/>
          </p:cNvSpPr>
          <p:nvPr>
            <p:ph idx="1"/>
          </p:nvPr>
        </p:nvSpPr>
        <p:spPr>
          <a:xfrm>
            <a:off x="1484310" y="1537855"/>
            <a:ext cx="10018713" cy="5170516"/>
          </a:xfrm>
        </p:spPr>
        <p:txBody>
          <a:bodyPr>
            <a:normAutofit/>
          </a:bodyPr>
          <a:lstStyle/>
          <a:p>
            <a:pPr marL="0" indent="0">
              <a:buNone/>
            </a:pPr>
            <a:r>
              <a:rPr lang="es-MX" sz="3500" b="1" dirty="0" smtClean="0">
                <a:solidFill>
                  <a:srgbClr val="CC00CC"/>
                </a:solidFill>
              </a:rPr>
              <a:t>1</a:t>
            </a:r>
            <a:r>
              <a:rPr lang="es-MX" sz="3500" b="1" dirty="0">
                <a:solidFill>
                  <a:srgbClr val="CC00CC"/>
                </a:solidFill>
              </a:rPr>
              <a:t>. Definición </a:t>
            </a:r>
            <a:r>
              <a:rPr lang="es-MX" sz="3500" b="1" dirty="0"/>
              <a:t>de objetivos a partir de las prioridades educativas jerarquizadas por la escuela.</a:t>
            </a:r>
          </a:p>
          <a:p>
            <a:pPr>
              <a:buFont typeface="Wingdings" panose="05000000000000000000" pitchFamily="2" charset="2"/>
              <a:buChar char="Ø"/>
            </a:pPr>
            <a:r>
              <a:rPr lang="es-MX" sz="3500" b="1" dirty="0">
                <a:solidFill>
                  <a:srgbClr val="CC00CC"/>
                </a:solidFill>
              </a:rPr>
              <a:t>Recuperen</a:t>
            </a:r>
            <a:r>
              <a:rPr lang="es-MX" sz="3500" b="1" dirty="0"/>
              <a:t> el registro de las problemáticas y necesidades de la escuela, y de las prioridades educativas que atenderán durante este ciclo lectivo.</a:t>
            </a:r>
          </a:p>
          <a:p>
            <a:pPr>
              <a:buFont typeface="Wingdings" panose="05000000000000000000" pitchFamily="2" charset="2"/>
              <a:buChar char="Ø"/>
            </a:pPr>
            <a:r>
              <a:rPr lang="es-MX" sz="3500" b="1" dirty="0">
                <a:solidFill>
                  <a:srgbClr val="CC00CC"/>
                </a:solidFill>
              </a:rPr>
              <a:t>Establezcan</a:t>
            </a:r>
            <a:r>
              <a:rPr lang="es-MX" sz="3500" b="1" dirty="0"/>
              <a:t>, en función de ambos registros, qué quieren lograr y para qué van a hacerlo.</a:t>
            </a:r>
          </a:p>
          <a:p>
            <a:endParaRPr lang="es-MX" dirty="0"/>
          </a:p>
        </p:txBody>
      </p:sp>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7571" y="3682538"/>
            <a:ext cx="1748970" cy="2665343"/>
          </a:xfrm>
          <a:prstGeom prst="rect">
            <a:avLst/>
          </a:prstGeom>
        </p:spPr>
      </p:pic>
    </p:spTree>
    <p:extLst>
      <p:ext uri="{BB962C8B-B14F-4D97-AF65-F5344CB8AC3E}">
        <p14:creationId xmlns:p14="http://schemas.microsoft.com/office/powerpoint/2010/main" val="15037189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484310" y="482139"/>
            <a:ext cx="10018713" cy="5674822"/>
          </a:xfrm>
        </p:spPr>
        <p:txBody>
          <a:bodyPr>
            <a:normAutofit lnSpcReduction="10000"/>
          </a:bodyPr>
          <a:lstStyle/>
          <a:p>
            <a:pPr>
              <a:buFont typeface="Wingdings" panose="05000000000000000000" pitchFamily="2" charset="2"/>
              <a:buChar char="Ø"/>
            </a:pPr>
            <a:r>
              <a:rPr lang="es-MX" sz="3200" b="1" dirty="0">
                <a:solidFill>
                  <a:srgbClr val="CC00CC"/>
                </a:solidFill>
              </a:rPr>
              <a:t>Diseñen</a:t>
            </a:r>
            <a:r>
              <a:rPr lang="es-MX" sz="3200" b="1" dirty="0"/>
              <a:t> un primer objetivo para la primera prioridad educativa por atender en su escuela. Para su elaboración, consideren que sea factible y comunicable, es decir, que puede ser alcanzado y comprendido por todos los que participan en su construcción.</a:t>
            </a:r>
          </a:p>
          <a:p>
            <a:pPr>
              <a:buFont typeface="Wingdings" panose="05000000000000000000" pitchFamily="2" charset="2"/>
              <a:buChar char="Ø"/>
            </a:pPr>
            <a:r>
              <a:rPr lang="es-MX" sz="3200" b="1" dirty="0">
                <a:solidFill>
                  <a:srgbClr val="CC00CC"/>
                </a:solidFill>
              </a:rPr>
              <a:t>Redacten</a:t>
            </a:r>
            <a:r>
              <a:rPr lang="es-MX" sz="3200" b="1" dirty="0"/>
              <a:t> este objetivo con la situación que se quiere lograr en positivo, acorde a las posibilidades y condiciones de la escuela; concreto y acotado en un tiempo, y principalmente que responda a la problemática para el que se diseña.</a:t>
            </a:r>
          </a:p>
          <a:p>
            <a:endParaRPr lang="es-MX" dirty="0"/>
          </a:p>
        </p:txBody>
      </p:sp>
      <p:pic>
        <p:nvPicPr>
          <p:cNvPr id="2" name="Imagen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7935" y="4479310"/>
            <a:ext cx="1446925" cy="2079434"/>
          </a:xfrm>
          <a:prstGeom prst="rect">
            <a:avLst/>
          </a:prstGeom>
        </p:spPr>
      </p:pic>
    </p:spTree>
    <p:extLst>
      <p:ext uri="{BB962C8B-B14F-4D97-AF65-F5344CB8AC3E}">
        <p14:creationId xmlns:p14="http://schemas.microsoft.com/office/powerpoint/2010/main" val="36909286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850070" y="440575"/>
            <a:ext cx="10018713" cy="5899266"/>
          </a:xfrm>
        </p:spPr>
        <p:txBody>
          <a:bodyPr>
            <a:normAutofit lnSpcReduction="10000"/>
          </a:bodyPr>
          <a:lstStyle/>
          <a:p>
            <a:pPr marL="0" indent="0">
              <a:buNone/>
            </a:pPr>
            <a:r>
              <a:rPr lang="es-MX" sz="2800" b="1" dirty="0">
                <a:solidFill>
                  <a:srgbClr val="CC00CC"/>
                </a:solidFill>
              </a:rPr>
              <a:t>2. Valoración </a:t>
            </a:r>
            <a:r>
              <a:rPr lang="es-MX" sz="2800" b="1" dirty="0"/>
              <a:t>de la pertinencia y claridad de los objetivos redactados.</a:t>
            </a:r>
          </a:p>
          <a:p>
            <a:pPr>
              <a:buFont typeface="Wingdings" panose="05000000000000000000" pitchFamily="2" charset="2"/>
              <a:buChar char="Ø"/>
            </a:pPr>
            <a:r>
              <a:rPr lang="es-MX" sz="2800" b="1" dirty="0">
                <a:solidFill>
                  <a:srgbClr val="CC00CC"/>
                </a:solidFill>
              </a:rPr>
              <a:t>Evalúen</a:t>
            </a:r>
            <a:r>
              <a:rPr lang="es-MX" sz="2800" b="1" dirty="0"/>
              <a:t> la redacción de cada objetivo elaborado. Verifiquen que sea pertinente y viable. Para apoyar este ejercicio pueden consultar la Guía de CTE. Fase intensiva. Ciclo escolar 2014-2015, y desarrollar la actividad número 7, de la tercera sesión, o la correspondiente al ciclo 2017-2018, en su actividad número 5, de la segunda sesión, de su nivel educativo.</a:t>
            </a:r>
          </a:p>
          <a:p>
            <a:pPr>
              <a:buFont typeface="Wingdings" panose="05000000000000000000" pitchFamily="2" charset="2"/>
              <a:buChar char="Ø"/>
            </a:pPr>
            <a:r>
              <a:rPr lang="es-MX" sz="2800" b="1" dirty="0">
                <a:solidFill>
                  <a:srgbClr val="CC00CC"/>
                </a:solidFill>
              </a:rPr>
              <a:t>Establezcan </a:t>
            </a:r>
            <a:r>
              <a:rPr lang="es-MX" sz="2800" b="1" dirty="0"/>
              <a:t>el número de objetivos por elaborar, en función de las prioridades educativas a atender.</a:t>
            </a:r>
          </a:p>
          <a:p>
            <a:pPr>
              <a:buFont typeface="Wingdings" panose="05000000000000000000" pitchFamily="2" charset="2"/>
              <a:buChar char="Ø"/>
            </a:pPr>
            <a:r>
              <a:rPr lang="es-MX" sz="2800" b="1" dirty="0">
                <a:solidFill>
                  <a:srgbClr val="CC00CC"/>
                </a:solidFill>
              </a:rPr>
              <a:t>Diseñen</a:t>
            </a:r>
            <a:r>
              <a:rPr lang="es-MX" sz="2800" b="1" dirty="0"/>
              <a:t> los objetivos para cada una de las prioridades educativas, considerando la cantidad establecida previamente.</a:t>
            </a:r>
          </a:p>
          <a:p>
            <a:endParaRPr lang="es-MX" dirty="0"/>
          </a:p>
        </p:txBody>
      </p:sp>
      <p:pic>
        <p:nvPicPr>
          <p:cNvPr id="2" name="Imagen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8791" y="3458095"/>
            <a:ext cx="1677002" cy="2942158"/>
          </a:xfrm>
          <a:prstGeom prst="rect">
            <a:avLst/>
          </a:prstGeom>
        </p:spPr>
      </p:pic>
    </p:spTree>
    <p:extLst>
      <p:ext uri="{BB962C8B-B14F-4D97-AF65-F5344CB8AC3E}">
        <p14:creationId xmlns:p14="http://schemas.microsoft.com/office/powerpoint/2010/main" val="4361237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559124" y="274321"/>
            <a:ext cx="10394577" cy="6583679"/>
          </a:xfrm>
        </p:spPr>
        <p:txBody>
          <a:bodyPr>
            <a:normAutofit/>
          </a:bodyPr>
          <a:lstStyle/>
          <a:p>
            <a:pPr marL="0" indent="0">
              <a:buNone/>
            </a:pPr>
            <a:r>
              <a:rPr lang="es-MX" sz="3200" b="1" dirty="0"/>
              <a:t>En este contexto, la SEP, a través de la Subsecretaría de Educación Básica (SEB), en los últimos cinco ciclos escolares ha publicado guías de trabajo para la fase intensiva y ordinaria del CTE, como una herramienta de apoyo para la organización, análisis, diálogo y toma de decisiones de los colectivos docentes de educación inicial, preescolar, primaria y secundaria. Por medio de estos documentos se establecen los propósitos que deben alcanzarse en cada sesión, en función de la atención de las cuatro prioridades educativas establecidas en el Sistema Básico de Mejora para la educación básica y propiciar; asimismo, la transformación de las prácticas docentes.</a:t>
            </a:r>
          </a:p>
          <a:p>
            <a:pPr marL="0" indent="0">
              <a:buNone/>
            </a:pPr>
            <a:endParaRPr lang="es-MX" dirty="0"/>
          </a:p>
        </p:txBody>
      </p:sp>
      <p:pic>
        <p:nvPicPr>
          <p:cNvPr id="2" name="Imagen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30740" y="4347556"/>
            <a:ext cx="1589864" cy="2335877"/>
          </a:xfrm>
          <a:prstGeom prst="rect">
            <a:avLst/>
          </a:prstGeom>
        </p:spPr>
      </p:pic>
    </p:spTree>
    <p:extLst>
      <p:ext uri="{BB962C8B-B14F-4D97-AF65-F5344CB8AC3E}">
        <p14:creationId xmlns:p14="http://schemas.microsoft.com/office/powerpoint/2010/main" val="367998247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84310" y="211975"/>
            <a:ext cx="10018713" cy="1752599"/>
          </a:xfrm>
        </p:spPr>
        <p:txBody>
          <a:bodyPr>
            <a:normAutofit/>
          </a:bodyPr>
          <a:lstStyle/>
          <a:p>
            <a:r>
              <a:rPr lang="es-MX" sz="4400" b="1" dirty="0">
                <a:solidFill>
                  <a:schemeClr val="accent1"/>
                </a:solidFill>
              </a:rPr>
              <a:t>DEFINICIÓN DE</a:t>
            </a:r>
            <a:br>
              <a:rPr lang="es-MX" sz="4400" b="1" dirty="0">
                <a:solidFill>
                  <a:schemeClr val="accent1"/>
                </a:solidFill>
              </a:rPr>
            </a:br>
            <a:r>
              <a:rPr lang="es-MX" sz="4400" b="1" dirty="0">
                <a:solidFill>
                  <a:schemeClr val="accent1"/>
                </a:solidFill>
              </a:rPr>
              <a:t>OBJETIVOS Y METAS</a:t>
            </a:r>
          </a:p>
        </p:txBody>
      </p:sp>
      <p:sp>
        <p:nvSpPr>
          <p:cNvPr id="3" name="Marcador de contenido 2"/>
          <p:cNvSpPr>
            <a:spLocks noGrp="1"/>
          </p:cNvSpPr>
          <p:nvPr>
            <p:ph idx="1"/>
          </p:nvPr>
        </p:nvSpPr>
        <p:spPr>
          <a:xfrm>
            <a:off x="1484310" y="1794162"/>
            <a:ext cx="10018713" cy="3124201"/>
          </a:xfrm>
        </p:spPr>
        <p:txBody>
          <a:bodyPr>
            <a:normAutofit/>
          </a:bodyPr>
          <a:lstStyle/>
          <a:p>
            <a:pPr>
              <a:buFont typeface="Wingdings" panose="05000000000000000000" pitchFamily="2" charset="2"/>
              <a:buChar char="v"/>
            </a:pPr>
            <a:r>
              <a:rPr lang="es-MX" sz="4000" b="1" dirty="0"/>
              <a:t>¿Qué queremos lograr?</a:t>
            </a:r>
          </a:p>
          <a:p>
            <a:pPr>
              <a:buFont typeface="Wingdings" panose="05000000000000000000" pitchFamily="2" charset="2"/>
              <a:buChar char="v"/>
            </a:pPr>
            <a:r>
              <a:rPr lang="es-MX" sz="4000" b="1" dirty="0"/>
              <a:t>¿Cuánto?</a:t>
            </a:r>
          </a:p>
          <a:p>
            <a:pPr>
              <a:buFont typeface="Wingdings" panose="05000000000000000000" pitchFamily="2" charset="2"/>
              <a:buChar char="v"/>
            </a:pPr>
            <a:r>
              <a:rPr lang="es-MX" sz="4000" b="1" dirty="0"/>
              <a:t>¿Cuándo?</a:t>
            </a:r>
          </a:p>
        </p:txBody>
      </p:sp>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57141" y="1794162"/>
            <a:ext cx="2627161" cy="3874707"/>
          </a:xfrm>
          <a:prstGeom prst="rect">
            <a:avLst/>
          </a:prstGeom>
        </p:spPr>
      </p:pic>
    </p:spTree>
    <p:extLst>
      <p:ext uri="{BB962C8B-B14F-4D97-AF65-F5344CB8AC3E}">
        <p14:creationId xmlns:p14="http://schemas.microsoft.com/office/powerpoint/2010/main" val="36969203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484310" y="448887"/>
            <a:ext cx="10018713" cy="5342313"/>
          </a:xfrm>
        </p:spPr>
        <p:txBody>
          <a:bodyPr/>
          <a:lstStyle/>
          <a:p>
            <a:r>
              <a:rPr lang="es-MX" sz="3200" b="1" dirty="0">
                <a:solidFill>
                  <a:srgbClr val="CC00CC"/>
                </a:solidFill>
              </a:rPr>
              <a:t>Valoren</a:t>
            </a:r>
            <a:r>
              <a:rPr lang="es-MX" sz="3200" b="1" dirty="0"/>
              <a:t> la redacción de los objetivos, con base en la experiencia realizada en el momento anterior y, con el consenso de todos los participantes en el CTE, establezcan los que habrán de considerarse como parte de la Planeación de su Ruta de Mejora Escolar (RME) y con los que se compromete a cumplir todo el colectivo.</a:t>
            </a:r>
          </a:p>
          <a:p>
            <a:r>
              <a:rPr lang="es-MX" sz="3200" b="1" dirty="0">
                <a:solidFill>
                  <a:srgbClr val="CC00CC"/>
                </a:solidFill>
              </a:rPr>
              <a:t>Registren</a:t>
            </a:r>
            <a:r>
              <a:rPr lang="es-MX" sz="3200" b="1" dirty="0"/>
              <a:t> en el Cuaderno de Bitácora del CTE la versión final de los objetivos que dan respuesta a las prioridades educativas en su escuela.</a:t>
            </a:r>
          </a:p>
          <a:p>
            <a:endParaRPr lang="es-MX" dirty="0"/>
          </a:p>
        </p:txBody>
      </p:sp>
      <p:pic>
        <p:nvPicPr>
          <p:cNvPr id="2" name="Imagen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09644" y="4971011"/>
            <a:ext cx="1857317" cy="1731266"/>
          </a:xfrm>
          <a:prstGeom prst="rect">
            <a:avLst/>
          </a:prstGeom>
        </p:spPr>
      </p:pic>
    </p:spTree>
    <p:extLst>
      <p:ext uri="{BB962C8B-B14F-4D97-AF65-F5344CB8AC3E}">
        <p14:creationId xmlns:p14="http://schemas.microsoft.com/office/powerpoint/2010/main" val="369954569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484310" y="-83127"/>
            <a:ext cx="10018713" cy="6658494"/>
          </a:xfrm>
        </p:spPr>
        <p:txBody>
          <a:bodyPr>
            <a:normAutofit/>
          </a:bodyPr>
          <a:lstStyle/>
          <a:p>
            <a:pPr marL="0" indent="0">
              <a:buNone/>
            </a:pPr>
            <a:r>
              <a:rPr lang="es-MX" sz="2800" dirty="0">
                <a:solidFill>
                  <a:srgbClr val="CC00CC"/>
                </a:solidFill>
              </a:rPr>
              <a:t>3. </a:t>
            </a:r>
            <a:r>
              <a:rPr lang="es-MX" sz="2800" b="1" dirty="0">
                <a:solidFill>
                  <a:srgbClr val="CC00CC"/>
                </a:solidFill>
              </a:rPr>
              <a:t>Definición </a:t>
            </a:r>
            <a:r>
              <a:rPr lang="es-MX" sz="2800" b="1" dirty="0"/>
              <a:t>de metas a partir de los objetivos establecidos. </a:t>
            </a:r>
          </a:p>
          <a:p>
            <a:pPr>
              <a:buFont typeface="Wingdings" panose="05000000000000000000" pitchFamily="2" charset="2"/>
              <a:buChar char="Ø"/>
            </a:pPr>
            <a:r>
              <a:rPr lang="es-MX" sz="2800" b="1" dirty="0">
                <a:solidFill>
                  <a:srgbClr val="CC00CC"/>
                </a:solidFill>
              </a:rPr>
              <a:t>Recuperen</a:t>
            </a:r>
            <a:r>
              <a:rPr lang="es-MX" sz="2800" b="1" dirty="0"/>
              <a:t> el registro de los objetivos elaborados en función de las prioridades educativas de su escuela.</a:t>
            </a:r>
          </a:p>
          <a:p>
            <a:pPr>
              <a:buFont typeface="Wingdings" panose="05000000000000000000" pitchFamily="2" charset="2"/>
              <a:buChar char="Ø"/>
            </a:pPr>
            <a:r>
              <a:rPr lang="es-MX" sz="2800" b="1" dirty="0">
                <a:solidFill>
                  <a:srgbClr val="CC00CC"/>
                </a:solidFill>
              </a:rPr>
              <a:t>Establezcan</a:t>
            </a:r>
            <a:r>
              <a:rPr lang="es-MX" sz="2800" b="1" dirty="0"/>
              <a:t>, con base en tales objetivos, cuánto, de qué manera y cuándo quieren lograr.</a:t>
            </a:r>
          </a:p>
          <a:p>
            <a:pPr>
              <a:buFont typeface="Wingdings" panose="05000000000000000000" pitchFamily="2" charset="2"/>
              <a:buChar char="Ø"/>
            </a:pPr>
            <a:r>
              <a:rPr lang="es-MX" sz="2800" b="1" dirty="0">
                <a:solidFill>
                  <a:srgbClr val="CC00CC"/>
                </a:solidFill>
              </a:rPr>
              <a:t>Redacten</a:t>
            </a:r>
            <a:r>
              <a:rPr lang="es-MX" sz="2800" b="1" dirty="0"/>
              <a:t> una meta que responda al primer objetivo. Para su elaboración, consideren una unidad de medida que se pueda cuantificar y calendarizar; esto es, que responda las interrogantes: ¿cuánto? y ¿cuándo?, y en el siguiente orden: número o porcentaje + logro por alcanzar + tiempo.</a:t>
            </a:r>
          </a:p>
          <a:p>
            <a:endParaRPr lang="es-MX" sz="2800" dirty="0"/>
          </a:p>
        </p:txBody>
      </p:sp>
      <p:pic>
        <p:nvPicPr>
          <p:cNvPr id="2" name="Imagen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93714" y="4929447"/>
            <a:ext cx="1701854" cy="1746231"/>
          </a:xfrm>
          <a:prstGeom prst="rect">
            <a:avLst/>
          </a:prstGeom>
        </p:spPr>
      </p:pic>
    </p:spTree>
    <p:extLst>
      <p:ext uri="{BB962C8B-B14F-4D97-AF65-F5344CB8AC3E}">
        <p14:creationId xmlns:p14="http://schemas.microsoft.com/office/powerpoint/2010/main" val="6204645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484310" y="365761"/>
            <a:ext cx="10018713" cy="5425440"/>
          </a:xfrm>
        </p:spPr>
        <p:txBody>
          <a:bodyPr>
            <a:normAutofit/>
          </a:bodyPr>
          <a:lstStyle/>
          <a:p>
            <a:pPr marL="0" indent="0">
              <a:buNone/>
            </a:pPr>
            <a:r>
              <a:rPr lang="es-MX" sz="2800" b="1" dirty="0">
                <a:solidFill>
                  <a:srgbClr val="CC00CC"/>
                </a:solidFill>
              </a:rPr>
              <a:t>4. Valoración </a:t>
            </a:r>
            <a:r>
              <a:rPr lang="es-MX" sz="2800" b="1" dirty="0"/>
              <a:t>de la pertinencia y claridad de las metas redactadas, y registro de la versión final.</a:t>
            </a:r>
          </a:p>
          <a:p>
            <a:pPr>
              <a:buFont typeface="Wingdings" panose="05000000000000000000" pitchFamily="2" charset="2"/>
              <a:buChar char="Ø"/>
            </a:pPr>
            <a:r>
              <a:rPr lang="es-MX" sz="2800" b="1" dirty="0">
                <a:solidFill>
                  <a:srgbClr val="CC00CC"/>
                </a:solidFill>
              </a:rPr>
              <a:t>Evalúen</a:t>
            </a:r>
            <a:r>
              <a:rPr lang="es-MX" sz="2800" b="1" dirty="0"/>
              <a:t> la redacción de la meta elaborada, y verifiquen si mide el cumplimiento y nivel de logro del objetivo para el cual se elaboró. Para apoyar este ejercicio pueden consultar la Guía de CTE. Fase intensiva. Ciclo escolar 2017-2018, de su nivel educativo y desarrollar las actividades 8 y 9 de la segunda sesión.</a:t>
            </a:r>
          </a:p>
          <a:p>
            <a:pPr>
              <a:buFont typeface="Wingdings" panose="05000000000000000000" pitchFamily="2" charset="2"/>
              <a:buChar char="Ø"/>
            </a:pPr>
            <a:r>
              <a:rPr lang="es-MX" sz="2800" b="1" dirty="0">
                <a:solidFill>
                  <a:srgbClr val="CC00CC"/>
                </a:solidFill>
              </a:rPr>
              <a:t>Establezcan</a:t>
            </a:r>
            <a:r>
              <a:rPr lang="es-MX" sz="2800" b="1" dirty="0"/>
              <a:t> el número de metas por elaborar, en función de los objetivos de cada una de las prioridades educativas.</a:t>
            </a:r>
          </a:p>
          <a:p>
            <a:endParaRPr lang="es-MX" dirty="0"/>
          </a:p>
        </p:txBody>
      </p:sp>
      <p:pic>
        <p:nvPicPr>
          <p:cNvPr id="2" name="Imagen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8256" y="4538749"/>
            <a:ext cx="1402199" cy="1957236"/>
          </a:xfrm>
          <a:prstGeom prst="rect">
            <a:avLst/>
          </a:prstGeom>
        </p:spPr>
      </p:pic>
    </p:spTree>
    <p:extLst>
      <p:ext uri="{BB962C8B-B14F-4D97-AF65-F5344CB8AC3E}">
        <p14:creationId xmlns:p14="http://schemas.microsoft.com/office/powerpoint/2010/main" val="22924936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2066200" y="473826"/>
            <a:ext cx="10018713" cy="6384174"/>
          </a:xfrm>
        </p:spPr>
        <p:txBody>
          <a:bodyPr>
            <a:normAutofit/>
          </a:bodyPr>
          <a:lstStyle/>
          <a:p>
            <a:pPr>
              <a:buFont typeface="Wingdings" panose="05000000000000000000" pitchFamily="2" charset="2"/>
              <a:buChar char="Ø"/>
            </a:pPr>
            <a:r>
              <a:rPr lang="es-MX" sz="3200" b="1" dirty="0">
                <a:solidFill>
                  <a:srgbClr val="CC00CC"/>
                </a:solidFill>
              </a:rPr>
              <a:t>Elaboren</a:t>
            </a:r>
            <a:r>
              <a:rPr lang="es-MX" sz="3200" b="1" dirty="0"/>
              <a:t> las metas que han determinado para cada uno de los objetivos.</a:t>
            </a:r>
          </a:p>
          <a:p>
            <a:pPr>
              <a:buFont typeface="Wingdings" panose="05000000000000000000" pitchFamily="2" charset="2"/>
              <a:buChar char="Ø"/>
            </a:pPr>
            <a:r>
              <a:rPr lang="es-MX" sz="3200" b="1" dirty="0">
                <a:solidFill>
                  <a:srgbClr val="CC00CC"/>
                </a:solidFill>
              </a:rPr>
              <a:t>Valoren</a:t>
            </a:r>
            <a:r>
              <a:rPr lang="es-MX" sz="3200" b="1" dirty="0"/>
              <a:t> la redacción de las metas con base en la experiencia realizada en el momento anterior y, con el consenso de todos los participantes en el CTE, establezcan las que habrán de incluirse como parte de la planeación de su RME y con las que se compromete a cumplir todo el colectivo.</a:t>
            </a:r>
          </a:p>
          <a:p>
            <a:pPr>
              <a:buFont typeface="Wingdings" panose="05000000000000000000" pitchFamily="2" charset="2"/>
              <a:buChar char="Ø"/>
            </a:pPr>
            <a:r>
              <a:rPr lang="es-MX" sz="3200" b="1" dirty="0">
                <a:solidFill>
                  <a:srgbClr val="CC00CC"/>
                </a:solidFill>
              </a:rPr>
              <a:t>Registren</a:t>
            </a:r>
            <a:r>
              <a:rPr lang="es-MX" sz="3200" b="1" dirty="0"/>
              <a:t> en el Cuaderno de Bitácora de CTE la versión final de las metas para el logro de los objetivos.</a:t>
            </a:r>
          </a:p>
          <a:p>
            <a:endParaRPr lang="es-MX" dirty="0"/>
          </a:p>
        </p:txBody>
      </p:sp>
      <p:pic>
        <p:nvPicPr>
          <p:cNvPr id="2" name="Imagen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0021" y="4380807"/>
            <a:ext cx="1609299" cy="2006559"/>
          </a:xfrm>
          <a:prstGeom prst="rect">
            <a:avLst/>
          </a:prstGeom>
        </p:spPr>
      </p:pic>
    </p:spTree>
    <p:extLst>
      <p:ext uri="{BB962C8B-B14F-4D97-AF65-F5344CB8AC3E}">
        <p14:creationId xmlns:p14="http://schemas.microsoft.com/office/powerpoint/2010/main" val="37304509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39046" y="0"/>
            <a:ext cx="8878186" cy="6858000"/>
          </a:xfrm>
          <a:prstGeom prst="rect">
            <a:avLst/>
          </a:prstGeom>
          <a:ln>
            <a:noFill/>
          </a:ln>
          <a:effectLst>
            <a:outerShdw blurRad="190500" algn="tl" rotWithShape="0">
              <a:srgbClr val="000000">
                <a:alpha val="70000"/>
              </a:srgbClr>
            </a:outerShdw>
          </a:effectLst>
        </p:spPr>
      </p:pic>
      <p:pic>
        <p:nvPicPr>
          <p:cNvPr id="2" name="Imagen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2059" y="4655126"/>
            <a:ext cx="2015683" cy="1623479"/>
          </a:xfrm>
          <a:prstGeom prst="rect">
            <a:avLst/>
          </a:prstGeom>
        </p:spPr>
      </p:pic>
    </p:spTree>
    <p:extLst>
      <p:ext uri="{BB962C8B-B14F-4D97-AF65-F5344CB8AC3E}">
        <p14:creationId xmlns:p14="http://schemas.microsoft.com/office/powerpoint/2010/main" val="113417280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84310" y="153786"/>
            <a:ext cx="10018713" cy="843742"/>
          </a:xfrm>
        </p:spPr>
        <p:txBody>
          <a:bodyPr/>
          <a:lstStyle/>
          <a:p>
            <a:r>
              <a:rPr lang="es-MX" b="1" dirty="0">
                <a:solidFill>
                  <a:srgbClr val="00B0F0"/>
                </a:solidFill>
              </a:rPr>
              <a:t>PROPÓSITO</a:t>
            </a:r>
          </a:p>
        </p:txBody>
      </p:sp>
      <p:sp>
        <p:nvSpPr>
          <p:cNvPr id="3" name="Marcador de contenido 2"/>
          <p:cNvSpPr>
            <a:spLocks noGrp="1"/>
          </p:cNvSpPr>
          <p:nvPr>
            <p:ph idx="1"/>
          </p:nvPr>
        </p:nvSpPr>
        <p:spPr>
          <a:xfrm>
            <a:off x="1484310" y="997528"/>
            <a:ext cx="10018713" cy="3779521"/>
          </a:xfrm>
        </p:spPr>
        <p:txBody>
          <a:bodyPr/>
          <a:lstStyle/>
          <a:p>
            <a:pPr marL="0" indent="0">
              <a:buNone/>
            </a:pPr>
            <a:r>
              <a:rPr lang="es-MX" sz="3600" b="1" dirty="0">
                <a:solidFill>
                  <a:srgbClr val="00B0F0"/>
                </a:solidFill>
              </a:rPr>
              <a:t>Que el colectivo docente </a:t>
            </a:r>
            <a:r>
              <a:rPr lang="es-MX" sz="3600" b="1" dirty="0"/>
              <a:t>proponga y seleccione las acciones que contribuyen a la consecución de los objetivos y metas de su Planeación para organizarlas en una Estrategia Global de Mejora.</a:t>
            </a:r>
          </a:p>
          <a:p>
            <a:endParaRPr lang="es-MX" dirty="0"/>
          </a:p>
        </p:txBody>
      </p:sp>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512110" y="3574656"/>
            <a:ext cx="1940144" cy="3112939"/>
          </a:xfrm>
          <a:prstGeom prst="rect">
            <a:avLst/>
          </a:prstGeom>
        </p:spPr>
      </p:pic>
    </p:spTree>
    <p:extLst>
      <p:ext uri="{BB962C8B-B14F-4D97-AF65-F5344CB8AC3E}">
        <p14:creationId xmlns:p14="http://schemas.microsoft.com/office/powerpoint/2010/main" val="257722820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617315" y="87284"/>
            <a:ext cx="10018713" cy="1752599"/>
          </a:xfrm>
        </p:spPr>
        <p:txBody>
          <a:bodyPr>
            <a:normAutofit/>
          </a:bodyPr>
          <a:lstStyle/>
          <a:p>
            <a:r>
              <a:rPr lang="es-MX" sz="4400" b="1" dirty="0">
                <a:solidFill>
                  <a:srgbClr val="D96DFF"/>
                </a:solidFill>
              </a:rPr>
              <a:t>MATERIALES</a:t>
            </a:r>
          </a:p>
        </p:txBody>
      </p:sp>
      <p:sp>
        <p:nvSpPr>
          <p:cNvPr id="3" name="Marcador de contenido 2"/>
          <p:cNvSpPr>
            <a:spLocks noGrp="1"/>
          </p:cNvSpPr>
          <p:nvPr>
            <p:ph idx="1"/>
          </p:nvPr>
        </p:nvSpPr>
        <p:spPr>
          <a:xfrm>
            <a:off x="1617314" y="1346662"/>
            <a:ext cx="10018713" cy="1634837"/>
          </a:xfrm>
        </p:spPr>
        <p:txBody>
          <a:bodyPr>
            <a:normAutofit/>
          </a:bodyPr>
          <a:lstStyle/>
          <a:p>
            <a:pPr marL="0" indent="0">
              <a:buNone/>
            </a:pPr>
            <a:r>
              <a:rPr lang="es-MX" sz="4000" b="1" dirty="0" smtClean="0">
                <a:solidFill>
                  <a:srgbClr val="D96DFF"/>
                </a:solidFill>
              </a:rPr>
              <a:t>Registro</a:t>
            </a:r>
            <a:r>
              <a:rPr lang="es-MX" sz="4000" b="1" dirty="0" smtClean="0"/>
              <a:t> </a:t>
            </a:r>
            <a:r>
              <a:rPr lang="es-MX" sz="4000" b="1" dirty="0"/>
              <a:t>de objetivos y metas.</a:t>
            </a:r>
          </a:p>
        </p:txBody>
      </p:sp>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31584" y="2740430"/>
            <a:ext cx="2530953" cy="3647907"/>
          </a:xfrm>
          <a:prstGeom prst="rect">
            <a:avLst/>
          </a:prstGeom>
        </p:spPr>
      </p:pic>
    </p:spTree>
    <p:extLst>
      <p:ext uri="{BB962C8B-B14F-4D97-AF65-F5344CB8AC3E}">
        <p14:creationId xmlns:p14="http://schemas.microsoft.com/office/powerpoint/2010/main" val="43437554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84310" y="336667"/>
            <a:ext cx="10018713" cy="1009996"/>
          </a:xfrm>
        </p:spPr>
        <p:txBody>
          <a:bodyPr>
            <a:normAutofit/>
          </a:bodyPr>
          <a:lstStyle/>
          <a:p>
            <a:r>
              <a:rPr lang="es-MX" sz="4400" b="1" dirty="0">
                <a:solidFill>
                  <a:schemeClr val="accent2"/>
                </a:solidFill>
              </a:rPr>
              <a:t>PRODUCTOS</a:t>
            </a:r>
          </a:p>
        </p:txBody>
      </p:sp>
      <p:sp>
        <p:nvSpPr>
          <p:cNvPr id="3" name="Marcador de contenido 2"/>
          <p:cNvSpPr>
            <a:spLocks noGrp="1"/>
          </p:cNvSpPr>
          <p:nvPr>
            <p:ph idx="1"/>
          </p:nvPr>
        </p:nvSpPr>
        <p:spPr>
          <a:xfrm>
            <a:off x="1484310" y="1280160"/>
            <a:ext cx="10018713" cy="2840182"/>
          </a:xfrm>
        </p:spPr>
        <p:txBody>
          <a:bodyPr/>
          <a:lstStyle/>
          <a:p>
            <a:pPr marL="0" indent="0">
              <a:buNone/>
            </a:pPr>
            <a:r>
              <a:rPr lang="es-MX" sz="4000" b="1" dirty="0">
                <a:solidFill>
                  <a:schemeClr val="accent2"/>
                </a:solidFill>
              </a:rPr>
              <a:t>R</a:t>
            </a:r>
            <a:r>
              <a:rPr lang="es-MX" sz="4000" b="1" dirty="0" smtClean="0">
                <a:solidFill>
                  <a:schemeClr val="accent2"/>
                </a:solidFill>
              </a:rPr>
              <a:t>egistro</a:t>
            </a:r>
            <a:r>
              <a:rPr lang="es-MX" sz="4000" b="1" dirty="0" smtClean="0"/>
              <a:t> </a:t>
            </a:r>
            <a:r>
              <a:rPr lang="es-MX" sz="4000" b="1" dirty="0"/>
              <a:t>de las acciones por implementar, organizadas en una Estrategia Global de Mejora.</a:t>
            </a:r>
          </a:p>
          <a:p>
            <a:pPr marL="0" indent="0">
              <a:buNone/>
            </a:pPr>
            <a:endParaRPr lang="es-MX" dirty="0"/>
          </a:p>
        </p:txBody>
      </p:sp>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49645" y="3890356"/>
            <a:ext cx="2019582" cy="2680861"/>
          </a:xfrm>
          <a:prstGeom prst="rect">
            <a:avLst/>
          </a:prstGeom>
        </p:spPr>
      </p:pic>
      <p:sp>
        <p:nvSpPr>
          <p:cNvPr id="5" name="Rectángulo 4"/>
          <p:cNvSpPr/>
          <p:nvPr/>
        </p:nvSpPr>
        <p:spPr>
          <a:xfrm>
            <a:off x="2939935" y="5394650"/>
            <a:ext cx="8490065" cy="923330"/>
          </a:xfrm>
          <a:prstGeom prst="rect">
            <a:avLst/>
          </a:prstGeom>
        </p:spPr>
        <p:txBody>
          <a:bodyPr wrap="square">
            <a:spAutoFit/>
          </a:bodyPr>
          <a:lstStyle/>
          <a:p>
            <a:r>
              <a:rPr lang="es-MX" dirty="0">
                <a:hlinkClick r:id="rId3"/>
              </a:rPr>
              <a:t>https://educacionprimaria.mx/productos-contestados-de-la-fase-intensiva-del-consejo-tecnico-escolar-2018-2019-de-primaria-tercera-ficha</a:t>
            </a:r>
            <a:r>
              <a:rPr lang="es-MX" dirty="0" smtClean="0">
                <a:hlinkClick r:id="rId3"/>
              </a:rPr>
              <a:t>/</a:t>
            </a:r>
            <a:endParaRPr lang="es-MX" dirty="0" smtClean="0"/>
          </a:p>
          <a:p>
            <a:endParaRPr lang="es-MX" dirty="0"/>
          </a:p>
        </p:txBody>
      </p:sp>
    </p:spTree>
    <p:extLst>
      <p:ext uri="{BB962C8B-B14F-4D97-AF65-F5344CB8AC3E}">
        <p14:creationId xmlns:p14="http://schemas.microsoft.com/office/powerpoint/2010/main" val="277535073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84310" y="0"/>
            <a:ext cx="10018713" cy="1752599"/>
          </a:xfrm>
        </p:spPr>
        <p:txBody>
          <a:bodyPr/>
          <a:lstStyle/>
          <a:p>
            <a:r>
              <a:rPr lang="es-MX" b="1" dirty="0">
                <a:solidFill>
                  <a:srgbClr val="CC00CC"/>
                </a:solidFill>
              </a:rPr>
              <a:t>ACTIVIDADES cuya realización favorecen el logro del propósito de la sesión</a:t>
            </a:r>
          </a:p>
        </p:txBody>
      </p:sp>
      <p:sp>
        <p:nvSpPr>
          <p:cNvPr id="3" name="Marcador de contenido 2"/>
          <p:cNvSpPr>
            <a:spLocks noGrp="1"/>
          </p:cNvSpPr>
          <p:nvPr>
            <p:ph idx="1"/>
          </p:nvPr>
        </p:nvSpPr>
        <p:spPr>
          <a:xfrm>
            <a:off x="1484310" y="1752599"/>
            <a:ext cx="10018713" cy="4228407"/>
          </a:xfrm>
        </p:spPr>
        <p:txBody>
          <a:bodyPr>
            <a:noAutofit/>
          </a:bodyPr>
          <a:lstStyle/>
          <a:p>
            <a:pPr marL="0" indent="0">
              <a:buNone/>
            </a:pPr>
            <a:r>
              <a:rPr lang="es-MX" sz="2800" b="1" dirty="0">
                <a:solidFill>
                  <a:srgbClr val="CC00CC"/>
                </a:solidFill>
              </a:rPr>
              <a:t>1. Propuestas </a:t>
            </a:r>
            <a:r>
              <a:rPr lang="es-MX" sz="2800" b="1" dirty="0"/>
              <a:t>de acciones para alcanzar los objetivos y metas de la Planeación.</a:t>
            </a:r>
          </a:p>
          <a:p>
            <a:pPr>
              <a:buFont typeface="Wingdings" panose="05000000000000000000" pitchFamily="2" charset="2"/>
              <a:buChar char="Ø"/>
            </a:pPr>
            <a:r>
              <a:rPr lang="es-MX" sz="2800" b="1" dirty="0">
                <a:solidFill>
                  <a:srgbClr val="CC00CC"/>
                </a:solidFill>
              </a:rPr>
              <a:t>Revisen</a:t>
            </a:r>
            <a:r>
              <a:rPr lang="es-MX" sz="2800" b="1" dirty="0"/>
              <a:t> lo realizado hasta este momento para elaborar su Planeación, esto es, los propósitos planteados, los procedimientos realizados y los productos que se tienen hasta ahora.</a:t>
            </a:r>
          </a:p>
          <a:p>
            <a:pPr>
              <a:buFont typeface="Wingdings" panose="05000000000000000000" pitchFamily="2" charset="2"/>
              <a:buChar char="Ø"/>
            </a:pPr>
            <a:r>
              <a:rPr lang="es-MX" sz="2800" b="1" dirty="0">
                <a:solidFill>
                  <a:srgbClr val="CC00CC"/>
                </a:solidFill>
              </a:rPr>
              <a:t>Generen</a:t>
            </a:r>
            <a:r>
              <a:rPr lang="es-MX" sz="2800" b="1" dirty="0"/>
              <a:t> una reflexión en torno a qué quieren lograr y puntualicen cómo piensan hacerlo; la pregunta “¿Cómo lo vamos a lograr?” puede dar inicio a este ejercicio</a:t>
            </a:r>
            <a:r>
              <a:rPr lang="es-MX" sz="2800" b="1" dirty="0" smtClean="0"/>
              <a:t>.</a:t>
            </a:r>
            <a:endParaRPr lang="es-MX" sz="2800" b="1" dirty="0"/>
          </a:p>
        </p:txBody>
      </p:sp>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9125" y="3866802"/>
            <a:ext cx="1548307" cy="2065720"/>
          </a:xfrm>
          <a:prstGeom prst="rect">
            <a:avLst/>
          </a:prstGeom>
        </p:spPr>
      </p:pic>
    </p:spTree>
    <p:extLst>
      <p:ext uri="{BB962C8B-B14F-4D97-AF65-F5344CB8AC3E}">
        <p14:creationId xmlns:p14="http://schemas.microsoft.com/office/powerpoint/2010/main" val="28059496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825132" y="673331"/>
            <a:ext cx="10018713" cy="5286894"/>
          </a:xfrm>
        </p:spPr>
        <p:txBody>
          <a:bodyPr>
            <a:normAutofit fontScale="92500" lnSpcReduction="20000"/>
          </a:bodyPr>
          <a:lstStyle/>
          <a:p>
            <a:pPr marL="0" indent="0">
              <a:buNone/>
            </a:pPr>
            <a:r>
              <a:rPr lang="es-MX" sz="3600" b="1" dirty="0"/>
              <a:t>Las experiencias acumuladas en el seno del CTE en este lapso, han ido fortaleciendo la capacidad técnica de los colectivos docentes para el trabajo y la toma de decisiones entre maestros, y han permitido dar mayor sentido a los propósitos que se persiguen, como también a los procesos y actividades necesarias para su consecución. Si bien existen diferencias entre colectivos con respecto al nivel de desarrollo alcanzado como órgano colegiado –avance que se refleja en un mayor o menor logro en sus resultados educativos–, es un hecho que todos cuentan con un camino recorrido y frutos de esa experiencia.</a:t>
            </a:r>
          </a:p>
          <a:p>
            <a:endParaRPr lang="es-MX" dirty="0"/>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90850" y="5991225"/>
            <a:ext cx="9201150" cy="866775"/>
          </a:xfrm>
          <a:prstGeom prst="rect">
            <a:avLst/>
          </a:prstGeom>
          <a:ln>
            <a:noFill/>
          </a:ln>
          <a:effectLst>
            <a:outerShdw blurRad="190500" algn="tl" rotWithShape="0">
              <a:srgbClr val="000000">
                <a:alpha val="70000"/>
              </a:srgbClr>
            </a:outerShdw>
          </a:effectLst>
        </p:spPr>
      </p:pic>
      <p:pic>
        <p:nvPicPr>
          <p:cNvPr id="2" name="Imagen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93340" y="3466408"/>
            <a:ext cx="1519082" cy="2906135"/>
          </a:xfrm>
          <a:prstGeom prst="rect">
            <a:avLst/>
          </a:prstGeom>
        </p:spPr>
      </p:pic>
    </p:spTree>
    <p:extLst>
      <p:ext uri="{BB962C8B-B14F-4D97-AF65-F5344CB8AC3E}">
        <p14:creationId xmlns:p14="http://schemas.microsoft.com/office/powerpoint/2010/main" val="5851113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966448" y="315885"/>
            <a:ext cx="10018713" cy="5475316"/>
          </a:xfrm>
        </p:spPr>
        <p:txBody>
          <a:bodyPr>
            <a:normAutofit/>
          </a:bodyPr>
          <a:lstStyle/>
          <a:p>
            <a:pPr>
              <a:buFont typeface="Wingdings" panose="05000000000000000000" pitchFamily="2" charset="2"/>
              <a:buChar char="Ø"/>
            </a:pPr>
            <a:r>
              <a:rPr lang="es-MX" sz="2800" b="1" dirty="0">
                <a:solidFill>
                  <a:srgbClr val="CC00CC"/>
                </a:solidFill>
              </a:rPr>
              <a:t>Diseñen</a:t>
            </a:r>
            <a:r>
              <a:rPr lang="es-MX" sz="2800" b="1" dirty="0"/>
              <a:t> organizadores gráficos como apoyo para sistematizar el avance que llevan, así como el resultado de su reflexión.</a:t>
            </a:r>
          </a:p>
          <a:p>
            <a:pPr>
              <a:buFont typeface="Wingdings" panose="05000000000000000000" pitchFamily="2" charset="2"/>
              <a:buChar char="Ø"/>
            </a:pPr>
            <a:r>
              <a:rPr lang="es-MX" sz="2800" b="1" dirty="0">
                <a:solidFill>
                  <a:srgbClr val="CC00CC"/>
                </a:solidFill>
              </a:rPr>
              <a:t>Destaquen</a:t>
            </a:r>
            <a:r>
              <a:rPr lang="es-MX" sz="2800" b="1" dirty="0"/>
              <a:t> aquellos aspectos que es necesario atender de inmediato y articulen las primeras acciones que correspondan con los objetivos y metas por alcanzar. Propongan la mayor cantidad de acciones que contribuyan al cumplimiento de estos objetivos y metas.</a:t>
            </a:r>
          </a:p>
          <a:p>
            <a:pPr>
              <a:buFont typeface="Wingdings" panose="05000000000000000000" pitchFamily="2" charset="2"/>
              <a:buChar char="Ø"/>
            </a:pPr>
            <a:r>
              <a:rPr lang="es-MX" sz="2800" b="1" dirty="0">
                <a:solidFill>
                  <a:srgbClr val="CC00CC"/>
                </a:solidFill>
              </a:rPr>
              <a:t>Analicen</a:t>
            </a:r>
            <a:r>
              <a:rPr lang="es-MX" sz="2800" b="1" dirty="0"/>
              <a:t> cada una de las acciones con relación a si son adecuadas, pertinentes y congruentes para el objetivo y la meta para las cuales se propusieron.</a:t>
            </a:r>
          </a:p>
          <a:p>
            <a:endParaRPr lang="es-MX" dirty="0"/>
          </a:p>
        </p:txBody>
      </p:sp>
      <p:pic>
        <p:nvPicPr>
          <p:cNvPr id="2" name="Imagen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1581" y="3366655"/>
            <a:ext cx="1321964" cy="2514606"/>
          </a:xfrm>
          <a:prstGeom prst="rect">
            <a:avLst/>
          </a:prstGeom>
        </p:spPr>
      </p:pic>
    </p:spTree>
    <p:extLst>
      <p:ext uri="{BB962C8B-B14F-4D97-AF65-F5344CB8AC3E}">
        <p14:creationId xmlns:p14="http://schemas.microsoft.com/office/powerpoint/2010/main" val="44887817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683815" y="665018"/>
            <a:ext cx="10018713" cy="5993476"/>
          </a:xfrm>
        </p:spPr>
        <p:txBody>
          <a:bodyPr>
            <a:normAutofit/>
          </a:bodyPr>
          <a:lstStyle/>
          <a:p>
            <a:pPr>
              <a:buFont typeface="Wingdings" panose="05000000000000000000" pitchFamily="2" charset="2"/>
              <a:buChar char="Ø"/>
            </a:pPr>
            <a:r>
              <a:rPr lang="es-MX" sz="2800" b="1" dirty="0">
                <a:solidFill>
                  <a:srgbClr val="CC00CC"/>
                </a:solidFill>
              </a:rPr>
              <a:t>Tengan</a:t>
            </a:r>
            <a:r>
              <a:rPr lang="es-MX" sz="2800" b="1" dirty="0"/>
              <a:t> presente para la realización de estas acciones: la infraestructura del plantel; los recursos humanos, materiales y financieros; la jornada escolar; los periodos lectivos; la implementación del Plan y programas de estudio, y la autonomía curricular.</a:t>
            </a:r>
          </a:p>
          <a:p>
            <a:pPr>
              <a:buFont typeface="Wingdings" panose="05000000000000000000" pitchFamily="2" charset="2"/>
              <a:buChar char="Ø"/>
            </a:pPr>
            <a:r>
              <a:rPr lang="es-MX" sz="2800" b="1" dirty="0">
                <a:solidFill>
                  <a:srgbClr val="CC00CC"/>
                </a:solidFill>
              </a:rPr>
              <a:t>Seleccionen</a:t>
            </a:r>
            <a:r>
              <a:rPr lang="es-MX" sz="2800" b="1" dirty="0"/>
              <a:t> las acciones más pertinentes y relevantes para el cumplimiento de los objetivos y metas. Para apoyar este ejercicio pueden consultar la Guía de CTE. Fase Intensiva. Ciclo Escolar 2017-2018, de su nivel educativo, en su actividad número 18, de la segunda sesión.</a:t>
            </a:r>
          </a:p>
          <a:p>
            <a:pPr>
              <a:buFont typeface="Wingdings" panose="05000000000000000000" pitchFamily="2" charset="2"/>
              <a:buChar char="Ø"/>
            </a:pPr>
            <a:r>
              <a:rPr lang="es-MX" sz="2800" b="1" dirty="0">
                <a:solidFill>
                  <a:srgbClr val="CC00CC"/>
                </a:solidFill>
              </a:rPr>
              <a:t>Registren</a:t>
            </a:r>
            <a:r>
              <a:rPr lang="es-MX" sz="2800" b="1" dirty="0"/>
              <a:t> en el Cuaderno de Bitácora del CTE las acciones seleccionadas.</a:t>
            </a:r>
          </a:p>
          <a:p>
            <a:endParaRPr lang="es-MX" dirty="0"/>
          </a:p>
        </p:txBody>
      </p:sp>
      <p:pic>
        <p:nvPicPr>
          <p:cNvPr id="2" name="Imagen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4455" y="3532909"/>
            <a:ext cx="1567275" cy="2439791"/>
          </a:xfrm>
          <a:prstGeom prst="rect">
            <a:avLst/>
          </a:prstGeom>
        </p:spPr>
      </p:pic>
    </p:spTree>
    <p:extLst>
      <p:ext uri="{BB962C8B-B14F-4D97-AF65-F5344CB8AC3E}">
        <p14:creationId xmlns:p14="http://schemas.microsoft.com/office/powerpoint/2010/main" val="185078880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850070" y="590204"/>
            <a:ext cx="10018713" cy="5926973"/>
          </a:xfrm>
        </p:spPr>
        <p:txBody>
          <a:bodyPr>
            <a:normAutofit/>
          </a:bodyPr>
          <a:lstStyle/>
          <a:p>
            <a:pPr marL="0" indent="0">
              <a:buNone/>
            </a:pPr>
            <a:r>
              <a:rPr lang="es-MX" sz="3200" b="1" dirty="0">
                <a:solidFill>
                  <a:srgbClr val="CC00CC"/>
                </a:solidFill>
              </a:rPr>
              <a:t>2. Organización </a:t>
            </a:r>
            <a:r>
              <a:rPr lang="es-MX" sz="3200" b="1" dirty="0"/>
              <a:t>inicial de acciones en un esbozo de Estrategia Global de Mejora.</a:t>
            </a:r>
          </a:p>
          <a:p>
            <a:pPr>
              <a:buFont typeface="Wingdings" panose="05000000000000000000" pitchFamily="2" charset="2"/>
              <a:buChar char="Ø"/>
            </a:pPr>
            <a:r>
              <a:rPr lang="es-MX" sz="3200" b="1" dirty="0">
                <a:solidFill>
                  <a:srgbClr val="CC00CC"/>
                </a:solidFill>
              </a:rPr>
              <a:t>Reflexionen</a:t>
            </a:r>
            <a:r>
              <a:rPr lang="es-MX" sz="3200" b="1" dirty="0"/>
              <a:t> acerca de las ventajas que ofrece la organización de acciones en una Estrategia Global de Mejora (EGM). Distingan la vinculación que existe entre ésta y el cumplimiento de los objetivos y metas.</a:t>
            </a:r>
          </a:p>
          <a:p>
            <a:pPr>
              <a:buFont typeface="Wingdings" panose="05000000000000000000" pitchFamily="2" charset="2"/>
              <a:buChar char="Ø"/>
            </a:pPr>
            <a:r>
              <a:rPr lang="es-MX" sz="3200" b="1" dirty="0">
                <a:solidFill>
                  <a:srgbClr val="CC00CC"/>
                </a:solidFill>
              </a:rPr>
              <a:t>Recuperen</a:t>
            </a:r>
            <a:r>
              <a:rPr lang="es-MX" sz="3200" b="1" dirty="0"/>
              <a:t> la experiencia adquirida en torno a la elaboración de las EGM. Para ello, consulten las diferentes actividades propuestas en las Guías de trabajo de CTE. Fase intensiva, de los ciclos escolares 2016-2017 y 2018-2019, de su nivel educativo.</a:t>
            </a:r>
          </a:p>
          <a:p>
            <a:endParaRPr lang="es-MX" dirty="0"/>
          </a:p>
        </p:txBody>
      </p:sp>
      <p:pic>
        <p:nvPicPr>
          <p:cNvPr id="2" name="Imagen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2347" y="3349657"/>
            <a:ext cx="1609209" cy="2734988"/>
          </a:xfrm>
          <a:prstGeom prst="rect">
            <a:avLst/>
          </a:prstGeom>
        </p:spPr>
      </p:pic>
    </p:spTree>
    <p:extLst>
      <p:ext uri="{BB962C8B-B14F-4D97-AF65-F5344CB8AC3E}">
        <p14:creationId xmlns:p14="http://schemas.microsoft.com/office/powerpoint/2010/main" val="400502217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500936" y="673331"/>
            <a:ext cx="10018713" cy="6068291"/>
          </a:xfrm>
        </p:spPr>
        <p:txBody>
          <a:bodyPr>
            <a:normAutofit fontScale="92500" lnSpcReduction="10000"/>
          </a:bodyPr>
          <a:lstStyle/>
          <a:p>
            <a:pPr>
              <a:buFont typeface="Wingdings" panose="05000000000000000000" pitchFamily="2" charset="2"/>
              <a:buChar char="Ø"/>
            </a:pPr>
            <a:r>
              <a:rPr lang="es-MX" sz="3200" b="1" dirty="0">
                <a:solidFill>
                  <a:srgbClr val="CC00CC"/>
                </a:solidFill>
              </a:rPr>
              <a:t>Profundicen</a:t>
            </a:r>
            <a:r>
              <a:rPr lang="es-MX" sz="3200" b="1" dirty="0"/>
              <a:t> en torno a los apartados en los que se organiza la estrategia y articúlenlos con los ámbitos de gestión en los que la escuela toma decisiones; por ejemplo, “En el salón de clases” el colectivo toma decisiones en torno a la “Contextualización curricular e iniciativas pedagógicas”.</a:t>
            </a:r>
          </a:p>
          <a:p>
            <a:pPr>
              <a:buFont typeface="Wingdings" panose="05000000000000000000" pitchFamily="2" charset="2"/>
              <a:buChar char="Ø"/>
            </a:pPr>
            <a:r>
              <a:rPr lang="es-MX" sz="3200" b="1" dirty="0">
                <a:solidFill>
                  <a:srgbClr val="CC00CC"/>
                </a:solidFill>
              </a:rPr>
              <a:t>Recuperen</a:t>
            </a:r>
            <a:r>
              <a:rPr lang="es-MX" sz="3200" b="1" dirty="0"/>
              <a:t>, del Cuaderno de Bitácora del CTE, las acciones que han decidido implementar e inicien la elaboración de la Estrategia o Estrategias Globales de Mejora que se requieren para dar cumplimento a los objetivos y metas de la planeación de su Ruta de Mejora Escolar. Para </a:t>
            </a:r>
            <a:r>
              <a:rPr lang="es-MX" sz="3200" b="1" dirty="0" smtClean="0"/>
              <a:t>apoyar </a:t>
            </a:r>
            <a:r>
              <a:rPr lang="es-MX" sz="3000" b="1" dirty="0"/>
              <a:t>este ejercicio pueden consultar la Guía de CTE. Fase intensiva. Ciclo escolar 2016-2017, de su nivel educativo, en su actividad número 30, de la cuarta sesión.</a:t>
            </a:r>
          </a:p>
          <a:p>
            <a:pPr>
              <a:buFont typeface="Wingdings" panose="05000000000000000000" pitchFamily="2" charset="2"/>
              <a:buChar char="Ø"/>
            </a:pPr>
            <a:endParaRPr lang="es-MX" sz="3200" b="1" dirty="0"/>
          </a:p>
          <a:p>
            <a:endParaRPr lang="es-MX" dirty="0"/>
          </a:p>
        </p:txBody>
      </p:sp>
      <p:pic>
        <p:nvPicPr>
          <p:cNvPr id="2" name="Imagen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128967" y="3582785"/>
            <a:ext cx="1683208" cy="2498949"/>
          </a:xfrm>
          <a:prstGeom prst="rect">
            <a:avLst/>
          </a:prstGeom>
        </p:spPr>
      </p:pic>
    </p:spTree>
    <p:extLst>
      <p:ext uri="{BB962C8B-B14F-4D97-AF65-F5344CB8AC3E}">
        <p14:creationId xmlns:p14="http://schemas.microsoft.com/office/powerpoint/2010/main" val="204203620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866696" y="266007"/>
            <a:ext cx="10018713" cy="5525193"/>
          </a:xfrm>
        </p:spPr>
        <p:txBody>
          <a:bodyPr>
            <a:normAutofit fontScale="92500"/>
          </a:bodyPr>
          <a:lstStyle/>
          <a:p>
            <a:pPr>
              <a:buFont typeface="Wingdings" panose="05000000000000000000" pitchFamily="2" charset="2"/>
              <a:buChar char="Ø"/>
            </a:pPr>
            <a:r>
              <a:rPr lang="es-MX" sz="3200" b="1" dirty="0">
                <a:solidFill>
                  <a:srgbClr val="CC00CC"/>
                </a:solidFill>
              </a:rPr>
              <a:t>Determinen</a:t>
            </a:r>
            <a:r>
              <a:rPr lang="es-MX" sz="3200" b="1" dirty="0"/>
              <a:t>, en el diseño de su estrategia, los responsables, recursos, mecanismos de seguimiento, criterios para evaluar avances, tiempos para desarrollarla y formas de sistematizar las experiencias. Para apoyar este ejercicio pueden consultar la Guía de CTE. Fase intensiva. Ciclo escolar 2017-2018, de su nivel educativo, en su actividad número 3, de la tercera sesión.</a:t>
            </a:r>
          </a:p>
          <a:p>
            <a:pPr>
              <a:buFont typeface="Wingdings" panose="05000000000000000000" pitchFamily="2" charset="2"/>
              <a:buChar char="Ø"/>
            </a:pPr>
            <a:r>
              <a:rPr lang="es-MX" sz="3200" b="1" dirty="0">
                <a:solidFill>
                  <a:srgbClr val="CC00CC"/>
                </a:solidFill>
              </a:rPr>
              <a:t>Registren</a:t>
            </a:r>
            <a:r>
              <a:rPr lang="es-MX" sz="3200" b="1" dirty="0"/>
              <a:t> en el Cuaderno de Bitácora del CTE la versión final de la Estrategia o Estrategias Globales de Mejora con las que su escuela dará cumplimiento a los objetivos y metas de su Planeación.</a:t>
            </a:r>
          </a:p>
          <a:p>
            <a:endParaRPr lang="es-MX" dirty="0"/>
          </a:p>
        </p:txBody>
      </p:sp>
      <p:pic>
        <p:nvPicPr>
          <p:cNvPr id="2" name="Imagen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72642" y="2892829"/>
            <a:ext cx="1614842" cy="3005888"/>
          </a:xfrm>
          <a:prstGeom prst="rect">
            <a:avLst/>
          </a:prstGeom>
        </p:spPr>
      </p:pic>
    </p:spTree>
    <p:extLst>
      <p:ext uri="{BB962C8B-B14F-4D97-AF65-F5344CB8AC3E}">
        <p14:creationId xmlns:p14="http://schemas.microsoft.com/office/powerpoint/2010/main" val="138471134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76540" y="0"/>
            <a:ext cx="8900970" cy="6858000"/>
          </a:xfrm>
          <a:prstGeom prst="rect">
            <a:avLst/>
          </a:prstGeom>
          <a:ln>
            <a:noFill/>
          </a:ln>
          <a:effectLst>
            <a:outerShdw blurRad="190500" algn="tl" rotWithShape="0">
              <a:srgbClr val="000000">
                <a:alpha val="70000"/>
              </a:srgbClr>
            </a:outerShdw>
          </a:effectLst>
        </p:spPr>
      </p:pic>
      <p:pic>
        <p:nvPicPr>
          <p:cNvPr id="2" name="Imagen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214195" y="3300153"/>
            <a:ext cx="2096742" cy="2851964"/>
          </a:xfrm>
          <a:prstGeom prst="rect">
            <a:avLst/>
          </a:prstGeom>
        </p:spPr>
      </p:pic>
    </p:spTree>
    <p:extLst>
      <p:ext uri="{BB962C8B-B14F-4D97-AF65-F5344CB8AC3E}">
        <p14:creationId xmlns:p14="http://schemas.microsoft.com/office/powerpoint/2010/main" val="400371796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559125" y="1"/>
            <a:ext cx="10018713" cy="955964"/>
          </a:xfrm>
        </p:spPr>
        <p:txBody>
          <a:bodyPr/>
          <a:lstStyle/>
          <a:p>
            <a:r>
              <a:rPr lang="es-MX" b="1" dirty="0">
                <a:solidFill>
                  <a:srgbClr val="00B0F0"/>
                </a:solidFill>
              </a:rPr>
              <a:t>PROPÓSITO</a:t>
            </a:r>
          </a:p>
        </p:txBody>
      </p:sp>
      <p:sp>
        <p:nvSpPr>
          <p:cNvPr id="3" name="Marcador de contenido 2"/>
          <p:cNvSpPr>
            <a:spLocks noGrp="1"/>
          </p:cNvSpPr>
          <p:nvPr>
            <p:ph idx="1"/>
          </p:nvPr>
        </p:nvSpPr>
        <p:spPr>
          <a:xfrm>
            <a:off x="1484310" y="864525"/>
            <a:ext cx="10344701" cy="5594464"/>
          </a:xfrm>
        </p:spPr>
        <p:txBody>
          <a:bodyPr/>
          <a:lstStyle/>
          <a:p>
            <a:pPr>
              <a:buFont typeface="Wingdings" panose="05000000000000000000" pitchFamily="2" charset="2"/>
              <a:buChar char="Ø"/>
            </a:pPr>
            <a:r>
              <a:rPr lang="es-MX" sz="4000" b="1" dirty="0">
                <a:solidFill>
                  <a:srgbClr val="00B0F0"/>
                </a:solidFill>
              </a:rPr>
              <a:t>Que el colectivo docente </a:t>
            </a:r>
            <a:r>
              <a:rPr lang="es-MX" sz="4000" b="1" dirty="0"/>
              <a:t>identifique las acciones por desarrollar durante las primeras semanas del ciclo escolar y las organice estableciendo tareas, responsables y tiempos de realización.</a:t>
            </a:r>
          </a:p>
          <a:p>
            <a:endParaRPr lang="es-MX" dirty="0"/>
          </a:p>
        </p:txBody>
      </p:sp>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99717" y="3582784"/>
            <a:ext cx="1452098" cy="2737429"/>
          </a:xfrm>
          <a:prstGeom prst="rect">
            <a:avLst/>
          </a:prstGeom>
        </p:spPr>
      </p:pic>
    </p:spTree>
    <p:extLst>
      <p:ext uri="{BB962C8B-B14F-4D97-AF65-F5344CB8AC3E}">
        <p14:creationId xmlns:p14="http://schemas.microsoft.com/office/powerpoint/2010/main" val="232008790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84310" y="236913"/>
            <a:ext cx="10018713" cy="876993"/>
          </a:xfrm>
        </p:spPr>
        <p:txBody>
          <a:bodyPr/>
          <a:lstStyle/>
          <a:p>
            <a:r>
              <a:rPr lang="es-MX" b="1" dirty="0">
                <a:solidFill>
                  <a:srgbClr val="D96DFF"/>
                </a:solidFill>
              </a:rPr>
              <a:t>MATERIALES</a:t>
            </a:r>
          </a:p>
        </p:txBody>
      </p:sp>
      <p:sp>
        <p:nvSpPr>
          <p:cNvPr id="3" name="Marcador de contenido 2"/>
          <p:cNvSpPr>
            <a:spLocks noGrp="1"/>
          </p:cNvSpPr>
          <p:nvPr>
            <p:ph idx="1"/>
          </p:nvPr>
        </p:nvSpPr>
        <p:spPr>
          <a:xfrm>
            <a:off x="1484310" y="1213659"/>
            <a:ext cx="10195072" cy="5062450"/>
          </a:xfrm>
        </p:spPr>
        <p:txBody>
          <a:bodyPr/>
          <a:lstStyle/>
          <a:p>
            <a:pPr>
              <a:buFont typeface="Wingdings" panose="05000000000000000000" pitchFamily="2" charset="2"/>
              <a:buChar char="Ø"/>
            </a:pPr>
            <a:r>
              <a:rPr lang="es-MX" sz="3200" b="1" dirty="0"/>
              <a:t>Ficha descriptiva de logro de aprendizaje por grupo elaborada en la octava sesión, del ciclo escolar anterior.</a:t>
            </a:r>
          </a:p>
          <a:p>
            <a:pPr>
              <a:buFont typeface="Wingdings" panose="05000000000000000000" pitchFamily="2" charset="2"/>
              <a:buChar char="Ø"/>
            </a:pPr>
            <a:r>
              <a:rPr lang="es-MX" sz="3200" b="1" dirty="0"/>
              <a:t>Ficha descriptiva de alumnos “promovidos con condiciones” y los que están en riesgo de no promoverse, elaborada en la octava sesión, del ciclo escolar anterior.</a:t>
            </a:r>
          </a:p>
          <a:p>
            <a:pPr>
              <a:buFont typeface="Wingdings" panose="05000000000000000000" pitchFamily="2" charset="2"/>
              <a:buChar char="Ø"/>
            </a:pPr>
            <a:r>
              <a:rPr lang="es-MX" sz="3200" b="1" dirty="0"/>
              <a:t>Estrategia o Estrategias Globales de Mejora Escolar.</a:t>
            </a:r>
          </a:p>
          <a:p>
            <a:pPr>
              <a:buFont typeface="Wingdings" panose="05000000000000000000" pitchFamily="2" charset="2"/>
              <a:buChar char="Ø"/>
            </a:pPr>
            <a:r>
              <a:rPr lang="es-MX" sz="3200" b="1" dirty="0"/>
              <a:t>Cuaderno de Bitácora del CTE.</a:t>
            </a:r>
          </a:p>
          <a:p>
            <a:endParaRPr lang="es-MX" dirty="0"/>
          </a:p>
        </p:txBody>
      </p:sp>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9120" y="2610196"/>
            <a:ext cx="1754259" cy="3051885"/>
          </a:xfrm>
          <a:prstGeom prst="rect">
            <a:avLst/>
          </a:prstGeom>
        </p:spPr>
      </p:pic>
    </p:spTree>
    <p:extLst>
      <p:ext uri="{BB962C8B-B14F-4D97-AF65-F5344CB8AC3E}">
        <p14:creationId xmlns:p14="http://schemas.microsoft.com/office/powerpoint/2010/main" val="139461770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84310" y="0"/>
            <a:ext cx="10018713" cy="1752599"/>
          </a:xfrm>
        </p:spPr>
        <p:txBody>
          <a:bodyPr/>
          <a:lstStyle/>
          <a:p>
            <a:r>
              <a:rPr lang="es-MX" b="1" dirty="0">
                <a:solidFill>
                  <a:schemeClr val="accent2"/>
                </a:solidFill>
              </a:rPr>
              <a:t>PRODUCTOS</a:t>
            </a:r>
          </a:p>
        </p:txBody>
      </p:sp>
      <p:sp>
        <p:nvSpPr>
          <p:cNvPr id="3" name="Marcador de contenido 2"/>
          <p:cNvSpPr>
            <a:spLocks noGrp="1"/>
          </p:cNvSpPr>
          <p:nvPr>
            <p:ph idx="1"/>
          </p:nvPr>
        </p:nvSpPr>
        <p:spPr>
          <a:xfrm>
            <a:off x="1600688" y="1095894"/>
            <a:ext cx="10018713" cy="1456114"/>
          </a:xfrm>
        </p:spPr>
        <p:txBody>
          <a:bodyPr>
            <a:normAutofit/>
          </a:bodyPr>
          <a:lstStyle/>
          <a:p>
            <a:pPr marL="0" indent="0">
              <a:buNone/>
            </a:pPr>
            <a:r>
              <a:rPr lang="es-MX" sz="3600" b="1" dirty="0">
                <a:solidFill>
                  <a:schemeClr val="accent2"/>
                </a:solidFill>
              </a:rPr>
              <a:t>Ruta crítica </a:t>
            </a:r>
            <a:r>
              <a:rPr lang="es-MX" sz="3600" b="1" dirty="0"/>
              <a:t>de las acciones </a:t>
            </a:r>
            <a:r>
              <a:rPr lang="es-MX" sz="3600" b="1" dirty="0" smtClean="0"/>
              <a:t>por desarrollar</a:t>
            </a:r>
            <a:r>
              <a:rPr lang="es-MX" sz="3600" b="1" dirty="0"/>
              <a:t>.</a:t>
            </a:r>
          </a:p>
        </p:txBody>
      </p:sp>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04584" y="2181399"/>
            <a:ext cx="2419901" cy="3687808"/>
          </a:xfrm>
          <a:prstGeom prst="rect">
            <a:avLst/>
          </a:prstGeom>
        </p:spPr>
      </p:pic>
      <p:sp>
        <p:nvSpPr>
          <p:cNvPr id="5" name="Rectángulo 4"/>
          <p:cNvSpPr/>
          <p:nvPr/>
        </p:nvSpPr>
        <p:spPr>
          <a:xfrm>
            <a:off x="2432859" y="5836342"/>
            <a:ext cx="8648006" cy="923330"/>
          </a:xfrm>
          <a:prstGeom prst="rect">
            <a:avLst/>
          </a:prstGeom>
        </p:spPr>
        <p:txBody>
          <a:bodyPr wrap="square">
            <a:spAutoFit/>
          </a:bodyPr>
          <a:lstStyle/>
          <a:p>
            <a:r>
              <a:rPr lang="es-MX" dirty="0">
                <a:hlinkClick r:id="rId3"/>
              </a:rPr>
              <a:t>https://educacionprimaria.mx/productos-contestados-de-la-fase-intensiva-del-consejo-tecnico-escolar-2018-2019-de-primaria-cuarta-ficha</a:t>
            </a:r>
            <a:r>
              <a:rPr lang="es-MX" dirty="0" smtClean="0">
                <a:hlinkClick r:id="rId3"/>
              </a:rPr>
              <a:t>/</a:t>
            </a:r>
            <a:endParaRPr lang="es-MX" dirty="0" smtClean="0"/>
          </a:p>
          <a:p>
            <a:endParaRPr lang="es-MX" dirty="0"/>
          </a:p>
        </p:txBody>
      </p:sp>
    </p:spTree>
    <p:extLst>
      <p:ext uri="{BB962C8B-B14F-4D97-AF65-F5344CB8AC3E}">
        <p14:creationId xmlns:p14="http://schemas.microsoft.com/office/powerpoint/2010/main" val="88464544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84311" y="191193"/>
            <a:ext cx="10018713" cy="1296786"/>
          </a:xfrm>
        </p:spPr>
        <p:txBody>
          <a:bodyPr>
            <a:normAutofit fontScale="90000"/>
          </a:bodyPr>
          <a:lstStyle/>
          <a:p>
            <a:r>
              <a:rPr lang="es-MX" b="1" dirty="0">
                <a:solidFill>
                  <a:srgbClr val="CC00CC"/>
                </a:solidFill>
              </a:rPr>
              <a:t>ACTIVIDADES cuya realización favorecen el logro del propósito de la sesión</a:t>
            </a:r>
          </a:p>
        </p:txBody>
      </p:sp>
      <p:sp>
        <p:nvSpPr>
          <p:cNvPr id="3" name="Marcador de contenido 2"/>
          <p:cNvSpPr>
            <a:spLocks noGrp="1"/>
          </p:cNvSpPr>
          <p:nvPr>
            <p:ph idx="1"/>
          </p:nvPr>
        </p:nvSpPr>
        <p:spPr>
          <a:xfrm>
            <a:off x="1484310" y="1554481"/>
            <a:ext cx="10294825" cy="4696690"/>
          </a:xfrm>
        </p:spPr>
        <p:txBody>
          <a:bodyPr/>
          <a:lstStyle/>
          <a:p>
            <a:pPr marL="0" indent="0">
              <a:buNone/>
            </a:pPr>
            <a:r>
              <a:rPr lang="es-MX" sz="3200" b="1" dirty="0">
                <a:solidFill>
                  <a:srgbClr val="CC00CC"/>
                </a:solidFill>
              </a:rPr>
              <a:t>1. Un primer </a:t>
            </a:r>
            <a:r>
              <a:rPr lang="es-MX" sz="3200" b="1" dirty="0"/>
              <a:t>acercamiento en el conocimiento de nuestros alumnos.</a:t>
            </a:r>
          </a:p>
          <a:p>
            <a:pPr>
              <a:buFont typeface="Wingdings" panose="05000000000000000000" pitchFamily="2" charset="2"/>
              <a:buChar char="Ø"/>
            </a:pPr>
            <a:r>
              <a:rPr lang="es-MX" sz="3200" b="1" dirty="0">
                <a:solidFill>
                  <a:srgbClr val="CC00CC"/>
                </a:solidFill>
              </a:rPr>
              <a:t>Recuperen</a:t>
            </a:r>
            <a:r>
              <a:rPr lang="es-MX" sz="3200" b="1" dirty="0"/>
              <a:t> las fichas descriptivas de logro de aprendizaje por grupo y las de los alumnos “promovidos con condiciones”.</a:t>
            </a:r>
          </a:p>
          <a:p>
            <a:pPr>
              <a:buFont typeface="Wingdings" panose="05000000000000000000" pitchFamily="2" charset="2"/>
              <a:buChar char="Ø"/>
            </a:pPr>
            <a:r>
              <a:rPr lang="es-MX" sz="3200" b="1" dirty="0">
                <a:solidFill>
                  <a:srgbClr val="CC00CC"/>
                </a:solidFill>
              </a:rPr>
              <a:t>Revisen</a:t>
            </a:r>
            <a:r>
              <a:rPr lang="es-MX" sz="3200" b="1" dirty="0"/>
              <a:t> la información consignada en cada ficha; si surgen dudas, consulten al docente respectivo.</a:t>
            </a:r>
          </a:p>
          <a:p>
            <a:endParaRPr lang="es-MX" dirty="0"/>
          </a:p>
        </p:txBody>
      </p:sp>
    </p:spTree>
    <p:extLst>
      <p:ext uri="{BB962C8B-B14F-4D97-AF65-F5344CB8AC3E}">
        <p14:creationId xmlns:p14="http://schemas.microsoft.com/office/powerpoint/2010/main" val="5358048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866695" y="482140"/>
            <a:ext cx="10018713" cy="5292436"/>
          </a:xfrm>
        </p:spPr>
        <p:txBody>
          <a:bodyPr/>
          <a:lstStyle/>
          <a:p>
            <a:pPr marL="0" indent="0">
              <a:buNone/>
            </a:pPr>
            <a:r>
              <a:rPr lang="es-MX" sz="3200" b="1" dirty="0"/>
              <a:t>Considerando lo anterior, en el ciclo escolar que está por iniciar, la SEB, a través de la Dirección General de Desarrollo de la Gestión Educativa (DGDGE), presenta a todos los directivos y maestros de educación básica las guías de CTE en un nuevo formato: Fichas para el trabajo en CTE, que son documentos con orientaciones generales en torno a lo que los colectivos habrán de tener presente para alcanzar los propósitos establecidos en cada una de las sesiones.</a:t>
            </a:r>
          </a:p>
          <a:p>
            <a:endParaRPr lang="es-MX" dirty="0"/>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90850" y="5991225"/>
            <a:ext cx="9201150" cy="866775"/>
          </a:xfrm>
          <a:prstGeom prst="rect">
            <a:avLst/>
          </a:prstGeom>
          <a:ln>
            <a:noFill/>
          </a:ln>
          <a:effectLst>
            <a:outerShdw blurRad="190500" algn="tl" rotWithShape="0">
              <a:srgbClr val="000000">
                <a:alpha val="70000"/>
              </a:srgbClr>
            </a:outerShdw>
          </a:effectLst>
        </p:spPr>
      </p:pic>
      <p:pic>
        <p:nvPicPr>
          <p:cNvPr id="2" name="Imagen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08064" y="3308466"/>
            <a:ext cx="1866151" cy="3001592"/>
          </a:xfrm>
          <a:prstGeom prst="rect">
            <a:avLst/>
          </a:prstGeom>
        </p:spPr>
      </p:pic>
    </p:spTree>
    <p:extLst>
      <p:ext uri="{BB962C8B-B14F-4D97-AF65-F5344CB8AC3E}">
        <p14:creationId xmlns:p14="http://schemas.microsoft.com/office/powerpoint/2010/main" val="288540881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484310" y="706583"/>
            <a:ext cx="10018713" cy="5541818"/>
          </a:xfrm>
        </p:spPr>
        <p:txBody>
          <a:bodyPr>
            <a:normAutofit lnSpcReduction="10000"/>
          </a:bodyPr>
          <a:lstStyle/>
          <a:p>
            <a:pPr>
              <a:buFont typeface="Wingdings" panose="05000000000000000000" pitchFamily="2" charset="2"/>
              <a:buChar char="Ø"/>
            </a:pPr>
            <a:r>
              <a:rPr lang="es-MX" sz="3200" b="1" dirty="0">
                <a:solidFill>
                  <a:srgbClr val="CC00CC"/>
                </a:solidFill>
              </a:rPr>
              <a:t>Establezcan</a:t>
            </a:r>
            <a:r>
              <a:rPr lang="es-MX" sz="3200" b="1" dirty="0"/>
              <a:t> las características generales del grupo, el nivel de desempeño, los retos que le plantea este conocimiento y las primeras acciones o estrategias de intervención que habrán de considerar para fortalecer los aprendizajes de todos los alumnos.</a:t>
            </a:r>
          </a:p>
          <a:p>
            <a:pPr>
              <a:buFont typeface="Wingdings" panose="05000000000000000000" pitchFamily="2" charset="2"/>
              <a:buChar char="Ø"/>
            </a:pPr>
            <a:r>
              <a:rPr lang="es-MX" sz="3200" b="1" dirty="0">
                <a:solidFill>
                  <a:srgbClr val="CC00CC"/>
                </a:solidFill>
              </a:rPr>
              <a:t>Consideren</a:t>
            </a:r>
            <a:r>
              <a:rPr lang="es-MX" sz="3200" b="1" dirty="0"/>
              <a:t> la incorporación de aquellos nuevos alumnos al grupo, que, en algunos casos, llegan de contextos muy distintos del de su comunidad escolar y con diferentes niveles de desempeño escolar.</a:t>
            </a:r>
          </a:p>
          <a:p>
            <a:pPr>
              <a:buFont typeface="Wingdings" panose="05000000000000000000" pitchFamily="2" charset="2"/>
              <a:buChar char="Ø"/>
            </a:pPr>
            <a:r>
              <a:rPr lang="es-MX" sz="3200" b="1" dirty="0">
                <a:solidFill>
                  <a:srgbClr val="CC00CC"/>
                </a:solidFill>
              </a:rPr>
              <a:t>Compartan </a:t>
            </a:r>
            <a:r>
              <a:rPr lang="es-MX" sz="3200" b="1" dirty="0"/>
              <a:t>algunas de reflexiones y problemáticas identificadas en sus grupos.</a:t>
            </a:r>
          </a:p>
          <a:p>
            <a:endParaRPr lang="es-MX" dirty="0"/>
          </a:p>
        </p:txBody>
      </p:sp>
    </p:spTree>
    <p:extLst>
      <p:ext uri="{BB962C8B-B14F-4D97-AF65-F5344CB8AC3E}">
        <p14:creationId xmlns:p14="http://schemas.microsoft.com/office/powerpoint/2010/main" val="421455995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484310" y="532015"/>
            <a:ext cx="10018713" cy="5259185"/>
          </a:xfrm>
        </p:spPr>
        <p:txBody>
          <a:bodyPr/>
          <a:lstStyle/>
          <a:p>
            <a:pPr marL="0" indent="0">
              <a:buNone/>
            </a:pPr>
            <a:r>
              <a:rPr lang="es-MX" sz="3200" b="1" dirty="0">
                <a:solidFill>
                  <a:srgbClr val="CC00CC"/>
                </a:solidFill>
              </a:rPr>
              <a:t>2. Fortalezcamos </a:t>
            </a:r>
            <a:r>
              <a:rPr lang="es-MX" sz="3200" b="1" dirty="0"/>
              <a:t>el conocimiento de nuestros alumnos.</a:t>
            </a:r>
          </a:p>
          <a:p>
            <a:pPr>
              <a:buFont typeface="Wingdings" panose="05000000000000000000" pitchFamily="2" charset="2"/>
              <a:buChar char="Ø"/>
            </a:pPr>
            <a:r>
              <a:rPr lang="es-MX" sz="3200" b="1" dirty="0">
                <a:solidFill>
                  <a:srgbClr val="CC00CC"/>
                </a:solidFill>
              </a:rPr>
              <a:t>Compartan</a:t>
            </a:r>
            <a:r>
              <a:rPr lang="es-MX" sz="3200" b="1" dirty="0"/>
              <a:t> su experiencia en la aplicación de evaluaciones diagnósticas: elaboración de instrumentos de evaluación, organización escolar para su aplicación y calificación, interpretación de los resultados y establecimiento de diagnósticos.</a:t>
            </a:r>
          </a:p>
          <a:p>
            <a:endParaRPr lang="es-MX" dirty="0"/>
          </a:p>
        </p:txBody>
      </p:sp>
    </p:spTree>
    <p:extLst>
      <p:ext uri="{BB962C8B-B14F-4D97-AF65-F5344CB8AC3E}">
        <p14:creationId xmlns:p14="http://schemas.microsoft.com/office/powerpoint/2010/main" val="88572700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84311" y="685801"/>
            <a:ext cx="10018713" cy="1392382"/>
          </a:xfrm>
        </p:spPr>
        <p:txBody>
          <a:bodyPr>
            <a:normAutofit fontScale="90000"/>
          </a:bodyPr>
          <a:lstStyle/>
          <a:p>
            <a:r>
              <a:rPr lang="es-MX" b="1" dirty="0"/>
              <a:t>ACCIONES POR DESARROLLAR DURANTE LAS PRIMERAS SEMANAS DE CLASE</a:t>
            </a:r>
            <a:br>
              <a:rPr lang="es-MX" b="1" dirty="0"/>
            </a:br>
            <a:endParaRPr lang="es-MX" b="1" dirty="0"/>
          </a:p>
        </p:txBody>
      </p:sp>
      <p:sp>
        <p:nvSpPr>
          <p:cNvPr id="3" name="Marcador de contenido 2"/>
          <p:cNvSpPr>
            <a:spLocks noGrp="1"/>
          </p:cNvSpPr>
          <p:nvPr>
            <p:ph idx="1"/>
          </p:nvPr>
        </p:nvSpPr>
        <p:spPr>
          <a:xfrm>
            <a:off x="1484310" y="1760912"/>
            <a:ext cx="10018713" cy="3124201"/>
          </a:xfrm>
        </p:spPr>
        <p:txBody>
          <a:bodyPr/>
          <a:lstStyle/>
          <a:p>
            <a:pPr marL="0" indent="0">
              <a:buNone/>
            </a:pPr>
            <a:r>
              <a:rPr lang="es-MX" sz="3600" b="1" dirty="0">
                <a:solidFill>
                  <a:srgbClr val="CC00CC"/>
                </a:solidFill>
              </a:rPr>
              <a:t>¿Qué y cómo nos preparamos para iniciar el ciclo escolar?</a:t>
            </a:r>
          </a:p>
          <a:p>
            <a:endParaRPr lang="es-MX" dirty="0"/>
          </a:p>
        </p:txBody>
      </p:sp>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39310" y="3009207"/>
            <a:ext cx="2146815" cy="3085274"/>
          </a:xfrm>
          <a:prstGeom prst="rect">
            <a:avLst/>
          </a:prstGeom>
        </p:spPr>
      </p:pic>
    </p:spTree>
    <p:extLst>
      <p:ext uri="{BB962C8B-B14F-4D97-AF65-F5344CB8AC3E}">
        <p14:creationId xmlns:p14="http://schemas.microsoft.com/office/powerpoint/2010/main" val="101195029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484310" y="349135"/>
            <a:ext cx="10018713" cy="6259483"/>
          </a:xfrm>
        </p:spPr>
        <p:txBody>
          <a:bodyPr>
            <a:normAutofit lnSpcReduction="10000"/>
          </a:bodyPr>
          <a:lstStyle/>
          <a:p>
            <a:pPr>
              <a:buFont typeface="Wingdings" panose="05000000000000000000" pitchFamily="2" charset="2"/>
              <a:buChar char="Ø"/>
            </a:pPr>
            <a:r>
              <a:rPr lang="es-MX" sz="3200" b="1" dirty="0"/>
              <a:t>Establezcan acuerdos, tiempos y compromisos para aplicar en todos los grupos la evaluación diagnóstica de sus alumnos.2 Para apoyar este ejercicio pueden consultar la Guía de Trabajo del CTE. Fase intensiva. Ciclo escolar 2016-2017, en su actividad número 35 , o en la Guía de CTE. Fase intensiva. Ciclo escolar 2017-2018, en su actividad número 9, de la tercera sesión, del nivel correspondiente.</a:t>
            </a:r>
          </a:p>
          <a:p>
            <a:pPr>
              <a:buFont typeface="Wingdings" panose="05000000000000000000" pitchFamily="2" charset="2"/>
              <a:buChar char="Ø"/>
            </a:pPr>
            <a:r>
              <a:rPr lang="es-MX" sz="3200" b="1" dirty="0"/>
              <a:t>Intercambien experiencias en torno a los beneficios que brindó desarrollar en la escuela el Sistema de Alerta Temprana. De ser necesario, revisen las Orientaciones para el establecimiento del Sistema de Alerta Temprana en Escuelas de Educación Básica.</a:t>
            </a:r>
          </a:p>
          <a:p>
            <a:endParaRPr lang="es-MX" dirty="0"/>
          </a:p>
        </p:txBody>
      </p:sp>
      <p:pic>
        <p:nvPicPr>
          <p:cNvPr id="2" name="Imagen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4221" y="3478876"/>
            <a:ext cx="1610667" cy="2825779"/>
          </a:xfrm>
          <a:prstGeom prst="rect">
            <a:avLst/>
          </a:prstGeom>
        </p:spPr>
      </p:pic>
    </p:spTree>
    <p:extLst>
      <p:ext uri="{BB962C8B-B14F-4D97-AF65-F5344CB8AC3E}">
        <p14:creationId xmlns:p14="http://schemas.microsoft.com/office/powerpoint/2010/main" val="408797619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633942" y="207819"/>
            <a:ext cx="10286512" cy="6567054"/>
          </a:xfrm>
        </p:spPr>
        <p:txBody>
          <a:bodyPr>
            <a:normAutofit fontScale="92500" lnSpcReduction="10000"/>
          </a:bodyPr>
          <a:lstStyle/>
          <a:p>
            <a:r>
              <a:rPr lang="es-MX" sz="3300" b="1" dirty="0"/>
              <a:t>Analicen las acciones que se llevarán a cabo para la aplicación censal de la herramienta en “Exploración de habilidades básicas en lectura, producción de textos escritos y cálculo mental”. Establezcan responsabilidades y tiempos para su realización durante las semanas previas a la primera sesión del CTE.</a:t>
            </a:r>
          </a:p>
          <a:p>
            <a:r>
              <a:rPr lang="es-MX" sz="3300" b="1" dirty="0"/>
              <a:t>Finalicen las actividades con una revisión en torno a la implementación del Plan y los programas de estudio y la autonomía curricular, con el fin de incorporar en la Planeación de su RME aquellas acciones que fueron consideradas durante la semana previa al CTE.</a:t>
            </a:r>
          </a:p>
          <a:p>
            <a:r>
              <a:rPr lang="es-MX" sz="3300" b="1" dirty="0"/>
              <a:t>Registren en el Cuaderno de Bitácora del CTE los acuerdos, compromisos y tiempos que establecieron en esta sesión.</a:t>
            </a:r>
          </a:p>
          <a:p>
            <a:endParaRPr lang="es-MX" dirty="0"/>
          </a:p>
        </p:txBody>
      </p:sp>
      <p:pic>
        <p:nvPicPr>
          <p:cNvPr id="2" name="Imagen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8359" y="3724101"/>
            <a:ext cx="1652087" cy="2436605"/>
          </a:xfrm>
          <a:prstGeom prst="rect">
            <a:avLst/>
          </a:prstGeom>
        </p:spPr>
      </p:pic>
    </p:spTree>
    <p:extLst>
      <p:ext uri="{BB962C8B-B14F-4D97-AF65-F5344CB8AC3E}">
        <p14:creationId xmlns:p14="http://schemas.microsoft.com/office/powerpoint/2010/main" val="178866273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1404850" y="93610"/>
            <a:ext cx="9825643" cy="6494085"/>
          </a:xfrm>
          <a:prstGeom prst="rect">
            <a:avLst/>
          </a:prstGeom>
        </p:spPr>
        <p:txBody>
          <a:bodyPr wrap="square">
            <a:spAutoFit/>
          </a:bodyPr>
          <a:lstStyle/>
          <a:p>
            <a:pPr algn="ctr"/>
            <a:r>
              <a:rPr lang="es-MX" sz="2000" b="1" dirty="0">
                <a:solidFill>
                  <a:srgbClr val="FF0000"/>
                </a:solidFill>
              </a:rPr>
              <a:t>Material Exclusivo: </a:t>
            </a:r>
          </a:p>
          <a:p>
            <a:pPr algn="ctr"/>
            <a:r>
              <a:rPr lang="es-MX" dirty="0">
                <a:hlinkClick r:id="rId2"/>
              </a:rPr>
              <a:t>https://educacionprimaria.mx/</a:t>
            </a:r>
            <a:endParaRPr lang="es-MX" dirty="0"/>
          </a:p>
          <a:p>
            <a:pPr algn="ctr"/>
            <a:r>
              <a:rPr lang="es-MX" dirty="0"/>
              <a:t>&amp;</a:t>
            </a:r>
          </a:p>
          <a:p>
            <a:pPr algn="ctr"/>
            <a:r>
              <a:rPr lang="es-MX" dirty="0">
                <a:hlinkClick r:id="rId3"/>
              </a:rPr>
              <a:t>https://materialeducativo.org/</a:t>
            </a:r>
            <a:endParaRPr lang="es-MX" dirty="0"/>
          </a:p>
          <a:p>
            <a:pPr algn="ctr"/>
            <a:r>
              <a:rPr lang="es-MX" dirty="0"/>
              <a:t>Únete: </a:t>
            </a:r>
            <a:r>
              <a:rPr lang="es-MX" dirty="0">
                <a:hlinkClick r:id="rId4"/>
              </a:rPr>
              <a:t>https://www.facebook.com/educacionprimariamx/</a:t>
            </a:r>
            <a:endParaRPr lang="es-MX" dirty="0"/>
          </a:p>
          <a:p>
            <a:pPr algn="ctr"/>
            <a:endParaRPr lang="es-MX" dirty="0"/>
          </a:p>
          <a:p>
            <a:pPr algn="ctr"/>
            <a:r>
              <a:rPr lang="es-MX" dirty="0"/>
              <a:t>Gracias por utilizar este material solo te pedimos nos regales un </a:t>
            </a:r>
            <a:r>
              <a:rPr lang="es-MX" dirty="0" err="1"/>
              <a:t>like</a:t>
            </a:r>
            <a:r>
              <a:rPr lang="es-MX" dirty="0"/>
              <a:t>(me gusta), un comentario(gracias), compartir y etiquetar a sus compañeros y amigos docentes en nuestras publicaciones en Facebook.</a:t>
            </a:r>
          </a:p>
          <a:p>
            <a:pPr algn="ctr"/>
            <a:r>
              <a:rPr lang="es-MX" dirty="0"/>
              <a:t>Descargar: </a:t>
            </a:r>
            <a:r>
              <a:rPr lang="es-MX" dirty="0">
                <a:hlinkClick r:id="rId5"/>
              </a:rPr>
              <a:t>https://educacionprimaria.mx/productos-contestados-de-la-fase-intensiva-del-consejo-tecnico-escolar-2018-2019-de-primaria-completos</a:t>
            </a:r>
            <a:r>
              <a:rPr lang="es-MX" dirty="0" smtClean="0">
                <a:hlinkClick r:id="rId5"/>
              </a:rPr>
              <a:t>/</a:t>
            </a:r>
            <a:endParaRPr lang="es-MX" dirty="0" smtClean="0"/>
          </a:p>
          <a:p>
            <a:pPr algn="ctr"/>
            <a:r>
              <a:rPr lang="es-MX" dirty="0"/>
              <a:t>Descargar: </a:t>
            </a:r>
            <a:r>
              <a:rPr lang="es-MX" dirty="0">
                <a:hlinkClick r:id="rId6"/>
              </a:rPr>
              <a:t>https://educacionprimaria.mx/dosificacion-de-contenidos-trimestral-de-tercer-a-sexto-grado-de-primaria-ciclo-escolar-2018-2019</a:t>
            </a:r>
            <a:r>
              <a:rPr lang="es-MX" dirty="0" smtClean="0">
                <a:hlinkClick r:id="rId6"/>
              </a:rPr>
              <a:t>/</a:t>
            </a:r>
            <a:endParaRPr lang="es-MX" dirty="0" smtClean="0"/>
          </a:p>
          <a:p>
            <a:pPr algn="ctr"/>
            <a:r>
              <a:rPr lang="es-MX" dirty="0" smtClean="0"/>
              <a:t>Descargar</a:t>
            </a:r>
            <a:r>
              <a:rPr lang="es-MX" dirty="0"/>
              <a:t>: </a:t>
            </a:r>
            <a:r>
              <a:rPr lang="es-MX" dirty="0">
                <a:hlinkClick r:id="rId7"/>
              </a:rPr>
              <a:t>https://educacionprimaria.mx/ruta-de-mejora-escolar-para-el-ciclo-escolar-2018-2019/</a:t>
            </a:r>
            <a:endParaRPr lang="es-MX" dirty="0"/>
          </a:p>
          <a:p>
            <a:pPr algn="ctr"/>
            <a:r>
              <a:rPr lang="es-MX" dirty="0"/>
              <a:t>Descargar: </a:t>
            </a:r>
            <a:r>
              <a:rPr lang="es-MX" dirty="0">
                <a:hlinkClick r:id="rId8"/>
              </a:rPr>
              <a:t>https://educacionprimaria.mx/formatos-de-los-productos-de-la-fase-intensiva-del-consejo-tecnico-escolar-2018-2019-de-primaria/</a:t>
            </a:r>
            <a:endParaRPr lang="es-MX" dirty="0"/>
          </a:p>
          <a:p>
            <a:pPr algn="ctr"/>
            <a:r>
              <a:rPr lang="es-MX" dirty="0"/>
              <a:t>Descargar: </a:t>
            </a:r>
            <a:r>
              <a:rPr lang="es-MX" dirty="0">
                <a:hlinkClick r:id="rId9"/>
              </a:rPr>
              <a:t>https://educacionprimaria.mx/guias-de-la-fase-intensiva-del-consejo-tecnico-escolar-2018-2019/</a:t>
            </a:r>
            <a:endParaRPr lang="es-MX" dirty="0"/>
          </a:p>
          <a:p>
            <a:pPr algn="ctr"/>
            <a:r>
              <a:rPr lang="es-MX" dirty="0"/>
              <a:t>Descargar: </a:t>
            </a:r>
            <a:r>
              <a:rPr lang="es-MX" dirty="0">
                <a:hlinkClick r:id="rId10"/>
              </a:rPr>
              <a:t>https://educacionprimaria.mx/productos-contestados-de-la-semana-nacional-de-actualizacion-de-educacion-primaria-2018-2019-completos/</a:t>
            </a:r>
            <a:endParaRPr lang="es-MX" dirty="0"/>
          </a:p>
          <a:p>
            <a:pPr algn="ctr"/>
            <a:endParaRPr lang="es-MX" dirty="0"/>
          </a:p>
          <a:p>
            <a:pPr algn="ctr"/>
            <a:r>
              <a:rPr lang="es-MX" dirty="0"/>
              <a:t>PROHIBIDO COMPARTIR ESTE MATERIAL EN OTRAS PÁGINAS WEB O EL ARCHIVO EN GRUPOS.</a:t>
            </a:r>
          </a:p>
          <a:p>
            <a:pPr algn="ctr"/>
            <a:r>
              <a:rPr lang="es-MX" dirty="0"/>
              <a:t>COMPARTE EL ENLACE OFICIAL EN TUS REDES SOCIALES. </a:t>
            </a:r>
          </a:p>
        </p:txBody>
      </p:sp>
    </p:spTree>
    <p:extLst>
      <p:ext uri="{BB962C8B-B14F-4D97-AF65-F5344CB8AC3E}">
        <p14:creationId xmlns:p14="http://schemas.microsoft.com/office/powerpoint/2010/main" val="351297400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493266" y="124690"/>
            <a:ext cx="5092904" cy="6591993"/>
          </a:xfrm>
        </p:spPr>
      </p:pic>
    </p:spTree>
    <p:extLst>
      <p:ext uri="{BB962C8B-B14F-4D97-AF65-F5344CB8AC3E}">
        <p14:creationId xmlns:p14="http://schemas.microsoft.com/office/powerpoint/2010/main" val="17252441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766943" y="407843"/>
            <a:ext cx="10018713" cy="5583382"/>
          </a:xfrm>
        </p:spPr>
        <p:txBody>
          <a:bodyPr>
            <a:normAutofit lnSpcReduction="10000"/>
          </a:bodyPr>
          <a:lstStyle/>
          <a:p>
            <a:pPr marL="0" indent="0">
              <a:buNone/>
            </a:pPr>
            <a:r>
              <a:rPr lang="es-MX" b="1" dirty="0"/>
              <a:t>Estos nuevos materiales que se entregarán a partir de esta fase intensiva (y, en su momento, para cada sesión de la fase ordinaria) brindan la posibilidad a maestros y directores de enriquecer el desarrollo de las sesiones con base en la experiencia adquirida a lo largo de su participación en los CTE (desde 2013 hasta la fecha), sus propias necesidades, contextos y recursos, y aprovechando las propuestas de actividades presentes en las guías publicadas en años previos, lo que las convierte hoy en un acervo de consulta que conviene obtener y guardar como parte de los materiales de su Consejo.</a:t>
            </a:r>
          </a:p>
          <a:p>
            <a:pPr marL="0" indent="0">
              <a:buNone/>
            </a:pPr>
            <a:r>
              <a:rPr lang="es-MX" b="1" dirty="0"/>
              <a:t>El material para la fase intensiva consta de fichas en dos tipos. Las primeras brindan orientaciones generales para desarrollar las sesiones de CTE, tanto para la fase intensiva como para la ordinaria, al plantear una estructura que integra los propósitos, materiales, los productos por lograr y las actividades que determinan el cumplimiento de cada una de las sesiones; así como, los recursos que pueden consultar para saber más.</a:t>
            </a:r>
          </a:p>
          <a:p>
            <a:endParaRPr lang="es-MX" dirty="0"/>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90850" y="5991225"/>
            <a:ext cx="9201150" cy="866775"/>
          </a:xfrm>
          <a:prstGeom prst="rect">
            <a:avLst/>
          </a:prstGeom>
          <a:ln>
            <a:noFill/>
          </a:ln>
          <a:effectLst>
            <a:outerShdw blurRad="190500" algn="tl" rotWithShape="0">
              <a:srgbClr val="000000">
                <a:alpha val="70000"/>
              </a:srgbClr>
            </a:outerShdw>
          </a:effectLst>
        </p:spPr>
      </p:pic>
      <p:pic>
        <p:nvPicPr>
          <p:cNvPr id="2" name="Imagen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377353" y="3441469"/>
            <a:ext cx="1389590" cy="2822559"/>
          </a:xfrm>
          <a:prstGeom prst="rect">
            <a:avLst/>
          </a:prstGeom>
        </p:spPr>
      </p:pic>
    </p:spTree>
    <p:extLst>
      <p:ext uri="{BB962C8B-B14F-4D97-AF65-F5344CB8AC3E}">
        <p14:creationId xmlns:p14="http://schemas.microsoft.com/office/powerpoint/2010/main" val="8181379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717067" y="82002"/>
            <a:ext cx="10228323" cy="6342610"/>
          </a:xfrm>
        </p:spPr>
        <p:txBody>
          <a:bodyPr>
            <a:normAutofit/>
          </a:bodyPr>
          <a:lstStyle/>
          <a:p>
            <a:pPr marL="0" indent="0">
              <a:buNone/>
            </a:pPr>
            <a:r>
              <a:rPr lang="es-MX" b="1" dirty="0"/>
              <a:t>Las segundas tienen un carácter informativo para ser consultadas por los colectivos docentes. En ellas se abordan los puntos básicos que todos los participantes deben saber sobre el CTE, los procesos que integran la Ruta de Mejora Escolar y las prioridades educativas que conforman el Sistema Básico de Mejora. La revisión puntual de estas fichas dará oportunidad a los maestros que en este ciclo se incorporan al servicio educativo, de conocer lo concerniente al trabajo en CTE, y al director o supervisor escolar de reforzar o puntualizar con su colectivo algún aspecto que consideren necesario.</a:t>
            </a:r>
          </a:p>
          <a:p>
            <a:pPr marL="0" indent="0">
              <a:buNone/>
            </a:pPr>
            <a:r>
              <a:rPr lang="es-MX" b="1" dirty="0"/>
              <a:t>Aun cuando son dos tipos de fichas, no implica una separación entre ellas, éstas se complementan para un buen desarrollo de los trabajos en CTE. En esta primera entrega, correspondiente a la fase intensiva, se ponen a disposición de los maestros tres informativas para consulta y cuatro con orientaciones generales que a continuación se describen:</a:t>
            </a:r>
          </a:p>
          <a:p>
            <a:endParaRPr lang="es-MX" dirty="0"/>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90850" y="5991225"/>
            <a:ext cx="9201150" cy="866775"/>
          </a:xfrm>
          <a:prstGeom prst="rect">
            <a:avLst/>
          </a:prstGeom>
          <a:ln>
            <a:noFill/>
          </a:ln>
          <a:effectLst>
            <a:outerShdw blurRad="190500" algn="tl" rotWithShape="0">
              <a:srgbClr val="000000">
                <a:alpha val="70000"/>
              </a:srgbClr>
            </a:outerShdw>
          </a:effectLst>
        </p:spPr>
      </p:pic>
      <p:pic>
        <p:nvPicPr>
          <p:cNvPr id="2" name="Imagen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9947" y="3421478"/>
            <a:ext cx="1477120" cy="2569747"/>
          </a:xfrm>
          <a:prstGeom prst="rect">
            <a:avLst/>
          </a:prstGeom>
        </p:spPr>
      </p:pic>
    </p:spTree>
    <p:extLst>
      <p:ext uri="{BB962C8B-B14F-4D97-AF65-F5344CB8AC3E}">
        <p14:creationId xmlns:p14="http://schemas.microsoft.com/office/powerpoint/2010/main" val="410131880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941510" y="0"/>
            <a:ext cx="10018713" cy="5860473"/>
          </a:xfrm>
        </p:spPr>
        <p:txBody>
          <a:bodyPr>
            <a:normAutofit/>
          </a:bodyPr>
          <a:lstStyle/>
          <a:p>
            <a:pPr marL="0" indent="0">
              <a:buNone/>
            </a:pPr>
            <a:r>
              <a:rPr lang="es-MX" b="1" dirty="0"/>
              <a:t>La primera ficha lleva al colectivo a iniciar la elaboración de la Planeación de la Ruta de Mejora Escolar, con actividades que determinan el cumplimiento del propósito de esta sesión, entre éstas destacan la autoevaluación diagnóstica y el establecimiento de prioridades que los maestros y directivos en este ciclo habrán de atender y cumplir.</a:t>
            </a:r>
          </a:p>
          <a:p>
            <a:pPr marL="0" indent="0">
              <a:buNone/>
            </a:pPr>
            <a:r>
              <a:rPr lang="es-MX" b="1" dirty="0"/>
              <a:t>La segunda, y con base en lo desarrollado en la ficha anterior, recomienda las actividades que el colectivo docente deberá considerar para la definición de objetivos y metas de su Planeación, en función de sus prioridades como escuela. La tercera propone actividades que determinarán el establecimiento de las primeras acciones o estrategias para desarrollar y alcanzar lo que se estableció con las fichas uno y dos.</a:t>
            </a:r>
          </a:p>
          <a:p>
            <a:endParaRPr lang="es-MX" dirty="0"/>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90850" y="5991225"/>
            <a:ext cx="9201150" cy="866775"/>
          </a:xfrm>
          <a:prstGeom prst="rect">
            <a:avLst/>
          </a:prstGeom>
          <a:ln>
            <a:noFill/>
          </a:ln>
          <a:effectLst>
            <a:outerShdw blurRad="190500" algn="tl" rotWithShape="0">
              <a:srgbClr val="000000">
                <a:alpha val="70000"/>
              </a:srgbClr>
            </a:outerShdw>
          </a:effectLst>
        </p:spPr>
      </p:pic>
      <p:pic>
        <p:nvPicPr>
          <p:cNvPr id="2" name="Imagen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0699" y="3374967"/>
            <a:ext cx="1847156" cy="2814973"/>
          </a:xfrm>
          <a:prstGeom prst="rect">
            <a:avLst/>
          </a:prstGeom>
        </p:spPr>
      </p:pic>
    </p:spTree>
    <p:extLst>
      <p:ext uri="{BB962C8B-B14F-4D97-AF65-F5344CB8AC3E}">
        <p14:creationId xmlns:p14="http://schemas.microsoft.com/office/powerpoint/2010/main" val="241496970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833444" y="299258"/>
            <a:ext cx="10018713" cy="5458691"/>
          </a:xfrm>
        </p:spPr>
        <p:txBody>
          <a:bodyPr>
            <a:normAutofit lnSpcReduction="10000"/>
          </a:bodyPr>
          <a:lstStyle/>
          <a:p>
            <a:pPr marL="0" indent="0">
              <a:buNone/>
            </a:pPr>
            <a:r>
              <a:rPr lang="es-MX" sz="2800" b="1" dirty="0"/>
              <a:t>Finalmente, la cuarta ficha orienta al colectivo docente a revisar las acciones que se habrán de llevar a cabo desde el inicio de clases, hasta el siguiente encuentro entre maestros (primera sesión ordinaria); entre ellas destacan: la puesta en vigor del Plan y programas de estudio, el ejercicio de la autonomía curricular, la organización y aplicación de la evaluación diagnóstica, la exploración de habilidades básicas de lectura, producción de textos escritos y cálculo mental, e inicio del registro de información de los indicadores del Sistema de Alerta Temprana (</a:t>
            </a:r>
            <a:r>
              <a:rPr lang="es-MX" sz="2800" b="1" dirty="0" err="1"/>
              <a:t>SisAT</a:t>
            </a:r>
            <a:r>
              <a:rPr lang="es-MX" sz="2800" b="1" dirty="0"/>
              <a:t>), todo con el fin de establecer tareas, responsables, tiempos y determinar los recursos, enfatizando la importancia de asumir compromisos individuales y colectivos para consolidar el trabajo en CTE.</a:t>
            </a:r>
          </a:p>
          <a:p>
            <a:endParaRPr lang="es-MX" dirty="0"/>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90850" y="5991225"/>
            <a:ext cx="9201150" cy="866775"/>
          </a:xfrm>
          <a:prstGeom prst="rect">
            <a:avLst/>
          </a:prstGeom>
          <a:ln>
            <a:noFill/>
          </a:ln>
          <a:effectLst>
            <a:outerShdw blurRad="190500" algn="tl" rotWithShape="0">
              <a:srgbClr val="000000">
                <a:alpha val="70000"/>
              </a:srgbClr>
            </a:outerShdw>
          </a:effectLst>
        </p:spPr>
      </p:pic>
      <p:pic>
        <p:nvPicPr>
          <p:cNvPr id="2" name="Imagen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237" y="3657600"/>
            <a:ext cx="1623798" cy="2333625"/>
          </a:xfrm>
          <a:prstGeom prst="rect">
            <a:avLst/>
          </a:prstGeom>
        </p:spPr>
      </p:pic>
    </p:spTree>
    <p:extLst>
      <p:ext uri="{BB962C8B-B14F-4D97-AF65-F5344CB8AC3E}">
        <p14:creationId xmlns:p14="http://schemas.microsoft.com/office/powerpoint/2010/main" val="282109427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arallax">
  <a:themeElements>
    <a:clrScheme name="Parallax">
      <a:dk1>
        <a:sysClr val="windowText" lastClr="000000"/>
      </a:dk1>
      <a:lt1>
        <a:sysClr val="window" lastClr="FFFFFF"/>
      </a:lt1>
      <a:dk2>
        <a:srgbClr val="212121"/>
      </a:dk2>
      <a:lt2>
        <a:srgbClr val="CDD0D1"/>
      </a:lt2>
      <a:accent1>
        <a:srgbClr val="8BB434"/>
      </a:accent1>
      <a:accent2>
        <a:srgbClr val="33A583"/>
      </a:accent2>
      <a:accent3>
        <a:srgbClr val="3594B4"/>
      </a:accent3>
      <a:accent4>
        <a:srgbClr val="6063B4"/>
      </a:accent4>
      <a:accent5>
        <a:srgbClr val="D35731"/>
      </a:accent5>
      <a:accent6>
        <a:srgbClr val="EBAC4B"/>
      </a:accent6>
      <a:hlink>
        <a:srgbClr val="65AD30"/>
      </a:hlink>
      <a:folHlink>
        <a:srgbClr val="8ED25B"/>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1A9F9826-882C-40B9-8F38-5A3B8CFD196D}"/>
    </a:ext>
  </a:extLst>
</a:theme>
</file>

<file path=docProps/app.xml><?xml version="1.0" encoding="utf-8"?>
<Properties xmlns="http://schemas.openxmlformats.org/officeDocument/2006/extended-properties" xmlns:vt="http://schemas.openxmlformats.org/officeDocument/2006/docPropsVTypes">
  <Template>Parallax</Template>
  <TotalTime>1100</TotalTime>
  <Words>4170</Words>
  <Application>Microsoft Office PowerPoint</Application>
  <PresentationFormat>Panorámica</PresentationFormat>
  <Paragraphs>159</Paragraphs>
  <Slides>56</Slides>
  <Notes>0</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56</vt:i4>
      </vt:variant>
    </vt:vector>
  </HeadingPairs>
  <TitlesOfParts>
    <vt:vector size="61" baseType="lpstr">
      <vt:lpstr>Arial</vt:lpstr>
      <vt:lpstr>CentSchbkCyrill BT</vt:lpstr>
      <vt:lpstr>Corbel</vt:lpstr>
      <vt:lpstr>Wingdings</vt:lpstr>
      <vt:lpstr>Parallax</vt:lpstr>
      <vt:lpstr>PRESENTACIÓN</vt:lpstr>
      <vt:lpstr>PRESENTACIÓN</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PROPÓSITO</vt:lpstr>
      <vt:lpstr>MATERIALES</vt:lpstr>
      <vt:lpstr>PRODUCTOS</vt:lpstr>
      <vt:lpstr>ACTIVIDADES cuya realización favorecen el logro del propósito de la sesión</vt:lpstr>
      <vt:lpstr>Presentación de PowerPoint</vt:lpstr>
      <vt:lpstr>AUTOEVALUACIÓN DIAGNÓSTICA Y ESTABLECIMIENTO DE PRIORIDADES EDUCATIVAS </vt:lpstr>
      <vt:lpstr>Presentación de PowerPoint</vt:lpstr>
      <vt:lpstr>Presentación de PowerPoint</vt:lpstr>
      <vt:lpstr>Presentación de PowerPoint</vt:lpstr>
      <vt:lpstr>Presentación de PowerPoint</vt:lpstr>
      <vt:lpstr>Presentación de PowerPoint</vt:lpstr>
      <vt:lpstr>Presentación de PowerPoint</vt:lpstr>
      <vt:lpstr>PROPÓSITO</vt:lpstr>
      <vt:lpstr>MATERIALES</vt:lpstr>
      <vt:lpstr>PRODUCTOS</vt:lpstr>
      <vt:lpstr>ACTIVIDADES cuya realización favorecen el logro del propósito de la sesión</vt:lpstr>
      <vt:lpstr>Presentación de PowerPoint</vt:lpstr>
      <vt:lpstr>Presentación de PowerPoint</vt:lpstr>
      <vt:lpstr>DEFINICIÓN DE OBJETIVOS Y METAS</vt:lpstr>
      <vt:lpstr>Presentación de PowerPoint</vt:lpstr>
      <vt:lpstr>Presentación de PowerPoint</vt:lpstr>
      <vt:lpstr>Presentación de PowerPoint</vt:lpstr>
      <vt:lpstr>Presentación de PowerPoint</vt:lpstr>
      <vt:lpstr>Presentación de PowerPoint</vt:lpstr>
      <vt:lpstr>PROPÓSITO</vt:lpstr>
      <vt:lpstr>MATERIALES</vt:lpstr>
      <vt:lpstr>PRODUCTOS</vt:lpstr>
      <vt:lpstr>ACTIVIDADES cuya realización favorecen el logro del propósito de la sesión</vt:lpstr>
      <vt:lpstr>Presentación de PowerPoint</vt:lpstr>
      <vt:lpstr>Presentación de PowerPoint</vt:lpstr>
      <vt:lpstr>Presentación de PowerPoint</vt:lpstr>
      <vt:lpstr>Presentación de PowerPoint</vt:lpstr>
      <vt:lpstr>Presentación de PowerPoint</vt:lpstr>
      <vt:lpstr>Presentación de PowerPoint</vt:lpstr>
      <vt:lpstr>PROPÓSITO</vt:lpstr>
      <vt:lpstr>MATERIALES</vt:lpstr>
      <vt:lpstr>PRODUCTOS</vt:lpstr>
      <vt:lpstr>ACTIVIDADES cuya realización favorecen el logro del propósito de la sesión</vt:lpstr>
      <vt:lpstr>Presentación de PowerPoint</vt:lpstr>
      <vt:lpstr>Presentación de PowerPoint</vt:lpstr>
      <vt:lpstr>ACCIONES POR DESARROLLAR DURANTE LAS PRIMERAS SEMANAS DE CLASE </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dc:title>
  <dc:creator>https://educacionprimaria.mx/</dc:creator>
  <cp:lastModifiedBy>Johnny Munguia España</cp:lastModifiedBy>
  <cp:revision>54</cp:revision>
  <dcterms:created xsi:type="dcterms:W3CDTF">2018-08-05T20:17:21Z</dcterms:created>
  <dcterms:modified xsi:type="dcterms:W3CDTF">2018-08-11T22:30:14Z</dcterms:modified>
</cp:coreProperties>
</file>