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Default Extension="sldx" ContentType="application/vnd.openxmlformats-officedocument.presentationml.slide"/>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8">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93" r:id="rId15"/>
    <p:sldId id="269" r:id="rId16"/>
    <p:sldId id="270" r:id="rId17"/>
    <p:sldId id="271" r:id="rId18"/>
    <p:sldId id="272" r:id="rId19"/>
    <p:sldId id="273" r:id="rId20"/>
    <p:sldId id="274" r:id="rId21"/>
    <p:sldId id="275" r:id="rId22"/>
    <p:sldId id="276" r:id="rId23"/>
    <p:sldId id="277" r:id="rId24"/>
    <p:sldId id="278"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3" d="100"/>
          <a:sy n="73" d="100"/>
        </p:scale>
        <p:origin x="-1296" y="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Forme libre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orme libre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r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AA309A6D-C09C-4548-B29A-6CF363A7E532}" type="datetimeFigureOut">
              <a:rPr lang="fr-FR" smtClean="0"/>
              <a:pPr/>
              <a:t>12/02/2014</a:t>
            </a:fld>
            <a:endParaRPr lang="fr-BE"/>
          </a:p>
        </p:txBody>
      </p:sp>
      <p:sp>
        <p:nvSpPr>
          <p:cNvPr id="19" name="Espace réservé du pied de page 18"/>
          <p:cNvSpPr>
            <a:spLocks noGrp="1"/>
          </p:cNvSpPr>
          <p:nvPr>
            <p:ph type="ftr" sz="quarter" idx="11"/>
          </p:nvPr>
        </p:nvSpPr>
        <p:spPr/>
        <p:txBody>
          <a:bodyPr/>
          <a:lstStyle/>
          <a:p>
            <a:endParaRPr lang="fr-BE"/>
          </a:p>
        </p:txBody>
      </p:sp>
      <p:sp>
        <p:nvSpPr>
          <p:cNvPr id="27" name="Espace réservé du numéro de diapositive 2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12/02/2014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12/02/2014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12/02/2014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Forme libre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orme libre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r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12/02/2014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12/02/2014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AA309A6D-C09C-4548-B29A-6CF363A7E532}" type="datetimeFigureOut">
              <a:rPr lang="fr-FR" smtClean="0"/>
              <a:pPr/>
              <a:t>12/02/2014</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FR" smtClean="0"/>
              <a:t>Cliquez pour modifier le style du titre</a:t>
            </a:r>
            <a:endParaRPr kumimoji="0" lang="en-US"/>
          </a:p>
        </p:txBody>
      </p:sp>
      <p:sp>
        <p:nvSpPr>
          <p:cNvPr id="7" name="Espace réservé de la date 6"/>
          <p:cNvSpPr>
            <a:spLocks noGrp="1"/>
          </p:cNvSpPr>
          <p:nvPr>
            <p:ph type="dt" sz="half" idx="10"/>
          </p:nvPr>
        </p:nvSpPr>
        <p:spPr/>
        <p:txBody>
          <a:bodyPr/>
          <a:lstStyle/>
          <a:p>
            <a:fld id="{AA309A6D-C09C-4548-B29A-6CF363A7E532}" type="datetimeFigureOut">
              <a:rPr lang="fr-FR" smtClean="0"/>
              <a:pPr/>
              <a:t>12/02/2014</a:t>
            </a:fld>
            <a:endParaRPr lang="fr-BE"/>
          </a:p>
        </p:txBody>
      </p:sp>
      <p:sp>
        <p:nvSpPr>
          <p:cNvPr id="8" name="Espace réservé du numéro de diapositive 7"/>
          <p:cNvSpPr>
            <a:spLocks noGrp="1"/>
          </p:cNvSpPr>
          <p:nvPr>
            <p:ph type="sldNum" sz="quarter" idx="11"/>
          </p:nvPr>
        </p:nvSpPr>
        <p:spPr/>
        <p:txBody>
          <a:bodyPr/>
          <a:lstStyle/>
          <a:p>
            <a:fld id="{CF4668DC-857F-487D-BFFA-8C0CA5037977}" type="slidenum">
              <a:rPr lang="fr-BE" smtClean="0"/>
              <a:pPr/>
              <a:t>‹N°›</a:t>
            </a:fld>
            <a:endParaRPr lang="fr-BE"/>
          </a:p>
        </p:txBody>
      </p:sp>
      <p:sp>
        <p:nvSpPr>
          <p:cNvPr id="9" name="Espace réservé du pied de page 8"/>
          <p:cNvSpPr>
            <a:spLocks noGrp="1"/>
          </p:cNvSpPr>
          <p:nvPr>
            <p:ph type="ftr" sz="quarter" idx="12"/>
          </p:nvPr>
        </p:nvSpPr>
        <p:spPr/>
        <p:txBody>
          <a:bodyPr/>
          <a:lstStyle/>
          <a:p>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12/02/2014</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12/02/2014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a:xfrm>
            <a:off x="8156448" y="6422064"/>
            <a:ext cx="762000" cy="365125"/>
          </a:xfrm>
        </p:spPr>
        <p:txBody>
          <a:bodyPr/>
          <a:lstStyle/>
          <a:p>
            <a:fld id="{CF4668DC-857F-487D-BFFA-8C0CA5037977}" type="slidenum">
              <a:rPr lang="fr-BE" smtClean="0"/>
              <a:pPr/>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a:xfrm>
            <a:off x="457200" y="6422064"/>
            <a:ext cx="2133600" cy="365125"/>
          </a:xfrm>
        </p:spPr>
        <p:txBody>
          <a:bodyPr/>
          <a:lstStyle/>
          <a:p>
            <a:fld id="{AA309A6D-C09C-4548-B29A-6CF363A7E532}" type="datetimeFigureOut">
              <a:rPr lang="fr-FR" smtClean="0"/>
              <a:pPr/>
              <a:t>12/02/2014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2" name="Forme libre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orme libre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Espace réservé du titre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AA309A6D-C09C-4548-B29A-6CF363A7E532}" type="datetimeFigureOut">
              <a:rPr lang="fr-FR" smtClean="0"/>
              <a:pPr/>
              <a:t>12/02/2014</a:t>
            </a:fld>
            <a:endParaRPr lang="fr-BE"/>
          </a:p>
        </p:txBody>
      </p:sp>
      <p:sp>
        <p:nvSpPr>
          <p:cNvPr id="22" name="Espace réservé du pied de page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fr-BE"/>
          </a:p>
        </p:txBody>
      </p:sp>
      <p:sp>
        <p:nvSpPr>
          <p:cNvPr id="18" name="Espace réservé du numéro de diapositive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CF4668DC-857F-487D-BFFA-8C0CA5037977}" type="slidenum">
              <a:rPr lang="fr-BE" smtClean="0"/>
              <a:pPr/>
              <a:t>‹N°›</a:t>
            </a:fld>
            <a:endParaRPr lang="fr-BE"/>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package" Target="../embeddings/Diapositive_Microsoft_Office_PowerPoint1.sldx"/><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34" y="928670"/>
            <a:ext cx="8247860" cy="5447645"/>
          </a:xfrm>
          <a:prstGeom prst="rect">
            <a:avLst/>
          </a:prstGeom>
        </p:spPr>
        <p:txBody>
          <a:bodyPr wrap="square">
            <a:spAutoFit/>
          </a:bodyPr>
          <a:lstStyle/>
          <a:p>
            <a:r>
              <a:rPr lang="fr-FR" sz="2400" b="1" dirty="0" smtClean="0">
                <a:solidFill>
                  <a:srgbClr val="FF0000"/>
                </a:solidFill>
                <a:latin typeface="Times New Roman" pitchFamily="18" charset="0"/>
                <a:cs typeface="Times New Roman" pitchFamily="18" charset="0"/>
              </a:rPr>
              <a:t>Introduction général</a:t>
            </a:r>
          </a:p>
          <a:p>
            <a:endParaRPr lang="fr-FR" sz="2400" b="1" dirty="0" smtClean="0">
              <a:solidFill>
                <a:srgbClr val="FF0000"/>
              </a:solidFill>
              <a:latin typeface="Times New Roman" pitchFamily="18" charset="0"/>
              <a:cs typeface="Times New Roman" pitchFamily="18" charset="0"/>
            </a:endParaRPr>
          </a:p>
          <a:p>
            <a:r>
              <a:rPr lang="fr-FR" sz="2000" b="1" dirty="0" smtClean="0">
                <a:solidFill>
                  <a:schemeClr val="accent6">
                    <a:lumMod val="40000"/>
                    <a:lumOff val="60000"/>
                  </a:schemeClr>
                </a:solidFill>
                <a:latin typeface="Times New Roman" pitchFamily="18" charset="0"/>
                <a:cs typeface="Times New Roman" pitchFamily="18" charset="0"/>
              </a:rPr>
              <a:t>Pendant les dernières années, les villes Algériennes ont connu une explosion démographique  importantes, due à un fort exode rural du fait de dégradation de la vie en campagnes. vu que ces gens qui exondent se construisent des baraques de fortunes avec des matériaux précaires dans les endroits généralement périphériques à la ville pour échapper aux contrôles, ils vont jusqu’à occuper des terrains défavorables à la construction.</a:t>
            </a:r>
          </a:p>
          <a:p>
            <a:r>
              <a:rPr lang="fr-FR" sz="2000" b="1" dirty="0" smtClean="0">
                <a:solidFill>
                  <a:schemeClr val="accent6">
                    <a:lumMod val="40000"/>
                    <a:lumOff val="60000"/>
                  </a:schemeClr>
                </a:solidFill>
                <a:latin typeface="Times New Roman" pitchFamily="18" charset="0"/>
                <a:cs typeface="Times New Roman" pitchFamily="18" charset="0"/>
              </a:rPr>
              <a:t>Ces opérations anarchiques et illégales se font sans la base de documents techniques, ce qui engendre par la suite de graves problèmes naturels et urbanistiques. </a:t>
            </a:r>
          </a:p>
          <a:p>
            <a:r>
              <a:rPr lang="fr-FR" sz="2000" b="1" dirty="0" smtClean="0">
                <a:solidFill>
                  <a:schemeClr val="accent6">
                    <a:lumMod val="40000"/>
                    <a:lumOff val="60000"/>
                  </a:schemeClr>
                </a:solidFill>
                <a:latin typeface="Times New Roman" pitchFamily="18" charset="0"/>
                <a:cs typeface="Times New Roman" pitchFamily="18" charset="0"/>
              </a:rPr>
              <a:t>Pour cette raison et pour permet à la ville de se développer correctement, pendant la dernière décennie, l’Etat algérienne a exigé à toute les collectivités locales (les communes) ambitieuses d’élaborer des plans directeurs d’aménagements et d’urbanismes et qui doivent être s’adapter à leurs territoires.</a:t>
            </a:r>
            <a:endParaRPr lang="fr-FR" sz="2000" b="1" dirty="0">
              <a:solidFill>
                <a:schemeClr val="accent6">
                  <a:lumMod val="40000"/>
                  <a:lumOff val="6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4480" y="3000372"/>
            <a:ext cx="5712013" cy="646331"/>
          </a:xfrm>
          <a:prstGeom prst="rect">
            <a:avLst/>
          </a:prstGeom>
        </p:spPr>
        <p:txBody>
          <a:bodyPr wrap="none">
            <a:spAutoFit/>
          </a:bodyPr>
          <a:lstStyle/>
          <a:p>
            <a:r>
              <a:rPr lang="fr-FR" sz="360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cs typeface="Times New Roman" pitchFamily="18" charset="0"/>
              </a:rPr>
              <a:t>I. </a:t>
            </a:r>
            <a:r>
              <a:rPr lang="fr-FR" sz="3600" u="sng"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cs typeface="Times New Roman" pitchFamily="18" charset="0"/>
              </a:rPr>
              <a:t>Analyse du milieu physique</a:t>
            </a:r>
            <a:endParaRPr lang="fr-FR" sz="360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5643570" y="1285860"/>
            <a:ext cx="3214710" cy="4216539"/>
          </a:xfrm>
          <a:prstGeom prst="rect">
            <a:avLst/>
          </a:prstGeom>
          <a:solidFill>
            <a:schemeClr val="accent6">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79450" algn="l"/>
                <a:tab pos="800100" algn="l"/>
              </a:tabLst>
            </a:pPr>
            <a:r>
              <a:rPr kumimoji="0" lang="fr-FR" b="1" i="0" u="none" strike="noStrike" cap="none" normalizeH="0" baseline="0" dirty="0" smtClean="0">
                <a:ln>
                  <a:noFill/>
                </a:ln>
                <a:solidFill>
                  <a:schemeClr val="accent6">
                    <a:lumMod val="75000"/>
                  </a:schemeClr>
                </a:solidFill>
                <a:effectLst/>
                <a:latin typeface="Arial" pitchFamily="34" charset="0"/>
                <a:ea typeface="Times New Roman" pitchFamily="18" charset="0"/>
                <a:cs typeface="Arial" pitchFamily="34" charset="0"/>
              </a:rPr>
              <a:t>S</a:t>
            </a:r>
            <a:r>
              <a:rPr kumimoji="0" lang="fr-FR" b="1" i="0" u="none" strike="noStrike" cap="none" normalizeH="0" baseline="0" dirty="0" smtClean="0" bmk="">
                <a:ln>
                  <a:noFill/>
                </a:ln>
                <a:solidFill>
                  <a:schemeClr val="accent6">
                    <a:lumMod val="75000"/>
                  </a:schemeClr>
                </a:solidFill>
                <a:effectLst/>
                <a:latin typeface="Arial" pitchFamily="34" charset="0"/>
                <a:ea typeface="Times New Roman" pitchFamily="18" charset="0"/>
                <a:cs typeface="Arial" pitchFamily="34" charset="0"/>
              </a:rPr>
              <a:t>ituation géographique et administratif</a:t>
            </a:r>
          </a:p>
          <a:p>
            <a:pPr marL="0" marR="0" lvl="0" indent="0" algn="l" defTabSz="914400" rtl="0" eaLnBrk="1" fontAlgn="base" latinLnBrk="0" hangingPunct="1">
              <a:lnSpc>
                <a:spcPct val="100000"/>
              </a:lnSpc>
              <a:spcBef>
                <a:spcPct val="0"/>
              </a:spcBef>
              <a:spcAft>
                <a:spcPct val="0"/>
              </a:spcAft>
              <a:buClrTx/>
              <a:buSzTx/>
              <a:buFontTx/>
              <a:buNone/>
              <a:tabLst>
                <a:tab pos="679450" algn="l"/>
                <a:tab pos="800100" algn="l"/>
              </a:tabLst>
            </a:pPr>
            <a:endParaRPr kumimoji="0" lang="fr-FR" sz="900" b="0" i="0" u="none" strike="noStrike" cap="none" normalizeH="0" baseline="0" dirty="0" smtClean="0">
              <a:ln>
                <a:noFill/>
              </a:ln>
              <a:solidFill>
                <a:schemeClr val="accent6">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79450" algn="l"/>
                <a:tab pos="800100" algn="l"/>
              </a:tabLst>
            </a:pPr>
            <a:r>
              <a:rPr kumimoji="0" lang="fr-FR"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Situé à environ une dizaine de kilomètre de Constantine, s’étalant sur une surface de 114,00 km</a:t>
            </a:r>
            <a:r>
              <a:rPr kumimoji="0" lang="fr-FR" sz="1400" b="0" i="0" u="none" strike="noStrike" cap="none" normalizeH="0" baseline="30000" dirty="0" smtClean="0">
                <a:ln>
                  <a:noFill/>
                </a:ln>
                <a:solidFill>
                  <a:schemeClr val="bg1"/>
                </a:solidFill>
                <a:effectLst/>
                <a:latin typeface="Arial" pitchFamily="34" charset="0"/>
                <a:ea typeface="Times New Roman" pitchFamily="18" charset="0"/>
                <a:cs typeface="Arial" pitchFamily="34" charset="0"/>
              </a:rPr>
              <a:t>2</a:t>
            </a:r>
            <a:r>
              <a:rPr kumimoji="0" lang="fr-FR"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et englobant une population de </a:t>
            </a:r>
            <a:r>
              <a:rPr kumimoji="0" lang="ar-SA"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4850</a:t>
            </a:r>
            <a:r>
              <a:rPr kumimoji="0" lang="fr-FR"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0 habilitants selon le RGPH 2008; la commune de </a:t>
            </a:r>
            <a:r>
              <a:rPr kumimoji="0" lang="fr-FR" sz="14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Didouche</a:t>
            </a:r>
            <a:r>
              <a:rPr kumimoji="0" lang="fr-FR"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Mourad représente un pôle urbain stratégique, elle est limitée :</a:t>
            </a:r>
          </a:p>
          <a:p>
            <a:pPr marL="0" marR="0" lvl="0" indent="0" algn="l" defTabSz="914400" rtl="0" eaLnBrk="0" fontAlgn="base" latinLnBrk="0" hangingPunct="0">
              <a:lnSpc>
                <a:spcPct val="100000"/>
              </a:lnSpc>
              <a:spcBef>
                <a:spcPct val="0"/>
              </a:spcBef>
              <a:spcAft>
                <a:spcPct val="0"/>
              </a:spcAft>
              <a:buClrTx/>
              <a:buSzTx/>
              <a:buFontTx/>
              <a:buNone/>
              <a:tabLst>
                <a:tab pos="679450" algn="l"/>
                <a:tab pos="800100" algn="l"/>
              </a:tabLst>
            </a:pPr>
            <a:endParaRPr kumimoji="0" lang="fr-FR" sz="9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79450" algn="l"/>
                <a:tab pos="800100" algn="l"/>
              </a:tabLst>
            </a:pPr>
            <a:r>
              <a:rPr kumimoji="0" lang="fr-FR"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Au nord est par la commune de </a:t>
            </a:r>
            <a:r>
              <a:rPr kumimoji="0" lang="fr-FR" sz="14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Zighoud</a:t>
            </a:r>
            <a:r>
              <a:rPr kumimoji="0" lang="fr-FR"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fr-FR" sz="14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Youcef</a:t>
            </a:r>
            <a:r>
              <a:rPr kumimoji="0" lang="fr-FR"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endParaRPr kumimoji="0" lang="fr-FR" sz="9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79450" algn="l"/>
                <a:tab pos="800100" algn="l"/>
              </a:tabLst>
            </a:pPr>
            <a:r>
              <a:rPr kumimoji="0" lang="fr-FR"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Au sud, sud ouest par les communes de Constantine et </a:t>
            </a:r>
            <a:r>
              <a:rPr kumimoji="0" lang="fr-FR" sz="14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Hamma</a:t>
            </a:r>
            <a:r>
              <a:rPr kumimoji="0" lang="fr-FR"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Bouziane.</a:t>
            </a:r>
            <a:endParaRPr kumimoji="0" lang="fr-FR" sz="9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79450" algn="l"/>
                <a:tab pos="800100" algn="l"/>
              </a:tabLst>
            </a:pPr>
            <a:r>
              <a:rPr kumimoji="0" lang="fr-FR"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 l’ouest par la commune de </a:t>
            </a:r>
            <a:r>
              <a:rPr kumimoji="0" lang="fr-FR" sz="14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Beni</a:t>
            </a:r>
            <a:r>
              <a:rPr kumimoji="0" lang="fr-FR"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fr-FR" sz="14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Hmidene</a:t>
            </a:r>
            <a:r>
              <a:rPr kumimoji="0" lang="fr-FR"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endParaRPr kumimoji="0" lang="fr-FR" sz="9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79450" algn="l"/>
                <a:tab pos="800100" algn="l"/>
              </a:tabLst>
            </a:pPr>
            <a:endParaRPr kumimoji="0" lang="fr-FR" sz="1800" b="0" i="0" u="none" strike="noStrike" cap="none" normalizeH="0" baseline="0" dirty="0" smtClean="0">
              <a:ln>
                <a:noFill/>
              </a:ln>
              <a:solidFill>
                <a:schemeClr val="bg1"/>
              </a:solidFill>
              <a:effectLst/>
              <a:latin typeface="Arial" pitchFamily="34" charset="0"/>
              <a:cs typeface="Arial" pitchFamily="34" charset="0"/>
            </a:endParaRPr>
          </a:p>
        </p:txBody>
      </p:sp>
      <p:graphicFrame>
        <p:nvGraphicFramePr>
          <p:cNvPr id="40961" name="Object 1"/>
          <p:cNvGraphicFramePr>
            <a:graphicFrameLocks noChangeAspect="1"/>
          </p:cNvGraphicFramePr>
          <p:nvPr/>
        </p:nvGraphicFramePr>
        <p:xfrm>
          <a:off x="0" y="500042"/>
          <a:ext cx="5267325" cy="6357958"/>
        </p:xfrm>
        <a:graphic>
          <a:graphicData uri="http://schemas.openxmlformats.org/presentationml/2006/ole">
            <p:oleObj spid="_x0000_s40961" name="Diapositive" r:id="rId3" imgW="4568937" imgH="3426008" progId="PowerPoint.Slide.12">
              <p:embed/>
            </p:oleObj>
          </a:graphicData>
        </a:graphic>
      </p:graphicFrame>
      <p:sp>
        <p:nvSpPr>
          <p:cNvPr id="40963" name="Rectangle 3"/>
          <p:cNvSpPr>
            <a:spLocks noChangeArrowheads="1"/>
          </p:cNvSpPr>
          <p:nvPr/>
        </p:nvSpPr>
        <p:spPr bwMode="auto">
          <a:xfrm>
            <a:off x="114300" y="43910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785786" y="1785926"/>
          <a:ext cx="7620001" cy="2025978"/>
        </p:xfrm>
        <a:graphic>
          <a:graphicData uri="http://schemas.openxmlformats.org/drawingml/2006/table">
            <a:tbl>
              <a:tblPr>
                <a:tableStyleId>{8A107856-5554-42FB-B03E-39F5DBC370BA}</a:tableStyleId>
              </a:tblPr>
              <a:tblGrid>
                <a:gridCol w="1165735"/>
                <a:gridCol w="503524"/>
                <a:gridCol w="503524"/>
                <a:gridCol w="503524"/>
                <a:gridCol w="566084"/>
                <a:gridCol w="449358"/>
                <a:gridCol w="449358"/>
                <a:gridCol w="457749"/>
                <a:gridCol w="457749"/>
                <a:gridCol w="457749"/>
                <a:gridCol w="505813"/>
                <a:gridCol w="401294"/>
                <a:gridCol w="557691"/>
                <a:gridCol w="640849"/>
              </a:tblGrid>
              <a:tr h="337663">
                <a:tc>
                  <a:txBody>
                    <a:bodyPr/>
                    <a:lstStyle/>
                    <a:p>
                      <a:pPr algn="ctr">
                        <a:lnSpc>
                          <a:spcPct val="115000"/>
                        </a:lnSpc>
                        <a:spcAft>
                          <a:spcPts val="0"/>
                        </a:spcAft>
                      </a:pPr>
                      <a:r>
                        <a:rPr lang="fr-FR" sz="1000" dirty="0"/>
                        <a:t>Saison</a:t>
                      </a:r>
                      <a:endParaRPr lang="fr-FR" sz="1200" dirty="0">
                        <a:latin typeface="Times New Roman"/>
                        <a:ea typeface="Times New Roman"/>
                        <a:cs typeface="Arial"/>
                      </a:endParaRPr>
                    </a:p>
                  </a:txBody>
                  <a:tcPr marL="42723" marR="42723" marT="0" marB="0" anchor="ctr"/>
                </a:tc>
                <a:tc gridSpan="3">
                  <a:txBody>
                    <a:bodyPr/>
                    <a:lstStyle/>
                    <a:p>
                      <a:pPr algn="ctr">
                        <a:lnSpc>
                          <a:spcPct val="115000"/>
                        </a:lnSpc>
                        <a:spcAft>
                          <a:spcPts val="0"/>
                        </a:spcAft>
                      </a:pPr>
                      <a:r>
                        <a:rPr lang="fr-FR" sz="1000" dirty="0"/>
                        <a:t>Automne</a:t>
                      </a:r>
                      <a:endParaRPr lang="fr-FR" sz="1200" dirty="0">
                        <a:latin typeface="Times New Roman"/>
                        <a:ea typeface="Times New Roman"/>
                        <a:cs typeface="Arial"/>
                      </a:endParaRPr>
                    </a:p>
                  </a:txBody>
                  <a:tcPr marL="42723" marR="42723" marT="0" marB="0" anchor="ctr"/>
                </a:tc>
                <a:tc hMerge="1">
                  <a:txBody>
                    <a:bodyPr/>
                    <a:lstStyle/>
                    <a:p>
                      <a:endParaRPr lang="fr-FR"/>
                    </a:p>
                  </a:txBody>
                  <a:tcPr/>
                </a:tc>
                <a:tc hMerge="1">
                  <a:txBody>
                    <a:bodyPr/>
                    <a:lstStyle/>
                    <a:p>
                      <a:endParaRPr lang="fr-FR"/>
                    </a:p>
                  </a:txBody>
                  <a:tcPr/>
                </a:tc>
                <a:tc gridSpan="3">
                  <a:txBody>
                    <a:bodyPr/>
                    <a:lstStyle/>
                    <a:p>
                      <a:pPr algn="ctr">
                        <a:lnSpc>
                          <a:spcPct val="115000"/>
                        </a:lnSpc>
                        <a:spcAft>
                          <a:spcPts val="0"/>
                        </a:spcAft>
                      </a:pPr>
                      <a:r>
                        <a:rPr lang="fr-FR" sz="1000" dirty="0"/>
                        <a:t>Hiver</a:t>
                      </a:r>
                      <a:endParaRPr lang="fr-FR" sz="1200" dirty="0">
                        <a:latin typeface="Times New Roman"/>
                        <a:ea typeface="Times New Roman"/>
                        <a:cs typeface="Arial"/>
                      </a:endParaRPr>
                    </a:p>
                  </a:txBody>
                  <a:tcPr marL="42723" marR="42723" marT="0" marB="0" anchor="ctr"/>
                </a:tc>
                <a:tc hMerge="1">
                  <a:txBody>
                    <a:bodyPr/>
                    <a:lstStyle/>
                    <a:p>
                      <a:endParaRPr lang="fr-FR"/>
                    </a:p>
                  </a:txBody>
                  <a:tcPr/>
                </a:tc>
                <a:tc hMerge="1">
                  <a:txBody>
                    <a:bodyPr/>
                    <a:lstStyle/>
                    <a:p>
                      <a:endParaRPr lang="fr-FR"/>
                    </a:p>
                  </a:txBody>
                  <a:tcPr/>
                </a:tc>
                <a:tc gridSpan="3">
                  <a:txBody>
                    <a:bodyPr/>
                    <a:lstStyle/>
                    <a:p>
                      <a:pPr algn="ctr">
                        <a:lnSpc>
                          <a:spcPct val="115000"/>
                        </a:lnSpc>
                        <a:spcAft>
                          <a:spcPts val="0"/>
                        </a:spcAft>
                      </a:pPr>
                      <a:r>
                        <a:rPr lang="fr-FR" sz="1000"/>
                        <a:t>Printemps</a:t>
                      </a:r>
                      <a:endParaRPr lang="fr-FR" sz="1200">
                        <a:latin typeface="Times New Roman"/>
                        <a:ea typeface="Times New Roman"/>
                        <a:cs typeface="Arial"/>
                      </a:endParaRPr>
                    </a:p>
                  </a:txBody>
                  <a:tcPr marL="42723" marR="42723" marT="0" marB="0" anchor="ctr"/>
                </a:tc>
                <a:tc hMerge="1">
                  <a:txBody>
                    <a:bodyPr/>
                    <a:lstStyle/>
                    <a:p>
                      <a:endParaRPr lang="fr-FR"/>
                    </a:p>
                  </a:txBody>
                  <a:tcPr/>
                </a:tc>
                <a:tc hMerge="1">
                  <a:txBody>
                    <a:bodyPr/>
                    <a:lstStyle/>
                    <a:p>
                      <a:endParaRPr lang="fr-FR"/>
                    </a:p>
                  </a:txBody>
                  <a:tcPr/>
                </a:tc>
                <a:tc gridSpan="3">
                  <a:txBody>
                    <a:bodyPr/>
                    <a:lstStyle/>
                    <a:p>
                      <a:pPr algn="ctr">
                        <a:lnSpc>
                          <a:spcPct val="115000"/>
                        </a:lnSpc>
                        <a:spcAft>
                          <a:spcPts val="0"/>
                        </a:spcAft>
                      </a:pPr>
                      <a:r>
                        <a:rPr lang="fr-FR" sz="1000"/>
                        <a:t>Ete</a:t>
                      </a:r>
                      <a:endParaRPr lang="fr-FR" sz="1200">
                        <a:latin typeface="Times New Roman"/>
                        <a:ea typeface="Times New Roman"/>
                        <a:cs typeface="Arial"/>
                      </a:endParaRPr>
                    </a:p>
                  </a:txBody>
                  <a:tcPr marL="42723" marR="42723" marT="0" marB="0" anchor="ctr"/>
                </a:tc>
                <a:tc hMerge="1">
                  <a:txBody>
                    <a:bodyPr/>
                    <a:lstStyle/>
                    <a:p>
                      <a:endParaRPr lang="fr-FR"/>
                    </a:p>
                  </a:txBody>
                  <a:tcPr/>
                </a:tc>
                <a:tc hMerge="1">
                  <a:txBody>
                    <a:bodyPr/>
                    <a:lstStyle/>
                    <a:p>
                      <a:endParaRPr lang="fr-FR"/>
                    </a:p>
                  </a:txBody>
                  <a:tcPr/>
                </a:tc>
                <a:tc rowSpan="2">
                  <a:txBody>
                    <a:bodyPr/>
                    <a:lstStyle/>
                    <a:p>
                      <a:pPr algn="ctr">
                        <a:lnSpc>
                          <a:spcPct val="115000"/>
                        </a:lnSpc>
                        <a:spcAft>
                          <a:spcPts val="0"/>
                        </a:spcAft>
                      </a:pPr>
                      <a:r>
                        <a:rPr lang="fr-FR" sz="1000"/>
                        <a:t>Année</a:t>
                      </a:r>
                      <a:endParaRPr lang="fr-FR" sz="1200">
                        <a:latin typeface="Times New Roman"/>
                        <a:ea typeface="Times New Roman"/>
                        <a:cs typeface="Arial"/>
                      </a:endParaRPr>
                    </a:p>
                  </a:txBody>
                  <a:tcPr marL="42723" marR="42723" marT="0" marB="0" anchor="ctr"/>
                </a:tc>
              </a:tr>
              <a:tr h="675326">
                <a:tc>
                  <a:txBody>
                    <a:bodyPr/>
                    <a:lstStyle/>
                    <a:p>
                      <a:pPr algn="ctr">
                        <a:lnSpc>
                          <a:spcPct val="115000"/>
                        </a:lnSpc>
                        <a:spcAft>
                          <a:spcPts val="0"/>
                        </a:spcAft>
                      </a:pPr>
                      <a:r>
                        <a:rPr lang="fr-FR" sz="1000" dirty="0"/>
                        <a:t>Année-mois</a:t>
                      </a:r>
                      <a:endParaRPr lang="fr-FR" sz="1200" dirty="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dirty="0"/>
                        <a:t>SEP</a:t>
                      </a:r>
                      <a:endParaRPr lang="fr-FR" sz="1200" dirty="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OCT</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NOV</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DEC</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JAN</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FEV</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MAR</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AVR</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MAI</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JUI</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JUL</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dirty="0"/>
                        <a:t>AOUT</a:t>
                      </a:r>
                      <a:endParaRPr lang="fr-FR" sz="1200" dirty="0">
                        <a:latin typeface="Times New Roman"/>
                        <a:ea typeface="Times New Roman"/>
                        <a:cs typeface="Arial"/>
                      </a:endParaRPr>
                    </a:p>
                  </a:txBody>
                  <a:tcPr marL="42723" marR="42723" marT="0" marB="0" anchor="ctr"/>
                </a:tc>
                <a:tc vMerge="1">
                  <a:txBody>
                    <a:bodyPr/>
                    <a:lstStyle/>
                    <a:p>
                      <a:endParaRPr lang="fr-FR"/>
                    </a:p>
                  </a:txBody>
                  <a:tcPr/>
                </a:tc>
              </a:tr>
              <a:tr h="675326">
                <a:tc rowSpan="2">
                  <a:txBody>
                    <a:bodyPr/>
                    <a:lstStyle/>
                    <a:p>
                      <a:pPr algn="ctr">
                        <a:lnSpc>
                          <a:spcPct val="115000"/>
                        </a:lnSpc>
                        <a:spcAft>
                          <a:spcPts val="0"/>
                        </a:spcAft>
                      </a:pPr>
                      <a:r>
                        <a:rPr lang="fr-FR" sz="1000" dirty="0"/>
                        <a:t>Station Ain El Bey</a:t>
                      </a:r>
                      <a:endParaRPr lang="fr-FR" sz="1200" dirty="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40,51</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35,27</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63,39</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65,11</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72,7</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59,5</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38,65</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45,14</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35,91</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21,74</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4,83</a:t>
                      </a:r>
                      <a:endParaRPr lang="fr-FR" sz="1200">
                        <a:latin typeface="Times New Roman"/>
                        <a:ea typeface="Times New Roman"/>
                        <a:cs typeface="Arial"/>
                      </a:endParaRPr>
                    </a:p>
                  </a:txBody>
                  <a:tcPr marL="42723" marR="42723" marT="0" marB="0" anchor="ctr"/>
                </a:tc>
                <a:tc>
                  <a:txBody>
                    <a:bodyPr/>
                    <a:lstStyle/>
                    <a:p>
                      <a:pPr algn="ctr">
                        <a:lnSpc>
                          <a:spcPct val="115000"/>
                        </a:lnSpc>
                        <a:spcAft>
                          <a:spcPts val="0"/>
                        </a:spcAft>
                      </a:pPr>
                      <a:r>
                        <a:rPr lang="fr-FR" sz="1000"/>
                        <a:t>10,69</a:t>
                      </a:r>
                      <a:endParaRPr lang="fr-FR" sz="1200">
                        <a:latin typeface="Times New Roman"/>
                        <a:ea typeface="Times New Roman"/>
                        <a:cs typeface="Arial"/>
                      </a:endParaRPr>
                    </a:p>
                  </a:txBody>
                  <a:tcPr marL="42723" marR="42723" marT="0" marB="0" anchor="ctr"/>
                </a:tc>
                <a:tc rowSpan="2">
                  <a:txBody>
                    <a:bodyPr/>
                    <a:lstStyle/>
                    <a:p>
                      <a:pPr algn="ctr">
                        <a:lnSpc>
                          <a:spcPct val="115000"/>
                        </a:lnSpc>
                        <a:spcAft>
                          <a:spcPts val="0"/>
                        </a:spcAft>
                      </a:pPr>
                      <a:r>
                        <a:rPr lang="fr-FR" sz="1000"/>
                        <a:t>493,48</a:t>
                      </a:r>
                      <a:endParaRPr lang="fr-FR" sz="1200">
                        <a:latin typeface="Times New Roman"/>
                        <a:ea typeface="Times New Roman"/>
                        <a:cs typeface="Arial"/>
                      </a:endParaRPr>
                    </a:p>
                  </a:txBody>
                  <a:tcPr marL="42723" marR="42723" marT="0" marB="0" anchor="ctr"/>
                </a:tc>
              </a:tr>
              <a:tr h="337663">
                <a:tc vMerge="1">
                  <a:txBody>
                    <a:bodyPr/>
                    <a:lstStyle/>
                    <a:p>
                      <a:endParaRPr lang="fr-FR"/>
                    </a:p>
                  </a:txBody>
                  <a:tcPr/>
                </a:tc>
                <a:tc gridSpan="3">
                  <a:txBody>
                    <a:bodyPr/>
                    <a:lstStyle/>
                    <a:p>
                      <a:pPr algn="ctr">
                        <a:lnSpc>
                          <a:spcPct val="115000"/>
                        </a:lnSpc>
                        <a:spcAft>
                          <a:spcPts val="0"/>
                        </a:spcAft>
                      </a:pPr>
                      <a:r>
                        <a:rPr lang="fr-FR" sz="1000"/>
                        <a:t>139,17</a:t>
                      </a:r>
                      <a:endParaRPr lang="fr-FR" sz="1200">
                        <a:latin typeface="Times New Roman"/>
                        <a:ea typeface="Times New Roman"/>
                        <a:cs typeface="Arial"/>
                      </a:endParaRPr>
                    </a:p>
                  </a:txBody>
                  <a:tcPr marL="42723" marR="42723" marT="0" marB="0" anchor="ctr"/>
                </a:tc>
                <a:tc hMerge="1">
                  <a:txBody>
                    <a:bodyPr/>
                    <a:lstStyle/>
                    <a:p>
                      <a:endParaRPr lang="fr-FR"/>
                    </a:p>
                  </a:txBody>
                  <a:tcPr/>
                </a:tc>
                <a:tc hMerge="1">
                  <a:txBody>
                    <a:bodyPr/>
                    <a:lstStyle/>
                    <a:p>
                      <a:endParaRPr lang="fr-FR"/>
                    </a:p>
                  </a:txBody>
                  <a:tcPr/>
                </a:tc>
                <a:tc gridSpan="3">
                  <a:txBody>
                    <a:bodyPr/>
                    <a:lstStyle/>
                    <a:p>
                      <a:pPr algn="ctr">
                        <a:lnSpc>
                          <a:spcPct val="115000"/>
                        </a:lnSpc>
                        <a:spcAft>
                          <a:spcPts val="0"/>
                        </a:spcAft>
                      </a:pPr>
                      <a:r>
                        <a:rPr lang="fr-FR" sz="1000"/>
                        <a:t>197,35</a:t>
                      </a:r>
                      <a:endParaRPr lang="fr-FR" sz="1200">
                        <a:latin typeface="Times New Roman"/>
                        <a:ea typeface="Times New Roman"/>
                        <a:cs typeface="Arial"/>
                      </a:endParaRPr>
                    </a:p>
                  </a:txBody>
                  <a:tcPr marL="42723" marR="42723" marT="0" marB="0" anchor="ctr"/>
                </a:tc>
                <a:tc hMerge="1">
                  <a:txBody>
                    <a:bodyPr/>
                    <a:lstStyle/>
                    <a:p>
                      <a:endParaRPr lang="fr-FR"/>
                    </a:p>
                  </a:txBody>
                  <a:tcPr/>
                </a:tc>
                <a:tc hMerge="1">
                  <a:txBody>
                    <a:bodyPr/>
                    <a:lstStyle/>
                    <a:p>
                      <a:endParaRPr lang="fr-FR"/>
                    </a:p>
                  </a:txBody>
                  <a:tcPr/>
                </a:tc>
                <a:tc gridSpan="3">
                  <a:txBody>
                    <a:bodyPr/>
                    <a:lstStyle/>
                    <a:p>
                      <a:pPr algn="ctr">
                        <a:lnSpc>
                          <a:spcPct val="115000"/>
                        </a:lnSpc>
                        <a:spcAft>
                          <a:spcPts val="0"/>
                        </a:spcAft>
                      </a:pPr>
                      <a:r>
                        <a:rPr lang="fr-FR" sz="1000"/>
                        <a:t>119,7</a:t>
                      </a:r>
                      <a:endParaRPr lang="fr-FR" sz="1200">
                        <a:latin typeface="Times New Roman"/>
                        <a:ea typeface="Times New Roman"/>
                        <a:cs typeface="Arial"/>
                      </a:endParaRPr>
                    </a:p>
                  </a:txBody>
                  <a:tcPr marL="42723" marR="42723" marT="0" marB="0" anchor="ctr"/>
                </a:tc>
                <a:tc hMerge="1">
                  <a:txBody>
                    <a:bodyPr/>
                    <a:lstStyle/>
                    <a:p>
                      <a:endParaRPr lang="fr-FR"/>
                    </a:p>
                  </a:txBody>
                  <a:tcPr/>
                </a:tc>
                <a:tc hMerge="1">
                  <a:txBody>
                    <a:bodyPr/>
                    <a:lstStyle/>
                    <a:p>
                      <a:endParaRPr lang="fr-FR"/>
                    </a:p>
                  </a:txBody>
                  <a:tcPr/>
                </a:tc>
                <a:tc gridSpan="3">
                  <a:txBody>
                    <a:bodyPr/>
                    <a:lstStyle/>
                    <a:p>
                      <a:pPr algn="ctr">
                        <a:lnSpc>
                          <a:spcPct val="115000"/>
                        </a:lnSpc>
                        <a:spcAft>
                          <a:spcPts val="0"/>
                        </a:spcAft>
                      </a:pPr>
                      <a:r>
                        <a:rPr lang="fr-FR" sz="1000" dirty="0"/>
                        <a:t>37,26</a:t>
                      </a:r>
                      <a:endParaRPr lang="fr-FR" sz="1200" dirty="0">
                        <a:latin typeface="Times New Roman"/>
                        <a:ea typeface="Times New Roman"/>
                        <a:cs typeface="Arial"/>
                      </a:endParaRPr>
                    </a:p>
                  </a:txBody>
                  <a:tcPr marL="42723" marR="42723" marT="0" marB="0" anchor="ctr"/>
                </a:tc>
                <a:tc hMerge="1">
                  <a:txBody>
                    <a:bodyPr/>
                    <a:lstStyle/>
                    <a:p>
                      <a:endParaRPr lang="fr-FR"/>
                    </a:p>
                  </a:txBody>
                  <a:tcPr/>
                </a:tc>
                <a:tc hMerge="1">
                  <a:txBody>
                    <a:bodyPr/>
                    <a:lstStyle/>
                    <a:p>
                      <a:endParaRPr lang="fr-FR"/>
                    </a:p>
                  </a:txBody>
                  <a:tcPr/>
                </a:tc>
                <a:tc vMerge="1">
                  <a:txBody>
                    <a:bodyPr/>
                    <a:lstStyle/>
                    <a:p>
                      <a:endParaRPr lang="fr-FR"/>
                    </a:p>
                  </a:txBody>
                  <a:tcPr/>
                </a:tc>
              </a:tr>
            </a:tbl>
          </a:graphicData>
        </a:graphic>
      </p:graphicFrame>
      <p:sp>
        <p:nvSpPr>
          <p:cNvPr id="39937" name="Rectangle 1"/>
          <p:cNvSpPr>
            <a:spLocks noChangeArrowheads="1"/>
          </p:cNvSpPr>
          <p:nvPr/>
        </p:nvSpPr>
        <p:spPr bwMode="auto">
          <a:xfrm>
            <a:off x="428596" y="285728"/>
            <a:ext cx="8501122"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accent6">
                    <a:lumMod val="75000"/>
                  </a:schemeClr>
                </a:solidFill>
                <a:effectLst/>
                <a:latin typeface="Arial" pitchFamily="34" charset="0"/>
                <a:ea typeface="Times New Roman" pitchFamily="18" charset="0"/>
                <a:cs typeface="Arial" pitchFamily="34" charset="0"/>
              </a:rPr>
              <a:t>+CLIMATOLOGIE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100" b="0" i="0" u="none" strike="noStrike" cap="none" normalizeH="0" baseline="0" dirty="0" smtClean="0">
              <a:ln>
                <a:noFill/>
              </a:ln>
              <a:solidFill>
                <a:schemeClr val="accent6">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b="1" i="1" u="none" strike="noStrike" cap="none" normalizeH="0" baseline="0" dirty="0" smtClean="0">
                <a:ln>
                  <a:noFill/>
                </a:ln>
                <a:solidFill>
                  <a:schemeClr val="accent6">
                    <a:lumMod val="75000"/>
                  </a:schemeClr>
                </a:solidFill>
                <a:effectLst/>
                <a:latin typeface="Arial" pitchFamily="34" charset="0"/>
                <a:ea typeface="Times New Roman" pitchFamily="18" charset="0"/>
                <a:cs typeface="Arial" pitchFamily="34" charset="0"/>
              </a:rPr>
              <a:t>P</a:t>
            </a:r>
            <a:r>
              <a:rPr kumimoji="0" lang="fr-FR" b="1" i="1" u="none" strike="noStrike" cap="none" normalizeH="0" baseline="0" dirty="0" smtClean="0" bmk="">
                <a:ln>
                  <a:noFill/>
                </a:ln>
                <a:solidFill>
                  <a:schemeClr val="accent6">
                    <a:lumMod val="75000"/>
                  </a:schemeClr>
                </a:solidFill>
                <a:effectLst/>
                <a:latin typeface="Arial" pitchFamily="34" charset="0"/>
                <a:ea typeface="Times New Roman" pitchFamily="18" charset="0"/>
                <a:cs typeface="Arial" pitchFamily="34" charset="0"/>
              </a:rPr>
              <a:t>RECIPITATIONS :</a:t>
            </a:r>
          </a:p>
          <a:p>
            <a:pPr marL="0" marR="0" lvl="0" indent="0" algn="l" defTabSz="914400" rtl="0" eaLnBrk="0" fontAlgn="base" latinLnBrk="0" hangingPunct="0">
              <a:lnSpc>
                <a:spcPct val="100000"/>
              </a:lnSpc>
              <a:spcBef>
                <a:spcPct val="0"/>
              </a:spcBef>
              <a:spcAft>
                <a:spcPct val="0"/>
              </a:spcAft>
              <a:buClrTx/>
              <a:buSzTx/>
              <a:buFontTx/>
              <a:buNone/>
              <a:tabLst/>
            </a:pPr>
            <a:endParaRPr lang="fr-FR" sz="1050" b="1" i="1" dirty="0" smtClean="0" bmk="">
              <a:solidFill>
                <a:schemeClr val="accent6">
                  <a:lumMod val="75000"/>
                </a:schemeClr>
              </a:soli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050" b="0" i="0" u="none" strike="noStrike" cap="none" normalizeH="0" baseline="0" dirty="0" smtClean="0" bmk="">
              <a:ln>
                <a:noFill/>
              </a:ln>
              <a:solidFill>
                <a:schemeClr val="accent6">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sz="2000" b="1" i="0" u="none" strike="noStrike" cap="none" normalizeH="0" baseline="0" dirty="0" smtClean="0" bmk="">
                <a:ln>
                  <a:noFill/>
                </a:ln>
                <a:solidFill>
                  <a:schemeClr val="accent6">
                    <a:lumMod val="40000"/>
                    <a:lumOff val="60000"/>
                  </a:schemeClr>
                </a:solidFill>
                <a:effectLst/>
                <a:latin typeface="Arial" pitchFamily="34" charset="0"/>
                <a:ea typeface="Times New Roman" pitchFamily="18" charset="0"/>
                <a:cs typeface="Arial" pitchFamily="34" charset="0"/>
              </a:rPr>
              <a:t>Tableau </a:t>
            </a:r>
            <a:r>
              <a:rPr kumimoji="0" lang="fr-FR" sz="2000" b="1" i="0" u="none" strike="noStrike" cap="none" normalizeH="0" baseline="0" dirty="0" smtClean="0" bmk="_Toc245451350">
                <a:ln>
                  <a:noFill/>
                </a:ln>
                <a:solidFill>
                  <a:schemeClr val="accent6">
                    <a:lumMod val="40000"/>
                    <a:lumOff val="60000"/>
                  </a:schemeClr>
                </a:solidFill>
                <a:effectLst/>
                <a:latin typeface="Arial" pitchFamily="34" charset="0"/>
                <a:ea typeface="Times New Roman" pitchFamily="18" charset="0"/>
                <a:cs typeface="Arial" pitchFamily="34" charset="0"/>
              </a:rPr>
              <a:t>3 : Précipitations moyennes mensuelles et saisonnières</a:t>
            </a:r>
            <a:endParaRPr kumimoji="0" lang="fr-FR" sz="1600" b="0" i="0" u="none" strike="noStrike" cap="none" normalizeH="0" baseline="0" dirty="0" smtClean="0">
              <a:ln>
                <a:noFill/>
              </a:ln>
              <a:solidFill>
                <a:schemeClr val="accent6">
                  <a:lumMod val="40000"/>
                  <a:lumOff val="6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Tableau 7"/>
          <p:cNvGraphicFramePr>
            <a:graphicFrameLocks noGrp="1"/>
          </p:cNvGraphicFramePr>
          <p:nvPr/>
        </p:nvGraphicFramePr>
        <p:xfrm>
          <a:off x="1571604" y="3786190"/>
          <a:ext cx="5897880" cy="2780366"/>
        </p:xfrm>
        <a:graphic>
          <a:graphicData uri="http://schemas.openxmlformats.org/drawingml/2006/table">
            <a:tbl>
              <a:tblPr/>
              <a:tblGrid>
                <a:gridCol w="2949575"/>
                <a:gridCol w="2948305"/>
              </a:tblGrid>
              <a:tr h="2780366">
                <a:tc>
                  <a:txBody>
                    <a:bodyPr/>
                    <a:lstStyle/>
                    <a:p>
                      <a:pPr algn="ctr" hangingPunct="0">
                        <a:lnSpc>
                          <a:spcPct val="150000"/>
                        </a:lnSpc>
                        <a:spcAft>
                          <a:spcPts val="0"/>
                        </a:spcAft>
                      </a:pPr>
                      <a:endParaRPr lang="fr-FR" sz="1200">
                        <a:latin typeface="Times New Roman"/>
                        <a:ea typeface="Times New Roman"/>
                        <a:cs typeface="Arial"/>
                      </a:endParaRPr>
                    </a:p>
                  </a:txBody>
                  <a:tcPr marL="68580" marR="68580" marT="0" marB="0">
                    <a:lnL>
                      <a:noFill/>
                    </a:lnL>
                    <a:lnR>
                      <a:noFill/>
                    </a:lnR>
                    <a:lnT>
                      <a:noFill/>
                    </a:lnT>
                    <a:lnB>
                      <a:noFill/>
                    </a:lnB>
                  </a:tcPr>
                </a:tc>
                <a:tc>
                  <a:txBody>
                    <a:bodyPr/>
                    <a:lstStyle/>
                    <a:p>
                      <a:pPr algn="ctr" hangingPunct="0">
                        <a:lnSpc>
                          <a:spcPct val="150000"/>
                        </a:lnSpc>
                        <a:spcAft>
                          <a:spcPts val="0"/>
                        </a:spcAft>
                      </a:pPr>
                      <a:endParaRPr lang="fr-FR" sz="1200" dirty="0">
                        <a:latin typeface="Times New Roman"/>
                        <a:ea typeface="Times New Roman"/>
                        <a:cs typeface="Arial"/>
                      </a:endParaRPr>
                    </a:p>
                  </a:txBody>
                  <a:tcPr marL="68580" marR="68580" marT="0" marB="0">
                    <a:lnL>
                      <a:noFill/>
                    </a:lnL>
                    <a:lnR>
                      <a:noFill/>
                    </a:lnR>
                    <a:lnT>
                      <a:noFill/>
                    </a:lnT>
                    <a:lnB>
                      <a:noFill/>
                    </a:lnB>
                  </a:tcPr>
                </a:tc>
              </a:tr>
            </a:tbl>
          </a:graphicData>
        </a:graphic>
      </p:graphicFrame>
      <p:pic>
        <p:nvPicPr>
          <p:cNvPr id="39942" name="Picture 8"/>
          <p:cNvPicPr>
            <a:picLocks noChangeAspect="1" noChangeArrowheads="1"/>
          </p:cNvPicPr>
          <p:nvPr/>
        </p:nvPicPr>
        <p:blipFill>
          <a:blip r:embed="rId2"/>
          <a:srcRect/>
          <a:stretch>
            <a:fillRect/>
          </a:stretch>
        </p:blipFill>
        <p:spPr bwMode="auto">
          <a:xfrm>
            <a:off x="4500562" y="3929066"/>
            <a:ext cx="4035302" cy="2428892"/>
          </a:xfrm>
          <a:prstGeom prst="rect">
            <a:avLst/>
          </a:prstGeom>
          <a:noFill/>
        </p:spPr>
      </p:pic>
      <p:pic>
        <p:nvPicPr>
          <p:cNvPr id="39941" name="Picture 7"/>
          <p:cNvPicPr>
            <a:picLocks noChangeAspect="1" noChangeArrowheads="1"/>
          </p:cNvPicPr>
          <p:nvPr/>
        </p:nvPicPr>
        <p:blipFill>
          <a:blip r:embed="rId3"/>
          <a:srcRect/>
          <a:stretch>
            <a:fillRect/>
          </a:stretch>
        </p:blipFill>
        <p:spPr bwMode="auto">
          <a:xfrm>
            <a:off x="571472" y="3929066"/>
            <a:ext cx="4046091" cy="2443167"/>
          </a:xfrm>
          <a:prstGeom prst="rect">
            <a:avLst/>
          </a:prstGeom>
          <a:noFill/>
        </p:spPr>
      </p:pic>
      <p:sp>
        <p:nvSpPr>
          <p:cNvPr id="3994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49263" algn="justLow"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714345" y="1000110"/>
          <a:ext cx="7572430" cy="2286014"/>
        </p:xfrm>
        <a:graphic>
          <a:graphicData uri="http://schemas.openxmlformats.org/drawingml/2006/table">
            <a:tbl>
              <a:tblPr>
                <a:tableStyleId>{8A107856-5554-42FB-B03E-39F5DBC370BA}</a:tableStyleId>
              </a:tblPr>
              <a:tblGrid>
                <a:gridCol w="951308"/>
                <a:gridCol w="791172"/>
                <a:gridCol w="512915"/>
                <a:gridCol w="512915"/>
                <a:gridCol w="512915"/>
                <a:gridCol w="440774"/>
                <a:gridCol w="440774"/>
                <a:gridCol w="519257"/>
                <a:gridCol w="519257"/>
                <a:gridCol w="416199"/>
                <a:gridCol w="416199"/>
                <a:gridCol w="512915"/>
                <a:gridCol w="512915"/>
                <a:gridCol w="512915"/>
              </a:tblGrid>
              <a:tr h="228601">
                <a:tc gridSpan="2">
                  <a:txBody>
                    <a:bodyPr/>
                    <a:lstStyle/>
                    <a:p>
                      <a:pPr algn="ctr">
                        <a:lnSpc>
                          <a:spcPct val="115000"/>
                        </a:lnSpc>
                        <a:spcAft>
                          <a:spcPts val="0"/>
                        </a:spcAft>
                      </a:pPr>
                      <a:r>
                        <a:rPr lang="fr-FR" sz="1100" dirty="0"/>
                        <a:t>saison</a:t>
                      </a:r>
                      <a:endParaRPr lang="fr-FR" sz="1200" dirty="0">
                        <a:latin typeface="Times New Roman"/>
                        <a:ea typeface="Times New Roman"/>
                        <a:cs typeface="Arial"/>
                      </a:endParaRPr>
                    </a:p>
                  </a:txBody>
                  <a:tcPr marL="44450" marR="44450" marT="0" marB="0" anchor="ctr"/>
                </a:tc>
                <a:tc hMerge="1">
                  <a:txBody>
                    <a:bodyPr/>
                    <a:lstStyle/>
                    <a:p>
                      <a:endParaRPr lang="fr-FR"/>
                    </a:p>
                  </a:txBody>
                  <a:tcPr/>
                </a:tc>
                <a:tc gridSpan="3">
                  <a:txBody>
                    <a:bodyPr/>
                    <a:lstStyle/>
                    <a:p>
                      <a:pPr algn="ctr">
                        <a:lnSpc>
                          <a:spcPct val="115000"/>
                        </a:lnSpc>
                        <a:spcAft>
                          <a:spcPts val="0"/>
                        </a:spcAft>
                      </a:pPr>
                      <a:r>
                        <a:rPr lang="fr-FR" sz="1100"/>
                        <a:t>Automne</a:t>
                      </a:r>
                      <a:endParaRPr lang="fr-FR" sz="1200">
                        <a:latin typeface="Times New Roman"/>
                        <a:ea typeface="Times New Roman"/>
                        <a:cs typeface="Arial"/>
                      </a:endParaRPr>
                    </a:p>
                  </a:txBody>
                  <a:tcPr marL="44450" marR="44450" marT="0" marB="0" anchor="ctr"/>
                </a:tc>
                <a:tc hMerge="1">
                  <a:txBody>
                    <a:bodyPr/>
                    <a:lstStyle/>
                    <a:p>
                      <a:endParaRPr lang="fr-FR"/>
                    </a:p>
                  </a:txBody>
                  <a:tcPr/>
                </a:tc>
                <a:tc hMerge="1">
                  <a:txBody>
                    <a:bodyPr/>
                    <a:lstStyle/>
                    <a:p>
                      <a:endParaRPr lang="fr-FR"/>
                    </a:p>
                  </a:txBody>
                  <a:tcPr/>
                </a:tc>
                <a:tc gridSpan="3">
                  <a:txBody>
                    <a:bodyPr/>
                    <a:lstStyle/>
                    <a:p>
                      <a:pPr algn="ctr">
                        <a:lnSpc>
                          <a:spcPct val="115000"/>
                        </a:lnSpc>
                        <a:spcAft>
                          <a:spcPts val="0"/>
                        </a:spcAft>
                      </a:pPr>
                      <a:r>
                        <a:rPr lang="fr-FR" sz="1100"/>
                        <a:t>Hiver</a:t>
                      </a:r>
                      <a:endParaRPr lang="fr-FR" sz="1200">
                        <a:latin typeface="Times New Roman"/>
                        <a:ea typeface="Times New Roman"/>
                        <a:cs typeface="Arial"/>
                      </a:endParaRPr>
                    </a:p>
                  </a:txBody>
                  <a:tcPr marL="44450" marR="44450" marT="0" marB="0" anchor="ctr"/>
                </a:tc>
                <a:tc hMerge="1">
                  <a:txBody>
                    <a:bodyPr/>
                    <a:lstStyle/>
                    <a:p>
                      <a:endParaRPr lang="fr-FR"/>
                    </a:p>
                  </a:txBody>
                  <a:tcPr/>
                </a:tc>
                <a:tc hMerge="1">
                  <a:txBody>
                    <a:bodyPr/>
                    <a:lstStyle/>
                    <a:p>
                      <a:endParaRPr lang="fr-FR"/>
                    </a:p>
                  </a:txBody>
                  <a:tcPr/>
                </a:tc>
                <a:tc gridSpan="3">
                  <a:txBody>
                    <a:bodyPr/>
                    <a:lstStyle/>
                    <a:p>
                      <a:pPr algn="ctr">
                        <a:lnSpc>
                          <a:spcPct val="115000"/>
                        </a:lnSpc>
                        <a:spcAft>
                          <a:spcPts val="0"/>
                        </a:spcAft>
                      </a:pPr>
                      <a:r>
                        <a:rPr lang="fr-FR" sz="1100"/>
                        <a:t>Printemps</a:t>
                      </a:r>
                      <a:endParaRPr lang="fr-FR" sz="1200">
                        <a:latin typeface="Times New Roman"/>
                        <a:ea typeface="Times New Roman"/>
                        <a:cs typeface="Arial"/>
                      </a:endParaRPr>
                    </a:p>
                  </a:txBody>
                  <a:tcPr marL="44450" marR="44450" marT="0" marB="0" anchor="ctr"/>
                </a:tc>
                <a:tc hMerge="1">
                  <a:txBody>
                    <a:bodyPr/>
                    <a:lstStyle/>
                    <a:p>
                      <a:endParaRPr lang="fr-FR"/>
                    </a:p>
                  </a:txBody>
                  <a:tcPr/>
                </a:tc>
                <a:tc hMerge="1">
                  <a:txBody>
                    <a:bodyPr/>
                    <a:lstStyle/>
                    <a:p>
                      <a:endParaRPr lang="fr-FR"/>
                    </a:p>
                  </a:txBody>
                  <a:tcPr/>
                </a:tc>
                <a:tc gridSpan="3">
                  <a:txBody>
                    <a:bodyPr/>
                    <a:lstStyle/>
                    <a:p>
                      <a:pPr algn="ctr">
                        <a:lnSpc>
                          <a:spcPct val="115000"/>
                        </a:lnSpc>
                        <a:spcAft>
                          <a:spcPts val="0"/>
                        </a:spcAft>
                      </a:pPr>
                      <a:r>
                        <a:rPr lang="fr-FR" sz="1100"/>
                        <a:t>Eté</a:t>
                      </a:r>
                      <a:endParaRPr lang="fr-FR" sz="1200">
                        <a:latin typeface="Times New Roman"/>
                        <a:ea typeface="Times New Roman"/>
                        <a:cs typeface="Arial"/>
                      </a:endParaRPr>
                    </a:p>
                  </a:txBody>
                  <a:tcPr marL="44450" marR="44450" marT="0" marB="0" anchor="ctr"/>
                </a:tc>
                <a:tc hMerge="1">
                  <a:txBody>
                    <a:bodyPr/>
                    <a:lstStyle/>
                    <a:p>
                      <a:endParaRPr lang="fr-FR"/>
                    </a:p>
                  </a:txBody>
                  <a:tcPr/>
                </a:tc>
                <a:tc hMerge="1">
                  <a:txBody>
                    <a:bodyPr/>
                    <a:lstStyle/>
                    <a:p>
                      <a:endParaRPr lang="fr-FR"/>
                    </a:p>
                  </a:txBody>
                  <a:tcPr/>
                </a:tc>
              </a:tr>
              <a:tr h="457203">
                <a:tc>
                  <a:txBody>
                    <a:bodyPr/>
                    <a:lstStyle/>
                    <a:p>
                      <a:pPr algn="ctr">
                        <a:lnSpc>
                          <a:spcPct val="115000"/>
                        </a:lnSpc>
                        <a:spcAft>
                          <a:spcPts val="0"/>
                        </a:spcAft>
                      </a:pPr>
                      <a:r>
                        <a:rPr lang="fr-FR" sz="1100" dirty="0"/>
                        <a:t>station</a:t>
                      </a:r>
                      <a:endParaRPr lang="fr-FR" sz="1200" dirty="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Mois</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S</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O</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N</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D</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J</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F</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M</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A</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MA</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JU</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J</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At</a:t>
                      </a:r>
                      <a:endParaRPr lang="fr-FR" sz="1200">
                        <a:latin typeface="Times New Roman"/>
                        <a:ea typeface="Times New Roman"/>
                        <a:cs typeface="Arial"/>
                      </a:endParaRPr>
                    </a:p>
                  </a:txBody>
                  <a:tcPr marL="44450" marR="44450" marT="0" marB="0" anchor="ctr"/>
                </a:tc>
              </a:tr>
              <a:tr h="457203">
                <a:tc rowSpan="4">
                  <a:txBody>
                    <a:bodyPr/>
                    <a:lstStyle/>
                    <a:p>
                      <a:pPr algn="ctr">
                        <a:lnSpc>
                          <a:spcPct val="115000"/>
                        </a:lnSpc>
                        <a:spcAft>
                          <a:spcPts val="0"/>
                        </a:spcAft>
                      </a:pPr>
                      <a:r>
                        <a:rPr lang="fr-FR" sz="1100" dirty="0"/>
                        <a:t>Ain El Bey</a:t>
                      </a:r>
                      <a:endParaRPr lang="fr-FR" sz="1200" dirty="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Tmax(°c)</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23,1</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20,2</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12,7</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9,6</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9,1</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9,7</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14,3</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14,7</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21</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24,9</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27,1</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28,8</a:t>
                      </a:r>
                      <a:endParaRPr lang="fr-FR" sz="1200">
                        <a:latin typeface="Times New Roman"/>
                        <a:ea typeface="Times New Roman"/>
                        <a:cs typeface="Arial"/>
                      </a:endParaRPr>
                    </a:p>
                  </a:txBody>
                  <a:tcPr marL="44450" marR="44450" marT="0" marB="0" anchor="ctr"/>
                </a:tc>
              </a:tr>
              <a:tr h="457203">
                <a:tc vMerge="1">
                  <a:txBody>
                    <a:bodyPr/>
                    <a:lstStyle/>
                    <a:p>
                      <a:endParaRPr lang="fr-FR"/>
                    </a:p>
                  </a:txBody>
                  <a:tcPr/>
                </a:tc>
                <a:tc>
                  <a:txBody>
                    <a:bodyPr/>
                    <a:lstStyle/>
                    <a:p>
                      <a:pPr algn="ctr">
                        <a:lnSpc>
                          <a:spcPct val="115000"/>
                        </a:lnSpc>
                        <a:spcAft>
                          <a:spcPts val="0"/>
                        </a:spcAft>
                      </a:pPr>
                      <a:r>
                        <a:rPr lang="fr-FR" sz="1100"/>
                        <a:t>Tmin(°c)</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19,3</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14,5</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10</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0</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4,6</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5,5</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8,6</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10,3</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16,2</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19,4</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24,6</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24,5</a:t>
                      </a:r>
                      <a:endParaRPr lang="fr-FR" sz="1200">
                        <a:latin typeface="Times New Roman"/>
                        <a:ea typeface="Times New Roman"/>
                        <a:cs typeface="Arial"/>
                      </a:endParaRPr>
                    </a:p>
                  </a:txBody>
                  <a:tcPr marL="44450" marR="44450" marT="0" marB="0" anchor="ctr"/>
                </a:tc>
              </a:tr>
              <a:tr h="457203">
                <a:tc vMerge="1">
                  <a:txBody>
                    <a:bodyPr/>
                    <a:lstStyle/>
                    <a:p>
                      <a:endParaRPr lang="fr-FR"/>
                    </a:p>
                  </a:txBody>
                  <a:tcPr/>
                </a:tc>
                <a:tc>
                  <a:txBody>
                    <a:bodyPr/>
                    <a:lstStyle/>
                    <a:p>
                      <a:pPr algn="ctr">
                        <a:lnSpc>
                          <a:spcPct val="115000"/>
                        </a:lnSpc>
                        <a:spcAft>
                          <a:spcPts val="0"/>
                        </a:spcAft>
                      </a:pPr>
                      <a:r>
                        <a:rPr lang="fr-FR" sz="1100"/>
                        <a:t>Tmoy(°c)</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dirty="0"/>
                        <a:t>21,2</a:t>
                      </a:r>
                      <a:endParaRPr lang="fr-FR" sz="1200" dirty="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17,35</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11,35</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4,8</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6,85</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7,6</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11,45</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12,5</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18,6</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22,3</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25,85</a:t>
                      </a:r>
                      <a:endParaRPr lang="fr-FR" sz="1200">
                        <a:latin typeface="Times New Roman"/>
                        <a:ea typeface="Times New Roman"/>
                        <a:cs typeface="Arial"/>
                      </a:endParaRPr>
                    </a:p>
                  </a:txBody>
                  <a:tcPr marL="44450" marR="44450" marT="0" marB="0" anchor="ctr"/>
                </a:tc>
                <a:tc>
                  <a:txBody>
                    <a:bodyPr/>
                    <a:lstStyle/>
                    <a:p>
                      <a:pPr algn="ctr">
                        <a:lnSpc>
                          <a:spcPct val="115000"/>
                        </a:lnSpc>
                        <a:spcAft>
                          <a:spcPts val="0"/>
                        </a:spcAft>
                      </a:pPr>
                      <a:r>
                        <a:rPr lang="fr-FR" sz="1100"/>
                        <a:t>26,65</a:t>
                      </a:r>
                      <a:endParaRPr lang="fr-FR" sz="1200">
                        <a:latin typeface="Times New Roman"/>
                        <a:ea typeface="Times New Roman"/>
                        <a:cs typeface="Arial"/>
                      </a:endParaRPr>
                    </a:p>
                  </a:txBody>
                  <a:tcPr marL="44450" marR="44450" marT="0" marB="0" anchor="ctr"/>
                </a:tc>
              </a:tr>
              <a:tr h="228601">
                <a:tc vMerge="1">
                  <a:txBody>
                    <a:bodyPr/>
                    <a:lstStyle/>
                    <a:p>
                      <a:endParaRPr lang="fr-FR"/>
                    </a:p>
                  </a:txBody>
                  <a:tcPr/>
                </a:tc>
                <a:tc>
                  <a:txBody>
                    <a:bodyPr/>
                    <a:lstStyle/>
                    <a:p>
                      <a:pPr algn="ctr">
                        <a:lnSpc>
                          <a:spcPct val="115000"/>
                        </a:lnSpc>
                        <a:spcAft>
                          <a:spcPts val="0"/>
                        </a:spcAft>
                      </a:pPr>
                      <a:r>
                        <a:rPr lang="fr-FR" sz="1100"/>
                        <a:t>Tsais(°c)</a:t>
                      </a:r>
                      <a:endParaRPr lang="fr-FR" sz="1200">
                        <a:latin typeface="Times New Roman"/>
                        <a:ea typeface="Times New Roman"/>
                        <a:cs typeface="Arial"/>
                      </a:endParaRPr>
                    </a:p>
                  </a:txBody>
                  <a:tcPr marL="44450" marR="44450" marT="0" marB="0" anchor="ctr"/>
                </a:tc>
                <a:tc gridSpan="3">
                  <a:txBody>
                    <a:bodyPr/>
                    <a:lstStyle/>
                    <a:p>
                      <a:pPr algn="ctr">
                        <a:lnSpc>
                          <a:spcPct val="115000"/>
                        </a:lnSpc>
                        <a:spcAft>
                          <a:spcPts val="0"/>
                        </a:spcAft>
                      </a:pPr>
                      <a:r>
                        <a:rPr lang="fr-FR" sz="1100"/>
                        <a:t>16,6</a:t>
                      </a:r>
                      <a:endParaRPr lang="fr-FR" sz="1200">
                        <a:latin typeface="Times New Roman"/>
                        <a:ea typeface="Times New Roman"/>
                        <a:cs typeface="Arial"/>
                      </a:endParaRPr>
                    </a:p>
                  </a:txBody>
                  <a:tcPr marL="44450" marR="44450" marT="0" marB="0" anchor="ctr"/>
                </a:tc>
                <a:tc hMerge="1">
                  <a:txBody>
                    <a:bodyPr/>
                    <a:lstStyle/>
                    <a:p>
                      <a:endParaRPr lang="fr-FR"/>
                    </a:p>
                  </a:txBody>
                  <a:tcPr/>
                </a:tc>
                <a:tc hMerge="1">
                  <a:txBody>
                    <a:bodyPr/>
                    <a:lstStyle/>
                    <a:p>
                      <a:endParaRPr lang="fr-FR"/>
                    </a:p>
                  </a:txBody>
                  <a:tcPr/>
                </a:tc>
                <a:tc gridSpan="3">
                  <a:txBody>
                    <a:bodyPr/>
                    <a:lstStyle/>
                    <a:p>
                      <a:pPr algn="ctr">
                        <a:lnSpc>
                          <a:spcPct val="115000"/>
                        </a:lnSpc>
                        <a:spcAft>
                          <a:spcPts val="0"/>
                        </a:spcAft>
                      </a:pPr>
                      <a:r>
                        <a:rPr lang="fr-FR" sz="1100"/>
                        <a:t>6,417</a:t>
                      </a:r>
                      <a:endParaRPr lang="fr-FR" sz="1200">
                        <a:latin typeface="Times New Roman"/>
                        <a:ea typeface="Times New Roman"/>
                        <a:cs typeface="Arial"/>
                      </a:endParaRPr>
                    </a:p>
                  </a:txBody>
                  <a:tcPr marL="44450" marR="44450" marT="0" marB="0" anchor="ctr"/>
                </a:tc>
                <a:tc hMerge="1">
                  <a:txBody>
                    <a:bodyPr/>
                    <a:lstStyle/>
                    <a:p>
                      <a:endParaRPr lang="fr-FR"/>
                    </a:p>
                  </a:txBody>
                  <a:tcPr/>
                </a:tc>
                <a:tc hMerge="1">
                  <a:txBody>
                    <a:bodyPr/>
                    <a:lstStyle/>
                    <a:p>
                      <a:endParaRPr lang="fr-FR"/>
                    </a:p>
                  </a:txBody>
                  <a:tcPr/>
                </a:tc>
                <a:tc gridSpan="3">
                  <a:txBody>
                    <a:bodyPr/>
                    <a:lstStyle/>
                    <a:p>
                      <a:pPr algn="ctr">
                        <a:lnSpc>
                          <a:spcPct val="115000"/>
                        </a:lnSpc>
                        <a:spcAft>
                          <a:spcPts val="0"/>
                        </a:spcAft>
                      </a:pPr>
                      <a:r>
                        <a:rPr lang="fr-FR" sz="1100"/>
                        <a:t>14,18</a:t>
                      </a:r>
                      <a:endParaRPr lang="fr-FR" sz="1200">
                        <a:latin typeface="Times New Roman"/>
                        <a:ea typeface="Times New Roman"/>
                        <a:cs typeface="Arial"/>
                      </a:endParaRPr>
                    </a:p>
                  </a:txBody>
                  <a:tcPr marL="44450" marR="44450" marT="0" marB="0" anchor="ctr"/>
                </a:tc>
                <a:tc hMerge="1">
                  <a:txBody>
                    <a:bodyPr/>
                    <a:lstStyle/>
                    <a:p>
                      <a:endParaRPr lang="fr-FR"/>
                    </a:p>
                  </a:txBody>
                  <a:tcPr/>
                </a:tc>
                <a:tc hMerge="1">
                  <a:txBody>
                    <a:bodyPr/>
                    <a:lstStyle/>
                    <a:p>
                      <a:endParaRPr lang="fr-FR"/>
                    </a:p>
                  </a:txBody>
                  <a:tcPr/>
                </a:tc>
                <a:tc gridSpan="3">
                  <a:txBody>
                    <a:bodyPr/>
                    <a:lstStyle/>
                    <a:p>
                      <a:pPr algn="ctr">
                        <a:lnSpc>
                          <a:spcPct val="115000"/>
                        </a:lnSpc>
                        <a:spcAft>
                          <a:spcPts val="0"/>
                        </a:spcAft>
                      </a:pPr>
                      <a:r>
                        <a:rPr lang="fr-FR" sz="1100" dirty="0"/>
                        <a:t>25</a:t>
                      </a:r>
                      <a:endParaRPr lang="fr-FR" sz="1200" dirty="0">
                        <a:latin typeface="Times New Roman"/>
                        <a:ea typeface="Times New Roman"/>
                        <a:cs typeface="Arial"/>
                      </a:endParaRPr>
                    </a:p>
                  </a:txBody>
                  <a:tcPr marL="44450" marR="44450" marT="0" marB="0" anchor="ctr"/>
                </a:tc>
                <a:tc hMerge="1">
                  <a:txBody>
                    <a:bodyPr/>
                    <a:lstStyle/>
                    <a:p>
                      <a:endParaRPr lang="fr-FR"/>
                    </a:p>
                  </a:txBody>
                  <a:tcPr/>
                </a:tc>
                <a:tc hMerge="1">
                  <a:txBody>
                    <a:bodyPr/>
                    <a:lstStyle/>
                    <a:p>
                      <a:endParaRPr lang="fr-FR"/>
                    </a:p>
                  </a:txBody>
                  <a:tcPr/>
                </a:tc>
              </a:tr>
            </a:tbl>
          </a:graphicData>
        </a:graphic>
      </p:graphicFrame>
      <p:sp>
        <p:nvSpPr>
          <p:cNvPr id="38914" name="Rectangle 2"/>
          <p:cNvSpPr>
            <a:spLocks noChangeArrowheads="1"/>
          </p:cNvSpPr>
          <p:nvPr/>
        </p:nvSpPr>
        <p:spPr bwMode="auto">
          <a:xfrm>
            <a:off x="428596" y="142852"/>
            <a:ext cx="8143932" cy="10618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1" u="none" strike="noStrike" cap="none" normalizeH="0" baseline="0" dirty="0" smtClean="0">
                <a:ln>
                  <a:noFill/>
                </a:ln>
                <a:solidFill>
                  <a:schemeClr val="accent6">
                    <a:lumMod val="75000"/>
                  </a:schemeClr>
                </a:solidFill>
                <a:effectLst/>
                <a:latin typeface="Arial" pitchFamily="34" charset="0"/>
                <a:ea typeface="Times New Roman" pitchFamily="18" charset="0"/>
                <a:cs typeface="Arial" pitchFamily="34" charset="0"/>
              </a:rPr>
              <a:t>L</a:t>
            </a:r>
            <a:r>
              <a:rPr kumimoji="0" lang="fr-FR" sz="2000" b="1" i="1" u="none" strike="noStrike" cap="none" normalizeH="0" baseline="0" dirty="0" smtClean="0" bmk="">
                <a:ln>
                  <a:noFill/>
                </a:ln>
                <a:solidFill>
                  <a:schemeClr val="accent6">
                    <a:lumMod val="75000"/>
                  </a:schemeClr>
                </a:solidFill>
                <a:effectLst/>
                <a:latin typeface="Arial" pitchFamily="34" charset="0"/>
                <a:ea typeface="Times New Roman" pitchFamily="18" charset="0"/>
                <a:cs typeface="Arial" pitchFamily="34" charset="0"/>
              </a:rPr>
              <a:t>A TEMPERATURE</a:t>
            </a:r>
            <a:endParaRPr lang="fr-FR" sz="2000" b="1" i="1" dirty="0" smtClean="0" bmk="">
              <a:solidFill>
                <a:schemeClr val="accent6">
                  <a:lumMod val="75000"/>
                </a:schemeClr>
              </a:solidFill>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100" b="0" i="0" u="none" strike="noStrike" cap="none" normalizeH="0" baseline="0" dirty="0" smtClean="0" bmk="">
              <a:ln>
                <a:noFill/>
              </a:ln>
              <a:solidFill>
                <a:schemeClr val="accent6">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dirty="0" smtClean="0" bmk="">
                <a:ln>
                  <a:noFill/>
                </a:ln>
                <a:solidFill>
                  <a:schemeClr val="accent6">
                    <a:lumMod val="60000"/>
                    <a:lumOff val="40000"/>
                  </a:schemeClr>
                </a:solidFill>
                <a:effectLst/>
                <a:latin typeface="Arial" pitchFamily="34" charset="0"/>
                <a:ea typeface="Times New Roman" pitchFamily="18" charset="0"/>
                <a:cs typeface="Arial" pitchFamily="34" charset="0"/>
              </a:rPr>
              <a:t>Tableau </a:t>
            </a:r>
            <a:r>
              <a:rPr kumimoji="0" lang="fr-FR" sz="1400" b="1" i="0" u="none" strike="noStrike" cap="none" normalizeH="0" baseline="0" dirty="0" smtClean="0" bmk="_Toc245451351">
                <a:ln>
                  <a:noFill/>
                </a:ln>
                <a:solidFill>
                  <a:schemeClr val="accent6">
                    <a:lumMod val="60000"/>
                    <a:lumOff val="40000"/>
                  </a:schemeClr>
                </a:solidFill>
                <a:effectLst/>
                <a:latin typeface="Arial" pitchFamily="34" charset="0"/>
                <a:ea typeface="Times New Roman" pitchFamily="18" charset="0"/>
                <a:cs typeface="Arial" pitchFamily="34" charset="0"/>
              </a:rPr>
              <a:t>4 : Températures moyennes mensuelles et saisonnières</a:t>
            </a:r>
            <a:endParaRPr kumimoji="0" lang="fr-FR" sz="800" b="0" i="0" u="none" strike="noStrike" cap="none" normalizeH="0" baseline="0" dirty="0" smtClean="0">
              <a:ln>
                <a:noFill/>
              </a:ln>
              <a:solidFill>
                <a:schemeClr val="accent6">
                  <a:lumMod val="60000"/>
                  <a:lumOff val="4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8913" name="Picture 9"/>
          <p:cNvPicPr>
            <a:picLocks noChangeAspect="1" noChangeArrowheads="1"/>
          </p:cNvPicPr>
          <p:nvPr/>
        </p:nvPicPr>
        <p:blipFill>
          <a:blip r:embed="rId2"/>
          <a:srcRect/>
          <a:stretch>
            <a:fillRect/>
          </a:stretch>
        </p:blipFill>
        <p:spPr bwMode="auto">
          <a:xfrm>
            <a:off x="0" y="3286124"/>
            <a:ext cx="5924970" cy="3571876"/>
          </a:xfrm>
          <a:prstGeom prst="rect">
            <a:avLst/>
          </a:prstGeom>
          <a:noFill/>
        </p:spPr>
      </p:pic>
      <p:sp>
        <p:nvSpPr>
          <p:cNvPr id="38915" name="Rectangle 3"/>
          <p:cNvSpPr>
            <a:spLocks noChangeArrowheads="1"/>
          </p:cNvSpPr>
          <p:nvPr/>
        </p:nvSpPr>
        <p:spPr bwMode="auto">
          <a:xfrm>
            <a:off x="612775" y="3276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1472" y="714356"/>
            <a:ext cx="2158924" cy="661207"/>
          </a:xfrm>
          <a:prstGeom prst="rect">
            <a:avLst/>
          </a:prstGeom>
        </p:spPr>
        <p:txBody>
          <a:bodyPr wrap="none">
            <a:spAutoFit/>
          </a:bodyPr>
          <a:lstStyle/>
          <a:p>
            <a:pPr marL="612140" algn="justLow">
              <a:lnSpc>
                <a:spcPct val="150000"/>
              </a:lnSpc>
              <a:spcAft>
                <a:spcPts val="0"/>
              </a:spcAft>
            </a:pPr>
            <a:r>
              <a:rPr lang="fr-FR" sz="2800" b="1" dirty="0" smtClean="0">
                <a:solidFill>
                  <a:schemeClr val="accent6">
                    <a:lumMod val="75000"/>
                  </a:schemeClr>
                </a:solidFill>
                <a:latin typeface="Times New Roman"/>
                <a:ea typeface="Times New Roman"/>
              </a:rPr>
              <a:t>Le vent :</a:t>
            </a:r>
            <a:endParaRPr lang="fr-FR" sz="2800" dirty="0">
              <a:solidFill>
                <a:schemeClr val="accent6">
                  <a:lumMod val="75000"/>
                </a:schemeClr>
              </a:solidFill>
              <a:latin typeface="Times New Roman"/>
              <a:ea typeface="Times New Roman"/>
            </a:endParaRPr>
          </a:p>
        </p:txBody>
      </p:sp>
      <p:sp>
        <p:nvSpPr>
          <p:cNvPr id="4" name="Rectangle 3"/>
          <p:cNvSpPr/>
          <p:nvPr/>
        </p:nvSpPr>
        <p:spPr>
          <a:xfrm>
            <a:off x="571472" y="1643050"/>
            <a:ext cx="7286676" cy="1754326"/>
          </a:xfrm>
          <a:prstGeom prst="rect">
            <a:avLst/>
          </a:prstGeom>
        </p:spPr>
        <p:txBody>
          <a:bodyPr wrap="square">
            <a:spAutoFit/>
          </a:bodyPr>
          <a:lstStyle/>
          <a:p>
            <a:pPr algn="just" hangingPunct="0">
              <a:lnSpc>
                <a:spcPct val="150000"/>
              </a:lnSpc>
              <a:spcAft>
                <a:spcPts val="0"/>
              </a:spcAft>
            </a:pPr>
            <a:r>
              <a:rPr lang="fr-FR" sz="2000" dirty="0" smtClean="0">
                <a:solidFill>
                  <a:schemeClr val="accent6">
                    <a:lumMod val="40000"/>
                    <a:lumOff val="60000"/>
                  </a:schemeClr>
                </a:solidFill>
                <a:latin typeface="Times New Roman"/>
                <a:ea typeface="Times New Roman"/>
              </a:rPr>
              <a:t>la région de </a:t>
            </a:r>
            <a:r>
              <a:rPr lang="fr-FR" sz="2000" dirty="0" err="1" smtClean="0">
                <a:solidFill>
                  <a:schemeClr val="accent6">
                    <a:lumMod val="40000"/>
                    <a:lumOff val="60000"/>
                  </a:schemeClr>
                </a:solidFill>
                <a:latin typeface="Times New Roman"/>
                <a:ea typeface="Times New Roman"/>
              </a:rPr>
              <a:t>didouche</a:t>
            </a:r>
            <a:r>
              <a:rPr lang="fr-FR" sz="2000" dirty="0" smtClean="0">
                <a:solidFill>
                  <a:schemeClr val="accent6">
                    <a:lumMod val="40000"/>
                    <a:lumOff val="60000"/>
                  </a:schemeClr>
                </a:solidFill>
                <a:latin typeface="Times New Roman"/>
                <a:ea typeface="Times New Roman"/>
              </a:rPr>
              <a:t> </a:t>
            </a:r>
            <a:r>
              <a:rPr lang="fr-FR" sz="2000" dirty="0" err="1" smtClean="0">
                <a:solidFill>
                  <a:schemeClr val="accent6">
                    <a:lumMod val="40000"/>
                    <a:lumOff val="60000"/>
                  </a:schemeClr>
                </a:solidFill>
                <a:latin typeface="Times New Roman"/>
                <a:ea typeface="Times New Roman"/>
              </a:rPr>
              <a:t>mourad</a:t>
            </a:r>
            <a:r>
              <a:rPr lang="fr-FR" sz="2000" dirty="0" smtClean="0">
                <a:solidFill>
                  <a:schemeClr val="accent6">
                    <a:lumMod val="40000"/>
                    <a:lumOff val="60000"/>
                  </a:schemeClr>
                </a:solidFill>
                <a:latin typeface="Times New Roman"/>
                <a:ea typeface="Times New Roman"/>
              </a:rPr>
              <a:t> est soumise aux actions des vents dominants du Nord-ouest qui sont responsables surtout des pluies.</a:t>
            </a:r>
          </a:p>
          <a:p>
            <a:pPr algn="just" hangingPunct="0">
              <a:lnSpc>
                <a:spcPct val="150000"/>
              </a:lnSpc>
              <a:spcAft>
                <a:spcPts val="0"/>
              </a:spcAft>
            </a:pPr>
            <a:endParaRPr lang="fr-FR" sz="2000" dirty="0" smtClean="0">
              <a:solidFill>
                <a:schemeClr val="accent6">
                  <a:lumMod val="40000"/>
                  <a:lumOff val="60000"/>
                </a:schemeClr>
              </a:solidFill>
              <a:latin typeface="Times New Roman"/>
              <a:ea typeface="Times New Roman"/>
            </a:endParaRPr>
          </a:p>
          <a:p>
            <a:pPr>
              <a:spcAft>
                <a:spcPts val="0"/>
              </a:spcAft>
            </a:pPr>
            <a:r>
              <a:rPr lang="fr-FR" b="1" dirty="0" smtClean="0">
                <a:solidFill>
                  <a:schemeClr val="accent3">
                    <a:lumMod val="75000"/>
                  </a:schemeClr>
                </a:solidFill>
                <a:latin typeface="Times New Roman"/>
                <a:ea typeface="Times New Roman"/>
              </a:rPr>
              <a:t>Variation de la vitesse du vent enregistrée</a:t>
            </a:r>
            <a:endParaRPr lang="fr-FR" b="1" dirty="0">
              <a:solidFill>
                <a:schemeClr val="accent3">
                  <a:lumMod val="75000"/>
                </a:schemeClr>
              </a:solidFill>
              <a:latin typeface="Times New Roman"/>
              <a:ea typeface="Times New Roman"/>
            </a:endParaRPr>
          </a:p>
        </p:txBody>
      </p:sp>
      <p:graphicFrame>
        <p:nvGraphicFramePr>
          <p:cNvPr id="5" name="Tableau 4"/>
          <p:cNvGraphicFramePr>
            <a:graphicFrameLocks noGrp="1"/>
          </p:cNvGraphicFramePr>
          <p:nvPr/>
        </p:nvGraphicFramePr>
        <p:xfrm>
          <a:off x="928662" y="3429000"/>
          <a:ext cx="6357983" cy="771144"/>
        </p:xfrm>
        <a:graphic>
          <a:graphicData uri="http://schemas.openxmlformats.org/drawingml/2006/table">
            <a:tbl>
              <a:tblPr>
                <a:tableStyleId>{8A107856-5554-42FB-B03E-39F5DBC370BA}</a:tableStyleId>
              </a:tblPr>
              <a:tblGrid>
                <a:gridCol w="1608016"/>
                <a:gridCol w="178257"/>
                <a:gridCol w="415610"/>
                <a:gridCol w="415610"/>
                <a:gridCol w="415610"/>
                <a:gridCol w="415610"/>
                <a:gridCol w="415610"/>
                <a:gridCol w="415610"/>
                <a:gridCol w="415610"/>
                <a:gridCol w="415610"/>
                <a:gridCol w="415610"/>
                <a:gridCol w="415610"/>
                <a:gridCol w="415610"/>
              </a:tblGrid>
              <a:tr h="161925">
                <a:tc>
                  <a:txBody>
                    <a:bodyPr/>
                    <a:lstStyle/>
                    <a:p>
                      <a:pPr algn="ctr">
                        <a:lnSpc>
                          <a:spcPct val="115000"/>
                        </a:lnSpc>
                        <a:spcAft>
                          <a:spcPts val="0"/>
                        </a:spcAft>
                      </a:pPr>
                      <a:r>
                        <a:rPr lang="fr-FR" sz="1100" dirty="0"/>
                        <a:t>Mois</a:t>
                      </a:r>
                      <a:endParaRPr lang="fr-FR" sz="1200" dirty="0">
                        <a:latin typeface="Times New Roman"/>
                        <a:ea typeface="Times New Roman"/>
                        <a:cs typeface="Arial"/>
                      </a:endParaRPr>
                    </a:p>
                  </a:txBody>
                  <a:tcPr marL="44450" marR="44450" marT="0" marB="0" anchor="b"/>
                </a:tc>
                <a:tc>
                  <a:txBody>
                    <a:bodyPr/>
                    <a:lstStyle/>
                    <a:p>
                      <a:pPr algn="ctr">
                        <a:lnSpc>
                          <a:spcPct val="115000"/>
                        </a:lnSpc>
                        <a:spcAft>
                          <a:spcPts val="0"/>
                        </a:spcAft>
                      </a:pPr>
                      <a:r>
                        <a:rPr lang="fr-FR" sz="1100"/>
                        <a:t>S</a:t>
                      </a:r>
                      <a:endParaRPr lang="fr-FR" sz="1200">
                        <a:latin typeface="Times New Roman"/>
                        <a:ea typeface="Times New Roman"/>
                        <a:cs typeface="Arial"/>
                      </a:endParaRPr>
                    </a:p>
                  </a:txBody>
                  <a:tcPr marL="44450" marR="44450" marT="0" marB="0" anchor="b"/>
                </a:tc>
                <a:tc>
                  <a:txBody>
                    <a:bodyPr/>
                    <a:lstStyle/>
                    <a:p>
                      <a:pPr algn="ctr">
                        <a:lnSpc>
                          <a:spcPct val="115000"/>
                        </a:lnSpc>
                        <a:spcAft>
                          <a:spcPts val="0"/>
                        </a:spcAft>
                      </a:pPr>
                      <a:r>
                        <a:rPr lang="fr-FR" sz="1100"/>
                        <a:t>O</a:t>
                      </a:r>
                      <a:endParaRPr lang="fr-FR" sz="1200">
                        <a:latin typeface="Times New Roman"/>
                        <a:ea typeface="Times New Roman"/>
                        <a:cs typeface="Arial"/>
                      </a:endParaRPr>
                    </a:p>
                  </a:txBody>
                  <a:tcPr marL="44450" marR="44450" marT="0" marB="0" anchor="b"/>
                </a:tc>
                <a:tc>
                  <a:txBody>
                    <a:bodyPr/>
                    <a:lstStyle/>
                    <a:p>
                      <a:pPr algn="ctr">
                        <a:lnSpc>
                          <a:spcPct val="115000"/>
                        </a:lnSpc>
                        <a:spcAft>
                          <a:spcPts val="0"/>
                        </a:spcAft>
                      </a:pPr>
                      <a:r>
                        <a:rPr lang="fr-FR" sz="1100"/>
                        <a:t>N</a:t>
                      </a:r>
                      <a:endParaRPr lang="fr-FR" sz="1200">
                        <a:latin typeface="Times New Roman"/>
                        <a:ea typeface="Times New Roman"/>
                        <a:cs typeface="Arial"/>
                      </a:endParaRPr>
                    </a:p>
                  </a:txBody>
                  <a:tcPr marL="44450" marR="44450" marT="0" marB="0" anchor="b"/>
                </a:tc>
                <a:tc>
                  <a:txBody>
                    <a:bodyPr/>
                    <a:lstStyle/>
                    <a:p>
                      <a:pPr algn="ctr">
                        <a:lnSpc>
                          <a:spcPct val="115000"/>
                        </a:lnSpc>
                        <a:spcAft>
                          <a:spcPts val="0"/>
                        </a:spcAft>
                      </a:pPr>
                      <a:r>
                        <a:rPr lang="fr-FR" sz="1100"/>
                        <a:t>D</a:t>
                      </a:r>
                      <a:endParaRPr lang="fr-FR" sz="1200">
                        <a:latin typeface="Times New Roman"/>
                        <a:ea typeface="Times New Roman"/>
                        <a:cs typeface="Arial"/>
                      </a:endParaRPr>
                    </a:p>
                  </a:txBody>
                  <a:tcPr marL="44450" marR="44450" marT="0" marB="0" anchor="b"/>
                </a:tc>
                <a:tc>
                  <a:txBody>
                    <a:bodyPr/>
                    <a:lstStyle/>
                    <a:p>
                      <a:pPr algn="ctr">
                        <a:lnSpc>
                          <a:spcPct val="115000"/>
                        </a:lnSpc>
                        <a:spcAft>
                          <a:spcPts val="0"/>
                        </a:spcAft>
                      </a:pPr>
                      <a:r>
                        <a:rPr lang="fr-FR" sz="1100"/>
                        <a:t>J</a:t>
                      </a:r>
                      <a:endParaRPr lang="fr-FR" sz="1200">
                        <a:latin typeface="Times New Roman"/>
                        <a:ea typeface="Times New Roman"/>
                        <a:cs typeface="Arial"/>
                      </a:endParaRPr>
                    </a:p>
                  </a:txBody>
                  <a:tcPr marL="44450" marR="44450" marT="0" marB="0" anchor="b"/>
                </a:tc>
                <a:tc>
                  <a:txBody>
                    <a:bodyPr/>
                    <a:lstStyle/>
                    <a:p>
                      <a:pPr algn="ctr">
                        <a:lnSpc>
                          <a:spcPct val="115000"/>
                        </a:lnSpc>
                        <a:spcAft>
                          <a:spcPts val="0"/>
                        </a:spcAft>
                      </a:pPr>
                      <a:r>
                        <a:rPr lang="fr-FR" sz="1100"/>
                        <a:t>F</a:t>
                      </a:r>
                      <a:endParaRPr lang="fr-FR" sz="1200">
                        <a:latin typeface="Times New Roman"/>
                        <a:ea typeface="Times New Roman"/>
                        <a:cs typeface="Arial"/>
                      </a:endParaRPr>
                    </a:p>
                  </a:txBody>
                  <a:tcPr marL="44450" marR="44450" marT="0" marB="0" anchor="b"/>
                </a:tc>
                <a:tc>
                  <a:txBody>
                    <a:bodyPr/>
                    <a:lstStyle/>
                    <a:p>
                      <a:pPr algn="ctr">
                        <a:lnSpc>
                          <a:spcPct val="115000"/>
                        </a:lnSpc>
                        <a:spcAft>
                          <a:spcPts val="0"/>
                        </a:spcAft>
                      </a:pPr>
                      <a:r>
                        <a:rPr lang="fr-FR" sz="1100"/>
                        <a:t>M</a:t>
                      </a:r>
                      <a:endParaRPr lang="fr-FR" sz="1200">
                        <a:latin typeface="Times New Roman"/>
                        <a:ea typeface="Times New Roman"/>
                        <a:cs typeface="Arial"/>
                      </a:endParaRPr>
                    </a:p>
                  </a:txBody>
                  <a:tcPr marL="44450" marR="44450" marT="0" marB="0" anchor="b"/>
                </a:tc>
                <a:tc>
                  <a:txBody>
                    <a:bodyPr/>
                    <a:lstStyle/>
                    <a:p>
                      <a:pPr algn="ctr">
                        <a:lnSpc>
                          <a:spcPct val="115000"/>
                        </a:lnSpc>
                        <a:spcAft>
                          <a:spcPts val="0"/>
                        </a:spcAft>
                      </a:pPr>
                      <a:r>
                        <a:rPr lang="fr-FR" sz="1100"/>
                        <a:t>A</a:t>
                      </a:r>
                      <a:endParaRPr lang="fr-FR" sz="1200">
                        <a:latin typeface="Times New Roman"/>
                        <a:ea typeface="Times New Roman"/>
                        <a:cs typeface="Arial"/>
                      </a:endParaRPr>
                    </a:p>
                  </a:txBody>
                  <a:tcPr marL="44450" marR="44450" marT="0" marB="0" anchor="b"/>
                </a:tc>
                <a:tc>
                  <a:txBody>
                    <a:bodyPr/>
                    <a:lstStyle/>
                    <a:p>
                      <a:pPr algn="ctr">
                        <a:lnSpc>
                          <a:spcPct val="115000"/>
                        </a:lnSpc>
                        <a:spcAft>
                          <a:spcPts val="0"/>
                        </a:spcAft>
                      </a:pPr>
                      <a:r>
                        <a:rPr lang="fr-FR" sz="1100"/>
                        <a:t>MA</a:t>
                      </a:r>
                      <a:endParaRPr lang="fr-FR" sz="1200">
                        <a:latin typeface="Times New Roman"/>
                        <a:ea typeface="Times New Roman"/>
                        <a:cs typeface="Arial"/>
                      </a:endParaRPr>
                    </a:p>
                  </a:txBody>
                  <a:tcPr marL="44450" marR="44450" marT="0" marB="0" anchor="b"/>
                </a:tc>
                <a:tc>
                  <a:txBody>
                    <a:bodyPr/>
                    <a:lstStyle/>
                    <a:p>
                      <a:pPr algn="ctr">
                        <a:lnSpc>
                          <a:spcPct val="115000"/>
                        </a:lnSpc>
                        <a:spcAft>
                          <a:spcPts val="0"/>
                        </a:spcAft>
                      </a:pPr>
                      <a:r>
                        <a:rPr lang="fr-FR" sz="1100"/>
                        <a:t>JU</a:t>
                      </a:r>
                      <a:endParaRPr lang="fr-FR" sz="1200">
                        <a:latin typeface="Times New Roman"/>
                        <a:ea typeface="Times New Roman"/>
                        <a:cs typeface="Arial"/>
                      </a:endParaRPr>
                    </a:p>
                  </a:txBody>
                  <a:tcPr marL="44450" marR="44450" marT="0" marB="0" anchor="b"/>
                </a:tc>
                <a:tc>
                  <a:txBody>
                    <a:bodyPr/>
                    <a:lstStyle/>
                    <a:p>
                      <a:pPr algn="ctr">
                        <a:lnSpc>
                          <a:spcPct val="115000"/>
                        </a:lnSpc>
                        <a:spcAft>
                          <a:spcPts val="0"/>
                        </a:spcAft>
                      </a:pPr>
                      <a:r>
                        <a:rPr lang="fr-FR" sz="1100"/>
                        <a:t>J</a:t>
                      </a:r>
                      <a:endParaRPr lang="fr-FR" sz="1200">
                        <a:latin typeface="Times New Roman"/>
                        <a:ea typeface="Times New Roman"/>
                        <a:cs typeface="Arial"/>
                      </a:endParaRPr>
                    </a:p>
                  </a:txBody>
                  <a:tcPr marL="44450" marR="44450" marT="0" marB="0" anchor="b"/>
                </a:tc>
                <a:tc>
                  <a:txBody>
                    <a:bodyPr/>
                    <a:lstStyle/>
                    <a:p>
                      <a:pPr algn="ctr">
                        <a:lnSpc>
                          <a:spcPct val="115000"/>
                        </a:lnSpc>
                        <a:spcAft>
                          <a:spcPts val="0"/>
                        </a:spcAft>
                      </a:pPr>
                      <a:r>
                        <a:rPr lang="fr-FR" sz="1100"/>
                        <a:t>At</a:t>
                      </a:r>
                      <a:endParaRPr lang="fr-FR" sz="1200">
                        <a:latin typeface="Times New Roman"/>
                        <a:ea typeface="Times New Roman"/>
                        <a:cs typeface="Arial"/>
                      </a:endParaRPr>
                    </a:p>
                  </a:txBody>
                  <a:tcPr marL="44450" marR="44450" marT="0" marB="0" anchor="b"/>
                </a:tc>
              </a:tr>
              <a:tr h="161925">
                <a:tc>
                  <a:txBody>
                    <a:bodyPr/>
                    <a:lstStyle/>
                    <a:p>
                      <a:pPr>
                        <a:lnSpc>
                          <a:spcPct val="115000"/>
                        </a:lnSpc>
                        <a:spcAft>
                          <a:spcPts val="0"/>
                        </a:spcAft>
                      </a:pPr>
                      <a:r>
                        <a:rPr lang="fr-FR" sz="1100" dirty="0"/>
                        <a:t>vitesse du vent</a:t>
                      </a:r>
                      <a:endParaRPr lang="fr-FR" sz="1200" dirty="0">
                        <a:latin typeface="Times New Roman"/>
                        <a:ea typeface="Times New Roman"/>
                        <a:cs typeface="Arial"/>
                      </a:endParaRPr>
                    </a:p>
                  </a:txBody>
                  <a:tcPr marL="44450" marR="44450" marT="0" marB="0" anchor="b"/>
                </a:tc>
                <a:tc>
                  <a:txBody>
                    <a:bodyPr/>
                    <a:lstStyle/>
                    <a:p>
                      <a:pPr algn="r">
                        <a:lnSpc>
                          <a:spcPct val="115000"/>
                        </a:lnSpc>
                        <a:spcAft>
                          <a:spcPts val="0"/>
                        </a:spcAft>
                      </a:pPr>
                      <a:r>
                        <a:rPr lang="fr-FR" sz="1100"/>
                        <a:t>2,2</a:t>
                      </a:r>
                      <a:endParaRPr lang="fr-FR" sz="1200">
                        <a:latin typeface="Times New Roman"/>
                        <a:ea typeface="Times New Roman"/>
                        <a:cs typeface="Arial"/>
                      </a:endParaRPr>
                    </a:p>
                  </a:txBody>
                  <a:tcPr marL="44450" marR="44450" marT="0" marB="0" anchor="b"/>
                </a:tc>
                <a:tc>
                  <a:txBody>
                    <a:bodyPr/>
                    <a:lstStyle/>
                    <a:p>
                      <a:pPr algn="r">
                        <a:lnSpc>
                          <a:spcPct val="115000"/>
                        </a:lnSpc>
                        <a:spcAft>
                          <a:spcPts val="0"/>
                        </a:spcAft>
                      </a:pPr>
                      <a:r>
                        <a:rPr lang="fr-FR" sz="1100"/>
                        <a:t>2,1</a:t>
                      </a:r>
                      <a:endParaRPr lang="fr-FR" sz="1200">
                        <a:latin typeface="Times New Roman"/>
                        <a:ea typeface="Times New Roman"/>
                        <a:cs typeface="Arial"/>
                      </a:endParaRPr>
                    </a:p>
                  </a:txBody>
                  <a:tcPr marL="44450" marR="44450" marT="0" marB="0" anchor="b"/>
                </a:tc>
                <a:tc>
                  <a:txBody>
                    <a:bodyPr/>
                    <a:lstStyle/>
                    <a:p>
                      <a:pPr algn="r">
                        <a:lnSpc>
                          <a:spcPct val="115000"/>
                        </a:lnSpc>
                        <a:spcAft>
                          <a:spcPts val="0"/>
                        </a:spcAft>
                      </a:pPr>
                      <a:r>
                        <a:rPr lang="fr-FR" sz="1100" dirty="0"/>
                        <a:t>2,6</a:t>
                      </a:r>
                      <a:endParaRPr lang="fr-FR" sz="1200" dirty="0">
                        <a:latin typeface="Times New Roman"/>
                        <a:ea typeface="Times New Roman"/>
                        <a:cs typeface="Arial"/>
                      </a:endParaRPr>
                    </a:p>
                  </a:txBody>
                  <a:tcPr marL="44450" marR="44450" marT="0" marB="0" anchor="b"/>
                </a:tc>
                <a:tc>
                  <a:txBody>
                    <a:bodyPr/>
                    <a:lstStyle/>
                    <a:p>
                      <a:pPr algn="r">
                        <a:lnSpc>
                          <a:spcPct val="115000"/>
                        </a:lnSpc>
                        <a:spcAft>
                          <a:spcPts val="0"/>
                        </a:spcAft>
                      </a:pPr>
                      <a:r>
                        <a:rPr lang="fr-FR" sz="1100"/>
                        <a:t>2,7</a:t>
                      </a:r>
                      <a:endParaRPr lang="fr-FR" sz="1200">
                        <a:latin typeface="Times New Roman"/>
                        <a:ea typeface="Times New Roman"/>
                        <a:cs typeface="Arial"/>
                      </a:endParaRPr>
                    </a:p>
                  </a:txBody>
                  <a:tcPr marL="44450" marR="44450" marT="0" marB="0" anchor="b"/>
                </a:tc>
                <a:tc>
                  <a:txBody>
                    <a:bodyPr/>
                    <a:lstStyle/>
                    <a:p>
                      <a:pPr algn="r">
                        <a:lnSpc>
                          <a:spcPct val="115000"/>
                        </a:lnSpc>
                        <a:spcAft>
                          <a:spcPts val="0"/>
                        </a:spcAft>
                      </a:pPr>
                      <a:r>
                        <a:rPr lang="fr-FR" sz="1100"/>
                        <a:t>2,7</a:t>
                      </a:r>
                      <a:endParaRPr lang="fr-FR" sz="1200">
                        <a:latin typeface="Times New Roman"/>
                        <a:ea typeface="Times New Roman"/>
                        <a:cs typeface="Arial"/>
                      </a:endParaRPr>
                    </a:p>
                  </a:txBody>
                  <a:tcPr marL="44450" marR="44450" marT="0" marB="0" anchor="b"/>
                </a:tc>
                <a:tc>
                  <a:txBody>
                    <a:bodyPr/>
                    <a:lstStyle/>
                    <a:p>
                      <a:pPr algn="r">
                        <a:lnSpc>
                          <a:spcPct val="115000"/>
                        </a:lnSpc>
                        <a:spcAft>
                          <a:spcPts val="0"/>
                        </a:spcAft>
                      </a:pPr>
                      <a:r>
                        <a:rPr lang="fr-FR" sz="1100"/>
                        <a:t>2,8</a:t>
                      </a:r>
                      <a:endParaRPr lang="fr-FR" sz="1200">
                        <a:latin typeface="Times New Roman"/>
                        <a:ea typeface="Times New Roman"/>
                        <a:cs typeface="Arial"/>
                      </a:endParaRPr>
                    </a:p>
                  </a:txBody>
                  <a:tcPr marL="44450" marR="44450" marT="0" marB="0" anchor="b"/>
                </a:tc>
                <a:tc>
                  <a:txBody>
                    <a:bodyPr/>
                    <a:lstStyle/>
                    <a:p>
                      <a:pPr algn="r">
                        <a:lnSpc>
                          <a:spcPct val="115000"/>
                        </a:lnSpc>
                        <a:spcAft>
                          <a:spcPts val="0"/>
                        </a:spcAft>
                      </a:pPr>
                      <a:r>
                        <a:rPr lang="fr-FR" sz="1100"/>
                        <a:t>2,8</a:t>
                      </a:r>
                      <a:endParaRPr lang="fr-FR" sz="1200">
                        <a:latin typeface="Times New Roman"/>
                        <a:ea typeface="Times New Roman"/>
                        <a:cs typeface="Arial"/>
                      </a:endParaRPr>
                    </a:p>
                  </a:txBody>
                  <a:tcPr marL="44450" marR="44450" marT="0" marB="0" anchor="b"/>
                </a:tc>
                <a:tc>
                  <a:txBody>
                    <a:bodyPr/>
                    <a:lstStyle/>
                    <a:p>
                      <a:pPr algn="r">
                        <a:lnSpc>
                          <a:spcPct val="115000"/>
                        </a:lnSpc>
                        <a:spcAft>
                          <a:spcPts val="0"/>
                        </a:spcAft>
                      </a:pPr>
                      <a:r>
                        <a:rPr lang="fr-FR" sz="1100"/>
                        <a:t>2,3</a:t>
                      </a:r>
                      <a:endParaRPr lang="fr-FR" sz="1200">
                        <a:latin typeface="Times New Roman"/>
                        <a:ea typeface="Times New Roman"/>
                        <a:cs typeface="Arial"/>
                      </a:endParaRPr>
                    </a:p>
                  </a:txBody>
                  <a:tcPr marL="44450" marR="44450" marT="0" marB="0" anchor="b"/>
                </a:tc>
                <a:tc>
                  <a:txBody>
                    <a:bodyPr/>
                    <a:lstStyle/>
                    <a:p>
                      <a:pPr algn="r">
                        <a:lnSpc>
                          <a:spcPct val="115000"/>
                        </a:lnSpc>
                        <a:spcAft>
                          <a:spcPts val="0"/>
                        </a:spcAft>
                      </a:pPr>
                      <a:r>
                        <a:rPr lang="fr-FR" sz="1100"/>
                        <a:t>2,4</a:t>
                      </a:r>
                      <a:endParaRPr lang="fr-FR" sz="1200">
                        <a:latin typeface="Times New Roman"/>
                        <a:ea typeface="Times New Roman"/>
                        <a:cs typeface="Arial"/>
                      </a:endParaRPr>
                    </a:p>
                  </a:txBody>
                  <a:tcPr marL="44450" marR="44450" marT="0" marB="0" anchor="b"/>
                </a:tc>
                <a:tc>
                  <a:txBody>
                    <a:bodyPr/>
                    <a:lstStyle/>
                    <a:p>
                      <a:pPr algn="r">
                        <a:lnSpc>
                          <a:spcPct val="115000"/>
                        </a:lnSpc>
                        <a:spcAft>
                          <a:spcPts val="0"/>
                        </a:spcAft>
                      </a:pPr>
                      <a:r>
                        <a:rPr lang="fr-FR" sz="1100"/>
                        <a:t>2,3</a:t>
                      </a:r>
                      <a:endParaRPr lang="fr-FR" sz="1200">
                        <a:latin typeface="Times New Roman"/>
                        <a:ea typeface="Times New Roman"/>
                        <a:cs typeface="Arial"/>
                      </a:endParaRPr>
                    </a:p>
                  </a:txBody>
                  <a:tcPr marL="44450" marR="44450" marT="0" marB="0" anchor="b"/>
                </a:tc>
                <a:tc>
                  <a:txBody>
                    <a:bodyPr/>
                    <a:lstStyle/>
                    <a:p>
                      <a:pPr algn="r">
                        <a:lnSpc>
                          <a:spcPct val="115000"/>
                        </a:lnSpc>
                        <a:spcAft>
                          <a:spcPts val="0"/>
                        </a:spcAft>
                      </a:pPr>
                      <a:r>
                        <a:rPr lang="fr-FR" sz="1100"/>
                        <a:t>2,2</a:t>
                      </a:r>
                      <a:endParaRPr lang="fr-FR" sz="1200">
                        <a:latin typeface="Times New Roman"/>
                        <a:ea typeface="Times New Roman"/>
                        <a:cs typeface="Arial"/>
                      </a:endParaRPr>
                    </a:p>
                  </a:txBody>
                  <a:tcPr marL="44450" marR="44450" marT="0" marB="0" anchor="b"/>
                </a:tc>
                <a:tc>
                  <a:txBody>
                    <a:bodyPr/>
                    <a:lstStyle/>
                    <a:p>
                      <a:pPr algn="r">
                        <a:lnSpc>
                          <a:spcPct val="115000"/>
                        </a:lnSpc>
                        <a:spcAft>
                          <a:spcPts val="0"/>
                        </a:spcAft>
                      </a:pPr>
                      <a:r>
                        <a:rPr lang="fr-FR" sz="1100" dirty="0"/>
                        <a:t>2,5</a:t>
                      </a:r>
                      <a:endParaRPr lang="fr-FR" sz="1200" dirty="0">
                        <a:latin typeface="Times New Roman"/>
                        <a:ea typeface="Times New Roman"/>
                        <a:cs typeface="Arial"/>
                      </a:endParaRPr>
                    </a:p>
                  </a:txBody>
                  <a:tcPr marL="44450" marR="44450" marT="0" marB="0" anchor="b"/>
                </a:tc>
              </a:tr>
            </a:tbl>
          </a:graphicData>
        </a:graphic>
      </p:graphicFrame>
      <p:sp>
        <p:nvSpPr>
          <p:cNvPr id="6" name="Rectangle 5"/>
          <p:cNvSpPr/>
          <p:nvPr/>
        </p:nvSpPr>
        <p:spPr>
          <a:xfrm>
            <a:off x="642910" y="4572008"/>
            <a:ext cx="7185051" cy="1704569"/>
          </a:xfrm>
          <a:prstGeom prst="rect">
            <a:avLst/>
          </a:prstGeom>
          <a:noFill/>
        </p:spPr>
        <p:txBody>
          <a:bodyPr wrap="square">
            <a:spAutoFit/>
          </a:bodyPr>
          <a:lstStyle/>
          <a:p>
            <a:pPr algn="just" hangingPunct="0">
              <a:lnSpc>
                <a:spcPct val="150000"/>
              </a:lnSpc>
              <a:spcAft>
                <a:spcPts val="0"/>
              </a:spcAft>
            </a:pPr>
            <a:r>
              <a:rPr lang="fr-FR" dirty="0" smtClean="0">
                <a:solidFill>
                  <a:schemeClr val="accent6">
                    <a:lumMod val="40000"/>
                    <a:lumOff val="60000"/>
                  </a:schemeClr>
                </a:solidFill>
                <a:latin typeface="Times New Roman"/>
                <a:ea typeface="Times New Roman"/>
              </a:rPr>
              <a:t>Le tableau suivant représente les moyennes mensuelle en (m/s) enregistre à la station de Ain El Bey pour la période (1988-2005) ou la vitesse maximale du vent enregistré aux mois de Février et mars (2.8m/s) et la vitesse minimal au mois d'Octobre (2.1m/s).</a:t>
            </a:r>
            <a:endParaRPr lang="fr-FR" dirty="0">
              <a:solidFill>
                <a:schemeClr val="accent6">
                  <a:lumMod val="40000"/>
                  <a:lumOff val="60000"/>
                </a:schemeClr>
              </a:solidFill>
              <a:latin typeface="Times New Roman"/>
              <a:ea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2928926" y="1071546"/>
            <a:ext cx="2334870"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800" b="1" i="0" u="sng" strike="noStrike" cap="none" normalizeH="0" baseline="0" dirty="0" smtClean="0">
                <a:ln>
                  <a:noFill/>
                </a:ln>
                <a:solidFill>
                  <a:schemeClr val="accent6"/>
                </a:solidFill>
                <a:effectLst/>
                <a:latin typeface="Arial" pitchFamily="34" charset="0"/>
                <a:ea typeface="Times New Roman" pitchFamily="18" charset="0"/>
                <a:cs typeface="Arial" pitchFamily="34" charset="0"/>
              </a:rPr>
              <a:t>Topographie</a:t>
            </a:r>
            <a:endParaRPr kumimoji="0" lang="fr-FR" sz="1800" b="0" i="0" u="none" strike="noStrike" cap="none" normalizeH="0" baseline="0" dirty="0" smtClean="0">
              <a:ln>
                <a:noFill/>
              </a:ln>
              <a:solidFill>
                <a:schemeClr val="accent6"/>
              </a:solidFill>
              <a:effectLst/>
              <a:latin typeface="Arial" pitchFamily="34" charset="0"/>
              <a:cs typeface="Arial" pitchFamily="34" charset="0"/>
            </a:endParaRPr>
          </a:p>
        </p:txBody>
      </p:sp>
      <p:sp>
        <p:nvSpPr>
          <p:cNvPr id="37891" name="Rectangle 3"/>
          <p:cNvSpPr>
            <a:spLocks noChangeArrowheads="1"/>
          </p:cNvSpPr>
          <p:nvPr/>
        </p:nvSpPr>
        <p:spPr bwMode="auto">
          <a:xfrm>
            <a:off x="571472" y="1785926"/>
            <a:ext cx="8001056" cy="41857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400" i="0" u="sng" strike="noStrike" cap="none" normalizeH="0" baseline="0" dirty="0" smtClean="0">
                <a:ln>
                  <a:noFill/>
                </a:ln>
                <a:solidFill>
                  <a:schemeClr val="accent6"/>
                </a:solidFill>
                <a:effectLst/>
                <a:latin typeface="Arial" pitchFamily="34" charset="0"/>
                <a:ea typeface="Times New Roman" pitchFamily="18" charset="0"/>
                <a:cs typeface="Arial" pitchFamily="34" charset="0"/>
              </a:rPr>
              <a:t>Les pentes :</a:t>
            </a: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fr-FR" sz="1050" b="0" i="0" u="none" strike="noStrike" cap="none" normalizeH="0" baseline="0" dirty="0" smtClean="0">
              <a:ln>
                <a:noFill/>
              </a:ln>
              <a:solidFill>
                <a:schemeClr val="accent6"/>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000" b="0" i="0" u="sng" strike="noStrike" cap="none" normalizeH="0" baseline="0" dirty="0" err="1" smtClean="0">
                <a:ln>
                  <a:noFill/>
                </a:ln>
                <a:solidFill>
                  <a:schemeClr val="accent3"/>
                </a:solidFill>
                <a:effectLst/>
                <a:latin typeface="Arial" pitchFamily="34" charset="0"/>
                <a:ea typeface="Times New Roman" pitchFamily="18" charset="0"/>
                <a:cs typeface="Arial" pitchFamily="34" charset="0"/>
              </a:rPr>
              <a:t>Moin</a:t>
            </a:r>
            <a:r>
              <a:rPr kumimoji="0" lang="fr-FR" sz="2000" b="0" i="0" u="sng" strike="noStrike" cap="none" normalizeH="0" baseline="0" dirty="0" smtClean="0">
                <a:ln>
                  <a:noFill/>
                </a:ln>
                <a:solidFill>
                  <a:schemeClr val="accent3"/>
                </a:solidFill>
                <a:effectLst/>
                <a:latin typeface="Arial" pitchFamily="34" charset="0"/>
                <a:ea typeface="Times New Roman" pitchFamily="18" charset="0"/>
                <a:cs typeface="Arial" pitchFamily="34" charset="0"/>
              </a:rPr>
              <a:t> de 5% :</a:t>
            </a:r>
            <a:endParaRPr kumimoji="0" lang="fr-FR" sz="1050" b="0" i="0" u="none" strike="noStrike" cap="none" normalizeH="0" baseline="0" dirty="0" smtClean="0">
              <a:ln>
                <a:noFill/>
              </a:ln>
              <a:solidFill>
                <a:schemeClr val="accent3"/>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accent6">
                    <a:lumMod val="40000"/>
                    <a:lumOff val="60000"/>
                  </a:schemeClr>
                </a:solidFill>
                <a:effectLst/>
                <a:latin typeface="Arial" pitchFamily="34" charset="0"/>
                <a:ea typeface="Times New Roman" pitchFamily="18" charset="0"/>
                <a:cs typeface="Arial" pitchFamily="34" charset="0"/>
              </a:rPr>
              <a:t>Terrain a faible pentes elle se situe dans la partie Ouest et </a:t>
            </a:r>
            <a:r>
              <a:rPr kumimoji="0" lang="fr-FR" sz="2000" b="0" i="0" u="none" strike="noStrike" cap="none" normalizeH="0" baseline="0" dirty="0" err="1" smtClean="0">
                <a:ln>
                  <a:noFill/>
                </a:ln>
                <a:solidFill>
                  <a:schemeClr val="accent6">
                    <a:lumMod val="40000"/>
                    <a:lumOff val="60000"/>
                  </a:schemeClr>
                </a:solidFill>
                <a:effectLst/>
                <a:latin typeface="Arial" pitchFamily="34" charset="0"/>
                <a:ea typeface="Times New Roman" pitchFamily="18" charset="0"/>
                <a:cs typeface="Arial" pitchFamily="34" charset="0"/>
              </a:rPr>
              <a:t>Sud-Ouest</a:t>
            </a:r>
            <a:r>
              <a:rPr kumimoji="0" lang="fr-FR" sz="2000" b="0" i="0" u="none" strike="noStrike" cap="none" normalizeH="0" baseline="0" dirty="0" smtClean="0">
                <a:ln>
                  <a:noFill/>
                </a:ln>
                <a:solidFill>
                  <a:schemeClr val="accent6">
                    <a:lumMod val="40000"/>
                    <a:lumOff val="60000"/>
                  </a:schemeClr>
                </a:solidFill>
                <a:effectLst/>
                <a:latin typeface="Arial" pitchFamily="34" charset="0"/>
                <a:ea typeface="Times New Roman" pitchFamily="18" charset="0"/>
                <a:cs typeface="Arial" pitchFamily="34" charset="0"/>
              </a:rPr>
              <a:t> de la commune elle atteint 19% de la surface totale.</a:t>
            </a: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fr-FR"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000" b="0" i="0" u="sng" strike="noStrike" cap="none" normalizeH="0" baseline="0" dirty="0" smtClean="0">
                <a:ln>
                  <a:noFill/>
                </a:ln>
                <a:solidFill>
                  <a:schemeClr val="accent3"/>
                </a:solidFill>
                <a:effectLst/>
                <a:latin typeface="Arial" pitchFamily="34" charset="0"/>
                <a:ea typeface="Times New Roman" pitchFamily="18" charset="0"/>
                <a:cs typeface="Arial" pitchFamily="34" charset="0"/>
              </a:rPr>
              <a:t>Pente entre 5-12% :</a:t>
            </a:r>
            <a:endParaRPr kumimoji="0" lang="fr-FR" sz="1050" b="0" i="0" u="none" strike="noStrike" cap="none" normalizeH="0" baseline="0" dirty="0" smtClean="0">
              <a:ln>
                <a:noFill/>
              </a:ln>
              <a:solidFill>
                <a:schemeClr val="accent3"/>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accent6">
                    <a:lumMod val="40000"/>
                    <a:lumOff val="60000"/>
                  </a:schemeClr>
                </a:solidFill>
                <a:effectLst/>
                <a:latin typeface="Arial" pitchFamily="34" charset="0"/>
                <a:ea typeface="Times New Roman" pitchFamily="18" charset="0"/>
                <a:cs typeface="Arial" pitchFamily="34" charset="0"/>
              </a:rPr>
              <a:t>Pente moyenne elle </a:t>
            </a:r>
            <a:r>
              <a:rPr kumimoji="0" lang="fr-FR" sz="2000" b="0" i="0" u="none" strike="noStrike" cap="none" normalizeH="0" baseline="0" dirty="0" err="1" smtClean="0">
                <a:ln>
                  <a:noFill/>
                </a:ln>
                <a:solidFill>
                  <a:schemeClr val="accent6">
                    <a:lumMod val="40000"/>
                    <a:lumOff val="60000"/>
                  </a:schemeClr>
                </a:solidFill>
                <a:effectLst/>
                <a:latin typeface="Arial" pitchFamily="34" charset="0"/>
                <a:ea typeface="Times New Roman" pitchFamily="18" charset="0"/>
                <a:cs typeface="Arial" pitchFamily="34" charset="0"/>
              </a:rPr>
              <a:t>attent</a:t>
            </a:r>
            <a:r>
              <a:rPr kumimoji="0" lang="fr-FR" sz="2000" b="0" i="0" u="none" strike="noStrike" cap="none" normalizeH="0" baseline="0" dirty="0" smtClean="0">
                <a:ln>
                  <a:noFill/>
                </a:ln>
                <a:solidFill>
                  <a:schemeClr val="accent6">
                    <a:lumMod val="40000"/>
                    <a:lumOff val="60000"/>
                  </a:schemeClr>
                </a:solidFill>
                <a:effectLst/>
                <a:latin typeface="Arial" pitchFamily="34" charset="0"/>
                <a:ea typeface="Times New Roman" pitchFamily="18" charset="0"/>
                <a:cs typeface="Arial" pitchFamily="34" charset="0"/>
              </a:rPr>
              <a:t> 46.42% de la surface totale.</a:t>
            </a: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fr-FR"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000" b="0" i="0" u="sng" strike="noStrike" cap="none" normalizeH="0" baseline="0" dirty="0" smtClean="0">
                <a:ln>
                  <a:noFill/>
                </a:ln>
                <a:solidFill>
                  <a:schemeClr val="accent3"/>
                </a:solidFill>
                <a:effectLst/>
                <a:latin typeface="Arial" pitchFamily="34" charset="0"/>
                <a:ea typeface="Times New Roman" pitchFamily="18" charset="0"/>
                <a:cs typeface="Arial" pitchFamily="34" charset="0"/>
              </a:rPr>
              <a:t>Pente entre 12-20% :</a:t>
            </a:r>
            <a:endParaRPr kumimoji="0" lang="fr-FR" sz="1050" b="0" i="0" u="none" strike="noStrike" cap="none" normalizeH="0" baseline="0" dirty="0" smtClean="0">
              <a:ln>
                <a:noFill/>
              </a:ln>
              <a:solidFill>
                <a:schemeClr val="accent3"/>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accent6">
                    <a:lumMod val="40000"/>
                    <a:lumOff val="60000"/>
                  </a:schemeClr>
                </a:solidFill>
                <a:effectLst/>
                <a:latin typeface="Arial" pitchFamily="34" charset="0"/>
                <a:ea typeface="Times New Roman" pitchFamily="18" charset="0"/>
                <a:cs typeface="Arial" pitchFamily="34" charset="0"/>
              </a:rPr>
              <a:t>Terrain a forte pente elle se situe dans les parties </a:t>
            </a:r>
            <a:r>
              <a:rPr kumimoji="0" lang="fr-FR" sz="2000" b="0" i="0" u="none" strike="noStrike" cap="none" normalizeH="0" baseline="0" dirty="0" err="1" smtClean="0">
                <a:ln>
                  <a:noFill/>
                </a:ln>
                <a:solidFill>
                  <a:schemeClr val="accent6">
                    <a:lumMod val="40000"/>
                    <a:lumOff val="60000"/>
                  </a:schemeClr>
                </a:solidFill>
                <a:effectLst/>
                <a:latin typeface="Arial" pitchFamily="34" charset="0"/>
                <a:ea typeface="Times New Roman" pitchFamily="18" charset="0"/>
                <a:cs typeface="Arial" pitchFamily="34" charset="0"/>
              </a:rPr>
              <a:t>Sud-Est,Sud-Est</a:t>
            </a:r>
            <a:r>
              <a:rPr kumimoji="0" lang="fr-FR" sz="2000" b="0" i="0" u="none" strike="noStrike" cap="none" normalizeH="0" baseline="0" dirty="0" smtClean="0">
                <a:ln>
                  <a:noFill/>
                </a:ln>
                <a:solidFill>
                  <a:schemeClr val="accent6">
                    <a:lumMod val="40000"/>
                    <a:lumOff val="60000"/>
                  </a:schemeClr>
                </a:solidFill>
                <a:effectLst/>
                <a:latin typeface="Arial" pitchFamily="34" charset="0"/>
                <a:ea typeface="Times New Roman" pitchFamily="18" charset="0"/>
                <a:cs typeface="Arial" pitchFamily="34" charset="0"/>
              </a:rPr>
              <a:t> et prés de OUED </a:t>
            </a:r>
            <a:r>
              <a:rPr kumimoji="0" lang="fr-FR" sz="2000" b="0" i="0" u="none" strike="noStrike" cap="none" normalizeH="0" baseline="0" dirty="0" err="1" smtClean="0">
                <a:ln>
                  <a:noFill/>
                </a:ln>
                <a:solidFill>
                  <a:schemeClr val="accent6">
                    <a:lumMod val="40000"/>
                    <a:lumOff val="60000"/>
                  </a:schemeClr>
                </a:solidFill>
                <a:effectLst/>
                <a:latin typeface="Arial" pitchFamily="34" charset="0"/>
                <a:ea typeface="Times New Roman" pitchFamily="18" charset="0"/>
                <a:cs typeface="Arial" pitchFamily="34" charset="0"/>
              </a:rPr>
              <a:t>LAHDJAR.atteint</a:t>
            </a:r>
            <a:r>
              <a:rPr kumimoji="0" lang="fr-FR" sz="2000" b="0" i="0" u="none" strike="noStrike" cap="none" normalizeH="0" baseline="0" dirty="0" smtClean="0">
                <a:ln>
                  <a:noFill/>
                </a:ln>
                <a:solidFill>
                  <a:schemeClr val="accent6">
                    <a:lumMod val="40000"/>
                    <a:lumOff val="60000"/>
                  </a:schemeClr>
                </a:solidFill>
                <a:effectLst/>
                <a:latin typeface="Arial" pitchFamily="34" charset="0"/>
                <a:ea typeface="Times New Roman" pitchFamily="18" charset="0"/>
                <a:cs typeface="Arial" pitchFamily="34" charset="0"/>
              </a:rPr>
              <a:t> 24.37% de la surface total</a:t>
            </a: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fr-FR"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000" b="0" i="0" u="sng" strike="noStrike" cap="none" normalizeH="0" baseline="0" dirty="0" smtClean="0">
                <a:ln>
                  <a:noFill/>
                </a:ln>
                <a:solidFill>
                  <a:schemeClr val="accent3"/>
                </a:solidFill>
                <a:effectLst/>
                <a:latin typeface="Arial" pitchFamily="34" charset="0"/>
                <a:ea typeface="Times New Roman" pitchFamily="18" charset="0"/>
                <a:cs typeface="Arial" pitchFamily="34" charset="0"/>
              </a:rPr>
              <a:t>Pente entre 20-24% :</a:t>
            </a:r>
            <a:endParaRPr kumimoji="0" lang="fr-FR" sz="1050" b="0" i="0" u="none" strike="noStrike" cap="none" normalizeH="0" baseline="0" dirty="0" smtClean="0">
              <a:ln>
                <a:noFill/>
              </a:ln>
              <a:solidFill>
                <a:schemeClr val="accent3"/>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accent6">
                    <a:lumMod val="40000"/>
                    <a:lumOff val="60000"/>
                  </a:schemeClr>
                </a:solidFill>
                <a:effectLst/>
                <a:latin typeface="Arial" pitchFamily="34" charset="0"/>
                <a:ea typeface="Times New Roman" pitchFamily="18" charset="0"/>
                <a:cs typeface="Arial" pitchFamily="34" charset="0"/>
              </a:rPr>
              <a:t>Terrain a </a:t>
            </a:r>
            <a:r>
              <a:rPr kumimoji="0" lang="fr-FR" sz="2000" b="0" i="0" u="none" strike="noStrike" cap="none" normalizeH="0" baseline="0" dirty="0" err="1" smtClean="0">
                <a:ln>
                  <a:noFill/>
                </a:ln>
                <a:solidFill>
                  <a:schemeClr val="accent6">
                    <a:lumMod val="40000"/>
                    <a:lumOff val="60000"/>
                  </a:schemeClr>
                </a:solidFill>
                <a:effectLst/>
                <a:latin typeface="Arial" pitchFamily="34" charset="0"/>
                <a:ea typeface="Times New Roman" pitchFamily="18" charset="0"/>
                <a:cs typeface="Arial" pitchFamily="34" charset="0"/>
              </a:rPr>
              <a:t>tres</a:t>
            </a:r>
            <a:r>
              <a:rPr kumimoji="0" lang="fr-FR" sz="2000" b="0" i="0" u="none" strike="noStrike" cap="none" normalizeH="0" baseline="0" dirty="0" smtClean="0">
                <a:ln>
                  <a:noFill/>
                </a:ln>
                <a:solidFill>
                  <a:schemeClr val="accent6">
                    <a:lumMod val="40000"/>
                    <a:lumOff val="60000"/>
                  </a:schemeClr>
                </a:solidFill>
                <a:effectLst/>
                <a:latin typeface="Arial" pitchFamily="34" charset="0"/>
                <a:ea typeface="Times New Roman" pitchFamily="18" charset="0"/>
                <a:cs typeface="Arial" pitchFamily="34" charset="0"/>
              </a:rPr>
              <a:t> forte pente c’est de terrain non constructible.</a:t>
            </a:r>
            <a:endParaRPr kumimoji="0" lang="fr-FR" sz="2800" b="0" i="0" u="none" strike="noStrike" cap="none" normalizeH="0" baseline="0" dirty="0" smtClean="0">
              <a:ln>
                <a:noFill/>
              </a:ln>
              <a:solidFill>
                <a:schemeClr val="accent6">
                  <a:lumMod val="40000"/>
                  <a:lumOff val="60000"/>
                </a:schemeClr>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500034" y="1714488"/>
            <a:ext cx="8143932" cy="35086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800" i="0" u="sng" strike="noStrike" cap="none" normalizeH="0" baseline="0" dirty="0" smtClean="0">
                <a:ln>
                  <a:noFill/>
                </a:ln>
                <a:solidFill>
                  <a:schemeClr val="accent6"/>
                </a:solidFill>
                <a:effectLst/>
                <a:latin typeface="Arial" pitchFamily="34" charset="0"/>
                <a:ea typeface="Times New Roman" pitchFamily="18" charset="0"/>
                <a:cs typeface="Arial" pitchFamily="34" charset="0"/>
              </a:rPr>
              <a:t>Géotechnique :</a:t>
            </a: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fr-FR" sz="1200" i="0" u="none" strike="noStrike" cap="none" normalizeH="0" baseline="0" dirty="0" smtClean="0">
              <a:ln>
                <a:noFill/>
              </a:ln>
              <a:solidFill>
                <a:schemeClr val="accent6"/>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b="0" i="0" u="sng" strike="noStrike" cap="none" normalizeH="0" baseline="0" dirty="0" smtClean="0">
                <a:ln>
                  <a:noFill/>
                </a:ln>
                <a:solidFill>
                  <a:schemeClr val="accent3"/>
                </a:solidFill>
                <a:effectLst/>
                <a:latin typeface="Arial" pitchFamily="34" charset="0"/>
                <a:ea typeface="Times New Roman" pitchFamily="18" charset="0"/>
                <a:cs typeface="Arial" pitchFamily="34" charset="0"/>
              </a:rPr>
              <a:t>Terrains constructible :</a:t>
            </a:r>
            <a:endParaRPr kumimoji="0" lang="fr-FR" sz="1000" b="0" i="0" u="none" strike="noStrike" cap="none" normalizeH="0" baseline="0" dirty="0" smtClean="0">
              <a:ln>
                <a:noFill/>
              </a:ln>
              <a:solidFill>
                <a:schemeClr val="accent3"/>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accent6">
                    <a:lumMod val="40000"/>
                    <a:lumOff val="60000"/>
                  </a:schemeClr>
                </a:solidFill>
                <a:effectLst/>
                <a:latin typeface="Arial" pitchFamily="34" charset="0"/>
                <a:ea typeface="Times New Roman" pitchFamily="18" charset="0"/>
                <a:cs typeface="Arial" pitchFamily="34" charset="0"/>
              </a:rPr>
              <a:t>Il atteint 53% de la superficie de la commune  ils supporte tous type de construction. Ils se situent dans les parties Est et sud-ouest </a:t>
            </a: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fr-FR"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b="0" i="0" u="sng" strike="noStrike" cap="none" normalizeH="0" baseline="0" dirty="0" smtClean="0">
                <a:ln>
                  <a:noFill/>
                </a:ln>
                <a:solidFill>
                  <a:schemeClr val="accent3"/>
                </a:solidFill>
                <a:effectLst/>
                <a:latin typeface="Arial" pitchFamily="34" charset="0"/>
                <a:ea typeface="Times New Roman" pitchFamily="18" charset="0"/>
                <a:cs typeface="Arial" pitchFamily="34" charset="0"/>
              </a:rPr>
              <a:t>Terrains moyens :</a:t>
            </a:r>
            <a:endParaRPr kumimoji="0" lang="fr-FR" sz="1000" b="0" i="0" u="none" strike="noStrike" cap="none" normalizeH="0" baseline="0" dirty="0" smtClean="0">
              <a:ln>
                <a:noFill/>
              </a:ln>
              <a:solidFill>
                <a:schemeClr val="accent3"/>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accent6">
                    <a:lumMod val="40000"/>
                    <a:lumOff val="60000"/>
                  </a:schemeClr>
                </a:solidFill>
                <a:effectLst/>
                <a:latin typeface="Arial" pitchFamily="34" charset="0"/>
                <a:ea typeface="Times New Roman" pitchFamily="18" charset="0"/>
                <a:cs typeface="Arial" pitchFamily="34" charset="0"/>
              </a:rPr>
              <a:t>ils atteint 12.68% de la superficie ils se situent dans les parties nord et sud-est ils supportent les habitas semi collectifs qui ne dépasse pas R+3.</a:t>
            </a: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fr-FR"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b="0" i="0" u="sng" strike="noStrike" cap="none" normalizeH="0" baseline="0" dirty="0" smtClean="0">
                <a:ln>
                  <a:noFill/>
                </a:ln>
                <a:solidFill>
                  <a:schemeClr val="accent3"/>
                </a:solidFill>
                <a:effectLst/>
                <a:latin typeface="Arial" pitchFamily="34" charset="0"/>
                <a:ea typeface="Times New Roman" pitchFamily="18" charset="0"/>
                <a:cs typeface="Arial" pitchFamily="34" charset="0"/>
              </a:rPr>
              <a:t>Terrains non constructibles :</a:t>
            </a:r>
            <a:endParaRPr kumimoji="0" lang="fr-FR" sz="1000" b="0" i="0" u="none" strike="noStrike" cap="none" normalizeH="0" baseline="0" dirty="0" smtClean="0">
              <a:ln>
                <a:noFill/>
              </a:ln>
              <a:solidFill>
                <a:schemeClr val="accent3"/>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accent6">
                    <a:lumMod val="40000"/>
                    <a:lumOff val="60000"/>
                  </a:schemeClr>
                </a:solidFill>
                <a:effectLst/>
                <a:latin typeface="Arial" pitchFamily="34" charset="0"/>
                <a:ea typeface="Times New Roman" pitchFamily="18" charset="0"/>
                <a:cs typeface="Arial" pitchFamily="34" charset="0"/>
              </a:rPr>
              <a:t>Ils atteint 16% de la surface totale il se situent dans les parties Ouest et Sud-ouest.</a:t>
            </a:r>
            <a:endParaRPr kumimoji="0" lang="fr-FR" sz="2400" b="0" i="0" u="none" strike="noStrike" cap="none" normalizeH="0" baseline="0" dirty="0" smtClean="0">
              <a:ln>
                <a:noFill/>
              </a:ln>
              <a:solidFill>
                <a:schemeClr val="accent6">
                  <a:lumMod val="40000"/>
                  <a:lumOff val="60000"/>
                </a:schemeClr>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1"/>
          <p:cNvSpPr>
            <a:spLocks noChangeArrowheads="1"/>
          </p:cNvSpPr>
          <p:nvPr/>
        </p:nvSpPr>
        <p:spPr bwMode="auto">
          <a:xfrm>
            <a:off x="1214414" y="3214686"/>
            <a:ext cx="7643866"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r>
              <a:rPr kumimoji="0" lang="fr-FR" sz="2800" i="0" u="none" strike="noStrike" normalizeH="0" baseline="0" dirty="0" smtClean="0" bmk="_Toc245742845">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ea typeface="Times New Roman" pitchFamily="18" charset="0"/>
                <a:cs typeface="Arial" pitchFamily="34" charset="0"/>
              </a:rPr>
              <a:t>ETUDE SOCIO -DEMO -ECONOMIQUE</a:t>
            </a:r>
            <a:endParaRPr kumimoji="0" lang="fr-FR" sz="3600" i="0" u="none" strike="noStrike" normalizeH="0" baseline="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857224" y="1714491"/>
          <a:ext cx="7500989" cy="3071833"/>
        </p:xfrm>
        <a:graphic>
          <a:graphicData uri="http://schemas.openxmlformats.org/drawingml/2006/table">
            <a:tbl>
              <a:tblPr>
                <a:tableStyleId>{8A107856-5554-42FB-B03E-39F5DBC370BA}</a:tableStyleId>
              </a:tblPr>
              <a:tblGrid>
                <a:gridCol w="1551204"/>
                <a:gridCol w="721596"/>
                <a:gridCol w="721596"/>
                <a:gridCol w="727595"/>
                <a:gridCol w="1095144"/>
                <a:gridCol w="793605"/>
                <a:gridCol w="1096644"/>
                <a:gridCol w="793605"/>
              </a:tblGrid>
              <a:tr h="341315">
                <a:tc>
                  <a:txBody>
                    <a:bodyPr/>
                    <a:lstStyle/>
                    <a:p>
                      <a:pPr algn="just">
                        <a:spcAft>
                          <a:spcPts val="0"/>
                        </a:spcAft>
                      </a:pPr>
                      <a:endParaRPr lang="fr-FR" sz="1200" dirty="0">
                        <a:latin typeface="Times New Roman"/>
                        <a:ea typeface="Times New Roman"/>
                        <a:cs typeface="Arial"/>
                      </a:endParaRPr>
                    </a:p>
                  </a:txBody>
                  <a:tcPr marL="68580" marR="68580" marT="0" marB="0" anchor="ctr"/>
                </a:tc>
                <a:tc gridSpan="3">
                  <a:txBody>
                    <a:bodyPr/>
                    <a:lstStyle/>
                    <a:p>
                      <a:pPr algn="ctr" fontAlgn="base" hangingPunct="0">
                        <a:spcAft>
                          <a:spcPts val="0"/>
                        </a:spcAft>
                      </a:pPr>
                      <a:r>
                        <a:rPr lang="fr-FR" sz="1200" dirty="0"/>
                        <a:t>Population</a:t>
                      </a:r>
                      <a:endParaRPr lang="fr-FR" sz="2000" dirty="0">
                        <a:latin typeface="Times New Roman"/>
                        <a:ea typeface="Times New Roman"/>
                        <a:cs typeface="Arial"/>
                      </a:endParaRPr>
                    </a:p>
                  </a:txBody>
                  <a:tcPr marL="68580" marR="68580" marT="0" marB="0" anchor="ctr"/>
                </a:tc>
                <a:tc hMerge="1">
                  <a:txBody>
                    <a:bodyPr/>
                    <a:lstStyle/>
                    <a:p>
                      <a:endParaRPr lang="fr-FR"/>
                    </a:p>
                  </a:txBody>
                  <a:tcPr/>
                </a:tc>
                <a:tc hMerge="1">
                  <a:txBody>
                    <a:bodyPr/>
                    <a:lstStyle/>
                    <a:p>
                      <a:endParaRPr lang="fr-FR"/>
                    </a:p>
                  </a:txBody>
                  <a:tcPr/>
                </a:tc>
                <a:tc gridSpan="2">
                  <a:txBody>
                    <a:bodyPr/>
                    <a:lstStyle/>
                    <a:p>
                      <a:pPr algn="ctr" fontAlgn="base" hangingPunct="0">
                        <a:spcAft>
                          <a:spcPts val="0"/>
                        </a:spcAft>
                      </a:pPr>
                      <a:r>
                        <a:rPr lang="fr-FR" sz="1200" dirty="0"/>
                        <a:t>1987-1998</a:t>
                      </a:r>
                      <a:endParaRPr lang="fr-FR" sz="2000" dirty="0">
                        <a:latin typeface="Times New Roman"/>
                        <a:ea typeface="Times New Roman"/>
                        <a:cs typeface="Arial"/>
                      </a:endParaRPr>
                    </a:p>
                  </a:txBody>
                  <a:tcPr marL="68580" marR="68580" marT="0" marB="0" anchor="ctr"/>
                </a:tc>
                <a:tc hMerge="1">
                  <a:txBody>
                    <a:bodyPr/>
                    <a:lstStyle/>
                    <a:p>
                      <a:endParaRPr lang="fr-FR"/>
                    </a:p>
                  </a:txBody>
                  <a:tcPr/>
                </a:tc>
                <a:tc gridSpan="2">
                  <a:txBody>
                    <a:bodyPr/>
                    <a:lstStyle/>
                    <a:p>
                      <a:pPr algn="ctr" fontAlgn="base" hangingPunct="0">
                        <a:spcAft>
                          <a:spcPts val="0"/>
                        </a:spcAft>
                      </a:pPr>
                      <a:r>
                        <a:rPr lang="fr-FR" sz="1200" dirty="0"/>
                        <a:t>1998-2008</a:t>
                      </a:r>
                      <a:endParaRPr lang="fr-FR" sz="2000" dirty="0">
                        <a:latin typeface="Times New Roman"/>
                        <a:ea typeface="Times New Roman"/>
                        <a:cs typeface="Arial"/>
                      </a:endParaRPr>
                    </a:p>
                  </a:txBody>
                  <a:tcPr marL="68580" marR="68580" marT="0" marB="0" anchor="ctr"/>
                </a:tc>
                <a:tc hMerge="1">
                  <a:txBody>
                    <a:bodyPr/>
                    <a:lstStyle/>
                    <a:p>
                      <a:endParaRPr lang="fr-FR"/>
                    </a:p>
                  </a:txBody>
                  <a:tcPr/>
                </a:tc>
              </a:tr>
              <a:tr h="341315">
                <a:tc>
                  <a:txBody>
                    <a:bodyPr/>
                    <a:lstStyle/>
                    <a:p>
                      <a:pPr algn="just">
                        <a:spcAft>
                          <a:spcPts val="0"/>
                        </a:spcAft>
                      </a:pPr>
                      <a:r>
                        <a:rPr lang="fr-FR" sz="1200"/>
                        <a:t>Localités</a:t>
                      </a:r>
                      <a:endParaRPr lang="fr-FR" sz="2000">
                        <a:latin typeface="Times New Roman"/>
                        <a:ea typeface="Times New Roman"/>
                        <a:cs typeface="Arial"/>
                      </a:endParaRPr>
                    </a:p>
                  </a:txBody>
                  <a:tcPr marL="68580" marR="68580" marT="0" marB="0" anchor="ctr"/>
                </a:tc>
                <a:tc>
                  <a:txBody>
                    <a:bodyPr/>
                    <a:lstStyle/>
                    <a:p>
                      <a:pPr algn="ctr" fontAlgn="base" hangingPunct="0">
                        <a:spcAft>
                          <a:spcPts val="0"/>
                        </a:spcAft>
                      </a:pPr>
                      <a:r>
                        <a:rPr lang="fr-FR" sz="1200"/>
                        <a:t>1987</a:t>
                      </a:r>
                      <a:endParaRPr lang="fr-FR" sz="2000">
                        <a:latin typeface="Times New Roman"/>
                        <a:ea typeface="Times New Roman"/>
                        <a:cs typeface="Arial"/>
                      </a:endParaRPr>
                    </a:p>
                  </a:txBody>
                  <a:tcPr marL="68580" marR="68580" marT="0" marB="0" anchor="ctr"/>
                </a:tc>
                <a:tc>
                  <a:txBody>
                    <a:bodyPr/>
                    <a:lstStyle/>
                    <a:p>
                      <a:pPr algn="ctr" fontAlgn="base" hangingPunct="0">
                        <a:spcAft>
                          <a:spcPts val="0"/>
                        </a:spcAft>
                      </a:pPr>
                      <a:r>
                        <a:rPr lang="fr-FR" sz="1200" dirty="0"/>
                        <a:t>1998</a:t>
                      </a:r>
                      <a:endParaRPr lang="fr-FR" sz="2000" dirty="0">
                        <a:latin typeface="Times New Roman"/>
                        <a:ea typeface="Times New Roman"/>
                        <a:cs typeface="Arial"/>
                      </a:endParaRPr>
                    </a:p>
                  </a:txBody>
                  <a:tcPr marL="68580" marR="68580" marT="0" marB="0" anchor="ctr"/>
                </a:tc>
                <a:tc>
                  <a:txBody>
                    <a:bodyPr/>
                    <a:lstStyle/>
                    <a:p>
                      <a:pPr algn="ctr" fontAlgn="base" hangingPunct="0">
                        <a:spcAft>
                          <a:spcPts val="0"/>
                        </a:spcAft>
                      </a:pPr>
                      <a:r>
                        <a:rPr lang="fr-FR" sz="1200"/>
                        <a:t>2008</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TAGMA</a:t>
                      </a:r>
                      <a:endParaRPr lang="fr-FR" sz="2000">
                        <a:latin typeface="Times New Roman"/>
                        <a:ea typeface="Times New Roman"/>
                        <a:cs typeface="Arial"/>
                      </a:endParaRPr>
                    </a:p>
                  </a:txBody>
                  <a:tcPr marL="68580" marR="68580" marT="0" marB="0" anchor="ctr"/>
                </a:tc>
                <a:tc>
                  <a:txBody>
                    <a:bodyPr/>
                    <a:lstStyle/>
                    <a:p>
                      <a:pPr algn="ctr" fontAlgn="base" hangingPunct="0">
                        <a:spcAft>
                          <a:spcPts val="0"/>
                        </a:spcAft>
                      </a:pPr>
                      <a:r>
                        <a:rPr lang="fr-FR" sz="1200"/>
                        <a:t>S.M</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dirty="0"/>
                        <a:t>TAGMA</a:t>
                      </a:r>
                      <a:endParaRPr lang="fr-FR" sz="2000" dirty="0">
                        <a:latin typeface="Times New Roman"/>
                        <a:ea typeface="Times New Roman"/>
                        <a:cs typeface="Arial"/>
                      </a:endParaRPr>
                    </a:p>
                  </a:txBody>
                  <a:tcPr marL="68580" marR="68580" marT="0" marB="0" anchor="ctr"/>
                </a:tc>
                <a:tc>
                  <a:txBody>
                    <a:bodyPr/>
                    <a:lstStyle/>
                    <a:p>
                      <a:pPr algn="ctr">
                        <a:spcAft>
                          <a:spcPts val="0"/>
                        </a:spcAft>
                      </a:pPr>
                      <a:r>
                        <a:rPr lang="fr-FR" sz="1200"/>
                        <a:t>S.M</a:t>
                      </a:r>
                      <a:endParaRPr lang="fr-FR" sz="2000">
                        <a:latin typeface="Times New Roman"/>
                        <a:ea typeface="Times New Roman"/>
                        <a:cs typeface="Arial"/>
                      </a:endParaRPr>
                    </a:p>
                  </a:txBody>
                  <a:tcPr marL="68580" marR="68580" marT="0" marB="0" anchor="ctr"/>
                </a:tc>
              </a:tr>
              <a:tr h="682629">
                <a:tc>
                  <a:txBody>
                    <a:bodyPr/>
                    <a:lstStyle/>
                    <a:p>
                      <a:pPr algn="just">
                        <a:spcAft>
                          <a:spcPts val="0"/>
                        </a:spcAft>
                      </a:pPr>
                      <a:r>
                        <a:rPr lang="fr-FR" sz="1200"/>
                        <a:t>Didouche Mourad</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8839</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28327</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43630</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11,17</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9,02%</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dirty="0"/>
                        <a:t>4,41%</a:t>
                      </a:r>
                      <a:endParaRPr lang="fr-FR" sz="2000" dirty="0">
                        <a:latin typeface="Times New Roman"/>
                        <a:ea typeface="Times New Roman"/>
                        <a:cs typeface="Arial"/>
                      </a:endParaRPr>
                    </a:p>
                  </a:txBody>
                  <a:tcPr marL="68580" marR="68580" marT="0" marB="0" anchor="ctr"/>
                </a:tc>
                <a:tc>
                  <a:txBody>
                    <a:bodyPr/>
                    <a:lstStyle/>
                    <a:p>
                      <a:pPr algn="ctr">
                        <a:spcAft>
                          <a:spcPts val="0"/>
                        </a:spcAft>
                      </a:pPr>
                      <a:r>
                        <a:rPr lang="fr-FR" sz="1200" dirty="0"/>
                        <a:t>2,69%</a:t>
                      </a:r>
                      <a:endParaRPr lang="fr-FR" sz="2000" dirty="0">
                        <a:latin typeface="Times New Roman"/>
                        <a:ea typeface="Times New Roman"/>
                        <a:cs typeface="Arial"/>
                      </a:endParaRPr>
                    </a:p>
                  </a:txBody>
                  <a:tcPr marL="68580" marR="68580" marT="0" marB="0" anchor="ctr"/>
                </a:tc>
              </a:tr>
              <a:tr h="341315">
                <a:tc>
                  <a:txBody>
                    <a:bodyPr/>
                    <a:lstStyle/>
                    <a:p>
                      <a:pPr algn="just">
                        <a:spcAft>
                          <a:spcPts val="0"/>
                        </a:spcAft>
                      </a:pPr>
                      <a:r>
                        <a:rPr lang="fr-FR" sz="1200"/>
                        <a:t>Béni Mestina</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1135</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1352</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1463</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1,60%</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-0,55%</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0,79%</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dirty="0"/>
                        <a:t>-0,93%</a:t>
                      </a:r>
                      <a:endParaRPr lang="fr-FR" sz="2000" dirty="0">
                        <a:latin typeface="Times New Roman"/>
                        <a:ea typeface="Times New Roman"/>
                        <a:cs typeface="Arial"/>
                      </a:endParaRPr>
                    </a:p>
                  </a:txBody>
                  <a:tcPr marL="68580" marR="68580" marT="0" marB="0" anchor="ctr"/>
                </a:tc>
              </a:tr>
              <a:tr h="682629">
                <a:tc>
                  <a:txBody>
                    <a:bodyPr/>
                    <a:lstStyle/>
                    <a:p>
                      <a:pPr algn="just">
                        <a:spcAft>
                          <a:spcPts val="0"/>
                        </a:spcAft>
                      </a:pPr>
                      <a:r>
                        <a:rPr lang="fr-FR" sz="1200" dirty="0" err="1"/>
                        <a:t>Retba</a:t>
                      </a:r>
                      <a:endParaRPr lang="fr-FR" sz="2000" dirty="0">
                        <a:latin typeface="Times New Roman"/>
                        <a:ea typeface="Times New Roman"/>
                        <a:cs typeface="Arial"/>
                      </a:endParaRPr>
                    </a:p>
                  </a:txBody>
                  <a:tcPr marL="68580" marR="68580" marT="0" marB="0" anchor="ctr"/>
                </a:tc>
                <a:tc>
                  <a:txBody>
                    <a:bodyPr/>
                    <a:lstStyle/>
                    <a:p>
                      <a:pPr algn="just">
                        <a:spcAft>
                          <a:spcPts val="0"/>
                        </a:spcAft>
                      </a:pPr>
                      <a:endParaRPr lang="fr-FR" sz="1200" dirty="0">
                        <a:latin typeface="Times New Roman"/>
                        <a:ea typeface="Times New Roman"/>
                        <a:cs typeface="Arial"/>
                      </a:endParaRPr>
                    </a:p>
                  </a:txBody>
                  <a:tcPr marL="68580" marR="68580" marT="0" marB="0" anchor="ctr"/>
                </a:tc>
                <a:tc>
                  <a:txBody>
                    <a:bodyPr/>
                    <a:lstStyle/>
                    <a:p>
                      <a:pPr algn="just">
                        <a:spcAft>
                          <a:spcPts val="0"/>
                        </a:spcAft>
                      </a:pP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1200" dirty="0"/>
                        <a:t>674</a:t>
                      </a:r>
                      <a:endParaRPr lang="fr-FR" sz="2000" dirty="0">
                        <a:latin typeface="Times New Roman"/>
                        <a:ea typeface="Times New Roman"/>
                        <a:cs typeface="Arial"/>
                      </a:endParaRPr>
                    </a:p>
                  </a:txBody>
                  <a:tcPr marL="68580" marR="68580" marT="0" marB="0" anchor="ctr"/>
                </a:tc>
                <a:tc gridSpan="4">
                  <a:txBody>
                    <a:bodyPr/>
                    <a:lstStyle/>
                    <a:p>
                      <a:pPr algn="just">
                        <a:spcAft>
                          <a:spcPts val="0"/>
                        </a:spcAft>
                      </a:pPr>
                      <a:r>
                        <a:rPr lang="fr-FR" sz="1200" dirty="0"/>
                        <a:t>Nouvel agglomération secondaire RGPH 2008</a:t>
                      </a:r>
                      <a:endParaRPr lang="fr-FR" sz="2000" dirty="0">
                        <a:latin typeface="Times New Roman"/>
                        <a:ea typeface="Times New Roman"/>
                        <a:cs typeface="Arial"/>
                      </a:endParaRPr>
                    </a:p>
                  </a:txBody>
                  <a:tcPr marL="68580" marR="68580" marT="0" marB="0" anchor="ctr"/>
                </a:tc>
                <a:tc hMerge="1">
                  <a:txBody>
                    <a:bodyPr/>
                    <a:lstStyle/>
                    <a:p>
                      <a:endParaRPr lang="fr-FR"/>
                    </a:p>
                  </a:txBody>
                  <a:tcPr/>
                </a:tc>
                <a:tc hMerge="1">
                  <a:txBody>
                    <a:bodyPr/>
                    <a:lstStyle/>
                    <a:p>
                      <a:endParaRPr lang="fr-FR"/>
                    </a:p>
                  </a:txBody>
                  <a:tcPr/>
                </a:tc>
                <a:tc hMerge="1">
                  <a:txBody>
                    <a:bodyPr/>
                    <a:lstStyle/>
                    <a:p>
                      <a:endParaRPr lang="fr-FR"/>
                    </a:p>
                  </a:txBody>
                  <a:tcPr/>
                </a:tc>
              </a:tr>
              <a:tr h="341315">
                <a:tc>
                  <a:txBody>
                    <a:bodyPr/>
                    <a:lstStyle/>
                    <a:p>
                      <a:pPr algn="just">
                        <a:spcAft>
                          <a:spcPts val="0"/>
                        </a:spcAft>
                      </a:pPr>
                      <a:r>
                        <a:rPr lang="fr-FR" sz="1200"/>
                        <a:t>Zone Eparse</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5502</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3587</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2733</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-3,81%</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-5,96%</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-2,68%</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dirty="0"/>
                        <a:t>-4,40%</a:t>
                      </a:r>
                      <a:endParaRPr lang="fr-FR" sz="2000" dirty="0">
                        <a:latin typeface="Times New Roman"/>
                        <a:ea typeface="Times New Roman"/>
                        <a:cs typeface="Arial"/>
                      </a:endParaRPr>
                    </a:p>
                  </a:txBody>
                  <a:tcPr marL="68580" marR="68580" marT="0" marB="0" anchor="ctr"/>
                </a:tc>
              </a:tr>
              <a:tr h="341315">
                <a:tc>
                  <a:txBody>
                    <a:bodyPr/>
                    <a:lstStyle/>
                    <a:p>
                      <a:pPr algn="just">
                        <a:spcAft>
                          <a:spcPts val="0"/>
                        </a:spcAft>
                      </a:pPr>
                      <a:r>
                        <a:rPr lang="fr-FR" sz="1200"/>
                        <a:t>COMMUNE</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16547</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dirty="0"/>
                        <a:t>33266</a:t>
                      </a:r>
                      <a:endParaRPr lang="fr-FR" sz="2000" dirty="0">
                        <a:latin typeface="Times New Roman"/>
                        <a:ea typeface="Times New Roman"/>
                        <a:cs typeface="Arial"/>
                      </a:endParaRPr>
                    </a:p>
                  </a:txBody>
                  <a:tcPr marL="68580" marR="68580" marT="0" marB="0" anchor="ctr"/>
                </a:tc>
                <a:tc>
                  <a:txBody>
                    <a:bodyPr/>
                    <a:lstStyle/>
                    <a:p>
                      <a:pPr algn="ctr">
                        <a:spcAft>
                          <a:spcPts val="0"/>
                        </a:spcAft>
                      </a:pPr>
                      <a:r>
                        <a:rPr lang="fr-FR" sz="1200"/>
                        <a:t>48500</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6,55%</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4,40%</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3.84%</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dirty="0"/>
                        <a:t>2.12%</a:t>
                      </a:r>
                      <a:endParaRPr lang="fr-FR" sz="2000" dirty="0">
                        <a:latin typeface="Times New Roman"/>
                        <a:ea typeface="Times New Roman"/>
                        <a:cs typeface="Arial"/>
                      </a:endParaRPr>
                    </a:p>
                  </a:txBody>
                  <a:tcPr marL="68580" marR="68580" marT="0" marB="0" anchor="ctr"/>
                </a:tc>
              </a:tr>
            </a:tbl>
          </a:graphicData>
        </a:graphic>
      </p:graphicFrame>
      <p:sp>
        <p:nvSpPr>
          <p:cNvPr id="3" name="Rectangle 2"/>
          <p:cNvSpPr/>
          <p:nvPr/>
        </p:nvSpPr>
        <p:spPr>
          <a:xfrm>
            <a:off x="285720" y="214290"/>
            <a:ext cx="1848776" cy="400110"/>
          </a:xfrm>
          <a:prstGeom prst="rect">
            <a:avLst/>
          </a:prstGeom>
        </p:spPr>
        <p:txBody>
          <a:bodyPr wrap="none">
            <a:spAutoFit/>
          </a:bodyPr>
          <a:lstStyle/>
          <a:p>
            <a:r>
              <a:rPr lang="fr-FR" sz="2000" b="1" dirty="0" smtClean="0">
                <a:solidFill>
                  <a:schemeClr val="accent6">
                    <a:lumMod val="75000"/>
                  </a:schemeClr>
                </a:solidFill>
              </a:rPr>
              <a:t>POPULATION</a:t>
            </a:r>
            <a:endParaRPr lang="fr-FR" dirty="0">
              <a:solidFill>
                <a:schemeClr val="accent6">
                  <a:lumMod val="75000"/>
                </a:schemeClr>
              </a:solidFill>
            </a:endParaRPr>
          </a:p>
        </p:txBody>
      </p:sp>
      <p:sp>
        <p:nvSpPr>
          <p:cNvPr id="4" name="Rectangle 3"/>
          <p:cNvSpPr/>
          <p:nvPr/>
        </p:nvSpPr>
        <p:spPr>
          <a:xfrm>
            <a:off x="1071538" y="1142984"/>
            <a:ext cx="7358114" cy="369332"/>
          </a:xfrm>
          <a:prstGeom prst="rect">
            <a:avLst/>
          </a:prstGeom>
        </p:spPr>
        <p:txBody>
          <a:bodyPr wrap="square">
            <a:spAutoFit/>
          </a:bodyPr>
          <a:lstStyle/>
          <a:p>
            <a:r>
              <a:rPr lang="fr-FR" b="1" dirty="0" smtClean="0">
                <a:solidFill>
                  <a:schemeClr val="accent3"/>
                </a:solidFill>
              </a:rPr>
              <a:t>Tableau : Estimation de la population par dispersion en 2008</a:t>
            </a:r>
            <a:endParaRPr lang="fr-FR" b="1" dirty="0">
              <a:solidFill>
                <a:schemeClr val="accent3"/>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1" name="Image 1"/>
          <p:cNvPicPr>
            <a:picLocks noChangeAspect="1" noChangeArrowheads="1"/>
          </p:cNvPicPr>
          <p:nvPr/>
        </p:nvPicPr>
        <p:blipFill>
          <a:blip r:embed="rId2"/>
          <a:srcRect l="-2280" t="-7806" r="-3555" b="-10274"/>
          <a:stretch>
            <a:fillRect/>
          </a:stretch>
        </p:blipFill>
        <p:spPr bwMode="auto">
          <a:xfrm>
            <a:off x="642910" y="3929066"/>
            <a:ext cx="6642357" cy="3500462"/>
          </a:xfrm>
          <a:prstGeom prst="rect">
            <a:avLst/>
          </a:prstGeom>
          <a:noFill/>
          <a:ln w="9525">
            <a:noFill/>
            <a:miter lim="800000"/>
            <a:headEnd/>
            <a:tailEnd/>
          </a:ln>
        </p:spPr>
      </p:pic>
      <p:sp>
        <p:nvSpPr>
          <p:cNvPr id="2" name="Rectangle 1"/>
          <p:cNvSpPr/>
          <p:nvPr/>
        </p:nvSpPr>
        <p:spPr>
          <a:xfrm>
            <a:off x="0" y="0"/>
            <a:ext cx="9144000" cy="4462760"/>
          </a:xfrm>
          <a:prstGeom prst="rect">
            <a:avLst/>
          </a:prstGeom>
        </p:spPr>
        <p:txBody>
          <a:bodyPr wrap="square">
            <a:spAutoFit/>
          </a:bodyPr>
          <a:lstStyle/>
          <a:p>
            <a:pPr marL="342900" lvl="0" indent="-342900" algn="just">
              <a:spcAft>
                <a:spcPts val="0"/>
              </a:spcAft>
              <a:buFont typeface="+mj-lt"/>
              <a:buAutoNum type="arabicPeriod"/>
            </a:pPr>
            <a:r>
              <a:rPr lang="fr-FR" sz="2400" b="1" dirty="0" smtClean="0">
                <a:solidFill>
                  <a:schemeClr val="accent3"/>
                </a:solidFill>
                <a:latin typeface="Times New Roman"/>
                <a:ea typeface="Times New Roman"/>
              </a:rPr>
              <a:t>Période de 1987 à 1998 :</a:t>
            </a:r>
            <a:endParaRPr lang="fr-FR" sz="2400" dirty="0" smtClean="0">
              <a:solidFill>
                <a:schemeClr val="accent3"/>
              </a:solidFill>
              <a:latin typeface="Times New Roman"/>
              <a:ea typeface="Times New Roman"/>
            </a:endParaRPr>
          </a:p>
          <a:p>
            <a:pPr algn="just" hangingPunct="0">
              <a:spcAft>
                <a:spcPts val="0"/>
              </a:spcAft>
            </a:pPr>
            <a:r>
              <a:rPr lang="fr-FR" sz="2000" dirty="0" smtClean="0">
                <a:solidFill>
                  <a:schemeClr val="accent6">
                    <a:lumMod val="40000"/>
                    <a:lumOff val="60000"/>
                  </a:schemeClr>
                </a:solidFill>
                <a:latin typeface="Times New Roman"/>
                <a:ea typeface="Times New Roman"/>
              </a:rPr>
              <a:t>La commune de </a:t>
            </a:r>
            <a:r>
              <a:rPr lang="fr-FR" sz="2000" dirty="0" err="1" smtClean="0">
                <a:solidFill>
                  <a:schemeClr val="accent6">
                    <a:lumMod val="40000"/>
                    <a:lumOff val="60000"/>
                  </a:schemeClr>
                </a:solidFill>
                <a:latin typeface="Times New Roman"/>
                <a:ea typeface="Times New Roman"/>
              </a:rPr>
              <a:t>Didouche</a:t>
            </a:r>
            <a:r>
              <a:rPr lang="fr-FR" sz="2000" dirty="0" smtClean="0">
                <a:solidFill>
                  <a:schemeClr val="accent6">
                    <a:lumMod val="40000"/>
                    <a:lumOff val="60000"/>
                  </a:schemeClr>
                </a:solidFill>
                <a:latin typeface="Times New Roman"/>
                <a:ea typeface="Times New Roman"/>
              </a:rPr>
              <a:t> Mourad a connue une évolution démographique </a:t>
            </a:r>
            <a:r>
              <a:rPr lang="fr-FR" sz="2000" b="1" dirty="0" smtClean="0">
                <a:solidFill>
                  <a:schemeClr val="accent6">
                    <a:lumMod val="40000"/>
                    <a:lumOff val="60000"/>
                  </a:schemeClr>
                </a:solidFill>
                <a:latin typeface="Times New Roman"/>
                <a:ea typeface="Times New Roman"/>
              </a:rPr>
              <a:t>très fulgurante</a:t>
            </a:r>
            <a:r>
              <a:rPr lang="fr-FR" sz="2000" dirty="0" smtClean="0">
                <a:solidFill>
                  <a:schemeClr val="accent6">
                    <a:lumMod val="40000"/>
                    <a:lumOff val="60000"/>
                  </a:schemeClr>
                </a:solidFill>
                <a:latin typeface="Times New Roman"/>
                <a:ea typeface="Times New Roman"/>
              </a:rPr>
              <a:t> traduite par l’accroissement de la population du chef lieu de commune :</a:t>
            </a:r>
          </a:p>
          <a:p>
            <a:pPr marL="342900" lvl="0" indent="-342900" algn="just" hangingPunct="0">
              <a:spcAft>
                <a:spcPts val="0"/>
              </a:spcAft>
              <a:buFont typeface="Times New Roman"/>
              <a:buChar char="-"/>
              <a:tabLst>
                <a:tab pos="800100" algn="l"/>
              </a:tabLst>
            </a:pPr>
            <a:r>
              <a:rPr lang="fr-FR" sz="2000" b="1" i="1" dirty="0" smtClean="0">
                <a:solidFill>
                  <a:schemeClr val="accent6">
                    <a:lumMod val="75000"/>
                  </a:schemeClr>
                </a:solidFill>
                <a:latin typeface="Times New Roman"/>
                <a:ea typeface="Times New Roman"/>
              </a:rPr>
              <a:t>Le chef lieu de commune</a:t>
            </a:r>
            <a:r>
              <a:rPr lang="fr-FR" sz="2000" dirty="0" smtClean="0">
                <a:solidFill>
                  <a:schemeClr val="accent6">
                    <a:lumMod val="75000"/>
                  </a:schemeClr>
                </a:solidFill>
                <a:latin typeface="Times New Roman"/>
                <a:ea typeface="Times New Roman"/>
              </a:rPr>
              <a:t> : </a:t>
            </a:r>
            <a:r>
              <a:rPr lang="fr-FR" sz="2000" dirty="0" smtClean="0">
                <a:solidFill>
                  <a:schemeClr val="accent6">
                    <a:lumMod val="40000"/>
                    <a:lumOff val="60000"/>
                  </a:schemeClr>
                </a:solidFill>
                <a:latin typeface="Times New Roman"/>
                <a:ea typeface="Times New Roman"/>
              </a:rPr>
              <a:t>a connu un taux d’accroissement, très important 11.17% durant la période 1987-1998; le solde migratoire pour la même période était de 9.02%,</a:t>
            </a:r>
          </a:p>
          <a:p>
            <a:pPr marL="342900" lvl="0" indent="-342900" algn="just" hangingPunct="0">
              <a:spcAft>
                <a:spcPts val="0"/>
              </a:spcAft>
              <a:buFont typeface="Times New Roman"/>
              <a:buChar char="-"/>
              <a:tabLst>
                <a:tab pos="800100" algn="l"/>
              </a:tabLst>
            </a:pPr>
            <a:r>
              <a:rPr lang="fr-FR" sz="2000" b="1" i="1" dirty="0" smtClean="0">
                <a:solidFill>
                  <a:schemeClr val="accent6">
                    <a:lumMod val="75000"/>
                  </a:schemeClr>
                </a:solidFill>
                <a:latin typeface="Times New Roman"/>
                <a:ea typeface="Times New Roman"/>
              </a:rPr>
              <a:t>Les agglomérations secondaires : </a:t>
            </a:r>
            <a:r>
              <a:rPr lang="fr-FR" sz="2000" dirty="0" smtClean="0">
                <a:solidFill>
                  <a:schemeClr val="accent6">
                    <a:lumMod val="40000"/>
                    <a:lumOff val="60000"/>
                  </a:schemeClr>
                </a:solidFill>
                <a:latin typeface="Times New Roman"/>
                <a:ea typeface="Times New Roman"/>
              </a:rPr>
              <a:t>Oued </a:t>
            </a:r>
            <a:r>
              <a:rPr lang="fr-FR" sz="2000" dirty="0" err="1" smtClean="0">
                <a:solidFill>
                  <a:schemeClr val="accent6">
                    <a:lumMod val="40000"/>
                    <a:lumOff val="60000"/>
                  </a:schemeClr>
                </a:solidFill>
                <a:latin typeface="Times New Roman"/>
                <a:ea typeface="Times New Roman"/>
              </a:rPr>
              <a:t>Lahdjar</a:t>
            </a:r>
            <a:r>
              <a:rPr lang="fr-FR" sz="2000" dirty="0" smtClean="0">
                <a:solidFill>
                  <a:schemeClr val="accent6">
                    <a:lumMod val="40000"/>
                    <a:lumOff val="60000"/>
                  </a:schemeClr>
                </a:solidFill>
                <a:latin typeface="Times New Roman"/>
                <a:ea typeface="Times New Roman"/>
              </a:rPr>
              <a:t> a fusionné avec le chef-lieu, Béni </a:t>
            </a:r>
            <a:r>
              <a:rPr lang="fr-FR" sz="2000" dirty="0" err="1" smtClean="0">
                <a:solidFill>
                  <a:schemeClr val="accent6">
                    <a:lumMod val="40000"/>
                    <a:lumOff val="60000"/>
                  </a:schemeClr>
                </a:solidFill>
                <a:latin typeface="Times New Roman"/>
                <a:ea typeface="Times New Roman"/>
              </a:rPr>
              <a:t>Mestina</a:t>
            </a:r>
            <a:r>
              <a:rPr lang="fr-FR" sz="2000" dirty="0" smtClean="0">
                <a:solidFill>
                  <a:schemeClr val="accent6">
                    <a:lumMod val="40000"/>
                    <a:lumOff val="60000"/>
                  </a:schemeClr>
                </a:solidFill>
                <a:latin typeface="Times New Roman"/>
                <a:ea typeface="Times New Roman"/>
              </a:rPr>
              <a:t> enregistre un taux d’accroissement de 1.60% avec une population de 1390 personnes </a:t>
            </a:r>
          </a:p>
          <a:p>
            <a:pPr marL="342900" lvl="0" indent="-342900" algn="just" hangingPunct="0">
              <a:spcAft>
                <a:spcPts val="0"/>
              </a:spcAft>
              <a:buFont typeface="Times New Roman"/>
              <a:buChar char="-"/>
              <a:tabLst>
                <a:tab pos="800100" algn="l"/>
              </a:tabLst>
            </a:pPr>
            <a:r>
              <a:rPr lang="fr-FR" sz="2000" b="1" i="1" dirty="0" smtClean="0">
                <a:solidFill>
                  <a:schemeClr val="accent6">
                    <a:lumMod val="75000"/>
                  </a:schemeClr>
                </a:solidFill>
                <a:latin typeface="Times New Roman"/>
                <a:ea typeface="Times New Roman"/>
              </a:rPr>
              <a:t>La zone éparse :</a:t>
            </a:r>
            <a:r>
              <a:rPr lang="fr-FR" sz="2000" dirty="0" smtClean="0">
                <a:solidFill>
                  <a:schemeClr val="accent6">
                    <a:lumMod val="75000"/>
                  </a:schemeClr>
                </a:solidFill>
                <a:latin typeface="Times New Roman"/>
                <a:ea typeface="Times New Roman"/>
              </a:rPr>
              <a:t> </a:t>
            </a:r>
            <a:r>
              <a:rPr lang="fr-FR" sz="2000" dirty="0" smtClean="0">
                <a:solidFill>
                  <a:schemeClr val="accent6">
                    <a:lumMod val="40000"/>
                    <a:lumOff val="60000"/>
                  </a:schemeClr>
                </a:solidFill>
                <a:latin typeface="Times New Roman"/>
                <a:ea typeface="Times New Roman"/>
              </a:rPr>
              <a:t>a connu exode important de sa population vers les agglomérations urbaines affiche un taux d’accroissement de -3.81% et un solde migratoire passif de moins 5.96%,</a:t>
            </a:r>
          </a:p>
          <a:p>
            <a:pPr marL="342900" lvl="0" indent="-342900" algn="just" hangingPunct="0">
              <a:spcAft>
                <a:spcPts val="0"/>
              </a:spcAft>
              <a:buFont typeface="Times New Roman"/>
              <a:buChar char="-"/>
              <a:tabLst>
                <a:tab pos="800100" algn="l"/>
              </a:tabLst>
            </a:pPr>
            <a:r>
              <a:rPr lang="fr-FR" sz="2000" b="1" i="1" dirty="0" smtClean="0">
                <a:solidFill>
                  <a:schemeClr val="accent6">
                    <a:lumMod val="75000"/>
                  </a:schemeClr>
                </a:solidFill>
                <a:latin typeface="Times New Roman"/>
                <a:ea typeface="Times New Roman"/>
              </a:rPr>
              <a:t>A l’échelle communale</a:t>
            </a:r>
            <a:r>
              <a:rPr lang="fr-FR" sz="2000" dirty="0" smtClean="0">
                <a:solidFill>
                  <a:schemeClr val="accent6">
                    <a:lumMod val="75000"/>
                  </a:schemeClr>
                </a:solidFill>
                <a:latin typeface="Times New Roman"/>
                <a:ea typeface="Times New Roman"/>
              </a:rPr>
              <a:t> : </a:t>
            </a:r>
            <a:r>
              <a:rPr lang="fr-FR" sz="2000" dirty="0" smtClean="0">
                <a:solidFill>
                  <a:schemeClr val="accent6">
                    <a:lumMod val="40000"/>
                    <a:lumOff val="60000"/>
                  </a:schemeClr>
                </a:solidFill>
                <a:latin typeface="Times New Roman"/>
                <a:ea typeface="Times New Roman"/>
              </a:rPr>
              <a:t>l’accroissement démographique de la population entre les deux périodes est de 6.55%, leur concentration se trouve au niveau du chef lieu.</a:t>
            </a:r>
            <a:endParaRPr lang="fr-FR" sz="2000" dirty="0">
              <a:solidFill>
                <a:schemeClr val="accent6">
                  <a:lumMod val="40000"/>
                  <a:lumOff val="60000"/>
                </a:schemeClr>
              </a:solidFill>
              <a:latin typeface="Times New Roman"/>
              <a:ea typeface="Times New Roman"/>
            </a:endParaRPr>
          </a:p>
        </p:txBody>
      </p:sp>
      <p:sp>
        <p:nvSpPr>
          <p:cNvPr id="3" name="Rectangle 2"/>
          <p:cNvSpPr/>
          <p:nvPr/>
        </p:nvSpPr>
        <p:spPr>
          <a:xfrm>
            <a:off x="1714480" y="4429132"/>
            <a:ext cx="5357850" cy="307777"/>
          </a:xfrm>
          <a:prstGeom prst="rect">
            <a:avLst/>
          </a:prstGeom>
        </p:spPr>
        <p:txBody>
          <a:bodyPr wrap="square">
            <a:spAutoFit/>
          </a:bodyPr>
          <a:lstStyle/>
          <a:p>
            <a:pPr>
              <a:spcAft>
                <a:spcPts val="0"/>
              </a:spcAft>
            </a:pPr>
            <a:r>
              <a:rPr lang="fr-FR" sz="1400" b="1" dirty="0" smtClean="0">
                <a:solidFill>
                  <a:schemeClr val="bg1"/>
                </a:solidFill>
                <a:latin typeface="Times New Roman"/>
                <a:ea typeface="Times New Roman"/>
              </a:rPr>
              <a:t>: Evolutions démographique par disparition de 1987 - 2008</a:t>
            </a:r>
            <a:endParaRPr lang="fr-FR" sz="1400" b="1" dirty="0">
              <a:solidFill>
                <a:schemeClr val="bg1"/>
              </a:solidFill>
              <a:latin typeface="Times New Roman"/>
              <a:ea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16" y="1285860"/>
            <a:ext cx="6858080" cy="830997"/>
          </a:xfrm>
          <a:prstGeom prst="rect">
            <a:avLst/>
          </a:prstGeom>
        </p:spPr>
        <p:txBody>
          <a:bodyPr wrap="square">
            <a:spAutoFit/>
          </a:bodyPr>
          <a:lstStyle/>
          <a:p>
            <a:pPr lvl="0" algn="ctr" eaLnBrk="0" fontAlgn="base" hangingPunct="0">
              <a:spcBef>
                <a:spcPct val="0"/>
              </a:spcBef>
              <a:spcAft>
                <a:spcPct val="0"/>
              </a:spcAft>
            </a:pPr>
            <a:r>
              <a:rPr lang="fr-FR" sz="2400" b="1" i="1" dirty="0" smtClean="0">
                <a:solidFill>
                  <a:schemeClr val="accent6">
                    <a:lumMod val="75000"/>
                  </a:schemeClr>
                </a:solidFill>
                <a:latin typeface="+mj-lt"/>
                <a:ea typeface="Calibri" pitchFamily="34" charset="0"/>
                <a:cs typeface="Arial" pitchFamily="34" charset="0"/>
              </a:rPr>
              <a:t>1-Définitions du Plan Directeur d’Aménagement </a:t>
            </a:r>
          </a:p>
          <a:p>
            <a:pPr lvl="0" algn="ctr" eaLnBrk="0" fontAlgn="base" hangingPunct="0">
              <a:spcBef>
                <a:spcPct val="0"/>
              </a:spcBef>
              <a:spcAft>
                <a:spcPct val="0"/>
              </a:spcAft>
            </a:pPr>
            <a:r>
              <a:rPr lang="fr-FR" sz="2400" b="1" i="1" dirty="0" smtClean="0">
                <a:solidFill>
                  <a:schemeClr val="accent6">
                    <a:lumMod val="75000"/>
                  </a:schemeClr>
                </a:solidFill>
                <a:latin typeface="+mj-lt"/>
                <a:ea typeface="Calibri" pitchFamily="34" charset="0"/>
                <a:cs typeface="Arial" pitchFamily="34" charset="0"/>
              </a:rPr>
              <a:t>et d’Urbanisme (PDAU)</a:t>
            </a:r>
            <a:endParaRPr lang="fr-FR" sz="1400" b="1" i="1" dirty="0" smtClean="0">
              <a:solidFill>
                <a:schemeClr val="accent6">
                  <a:lumMod val="75000"/>
                </a:schemeClr>
              </a:solidFill>
              <a:latin typeface="+mj-lt"/>
              <a:cs typeface="Arial" pitchFamily="34" charset="0"/>
            </a:endParaRPr>
          </a:p>
        </p:txBody>
      </p:sp>
      <p:sp>
        <p:nvSpPr>
          <p:cNvPr id="3" name="Rectangle 1"/>
          <p:cNvSpPr>
            <a:spLocks noChangeArrowheads="1"/>
          </p:cNvSpPr>
          <p:nvPr/>
        </p:nvSpPr>
        <p:spPr bwMode="auto">
          <a:xfrm>
            <a:off x="571472" y="2357430"/>
            <a:ext cx="8001056"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1" u="none" strike="noStrike" cap="none" normalizeH="0" baseline="0" dirty="0" smtClean="0">
                <a:ln>
                  <a:noFill/>
                </a:ln>
                <a:solidFill>
                  <a:schemeClr val="tx1">
                    <a:lumMod val="85000"/>
                    <a:lumOff val="15000"/>
                  </a:schemeClr>
                </a:solidFill>
                <a:effectLst/>
                <a:latin typeface="Calibri" pitchFamily="34" charset="0"/>
                <a:ea typeface="Times New Roman" pitchFamily="18" charset="0"/>
                <a:cs typeface="Arial" pitchFamily="34" charset="0"/>
              </a:rPr>
              <a:t>	</a:t>
            </a:r>
            <a:r>
              <a:rPr kumimoji="0" lang="fr-FR" sz="2400" b="1" u="none" strike="noStrike" cap="none" normalizeH="0" baseline="0" dirty="0" smtClean="0">
                <a:ln>
                  <a:noFill/>
                </a:ln>
                <a:solidFill>
                  <a:schemeClr val="accent6">
                    <a:lumMod val="40000"/>
                    <a:lumOff val="60000"/>
                  </a:schemeClr>
                </a:solidFill>
                <a:effectLst/>
                <a:latin typeface="+mj-lt"/>
                <a:ea typeface="Times New Roman" pitchFamily="18" charset="0"/>
                <a:cs typeface="Arial" pitchFamily="34" charset="0"/>
              </a:rPr>
              <a:t>Le plan directeur d’aménagement et d’urbanisme est un instrument de planification spatiale et de gestion urbaine. Il fixe les orientations fondamentales de l’aménagement de territoire, de la ou des communes concernées en tenant compte des schémas d’aménagements et plans de développements.</a:t>
            </a:r>
            <a:endParaRPr kumimoji="0" lang="fr-FR" sz="2400" b="1" u="none" strike="noStrike" cap="none" normalizeH="0" baseline="0" dirty="0" smtClean="0">
              <a:ln>
                <a:noFill/>
              </a:ln>
              <a:solidFill>
                <a:schemeClr val="accent6">
                  <a:lumMod val="40000"/>
                  <a:lumOff val="60000"/>
                </a:schemeClr>
              </a:solidFill>
              <a:effectLst/>
              <a:latin typeface="+mj-lt"/>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0"/>
            <a:ext cx="8215370" cy="6986528"/>
          </a:xfrm>
          <a:prstGeom prst="rect">
            <a:avLst/>
          </a:prstGeom>
        </p:spPr>
        <p:txBody>
          <a:bodyPr wrap="square">
            <a:spAutoFit/>
          </a:bodyPr>
          <a:lstStyle/>
          <a:p>
            <a:pPr marL="342900" lvl="0" indent="-342900" algn="just">
              <a:spcAft>
                <a:spcPts val="0"/>
              </a:spcAft>
              <a:buFont typeface="+mj-lt"/>
              <a:buAutoNum type="arabicPeriod"/>
            </a:pPr>
            <a:r>
              <a:rPr lang="fr-FR" sz="2400" b="1" dirty="0" smtClean="0">
                <a:solidFill>
                  <a:schemeClr val="accent3"/>
                </a:solidFill>
                <a:latin typeface="Times New Roman"/>
                <a:ea typeface="Times New Roman"/>
              </a:rPr>
              <a:t>Période de 1998 à 2008 :</a:t>
            </a:r>
          </a:p>
          <a:p>
            <a:pPr marL="342900" lvl="0" indent="-342900" algn="just">
              <a:spcAft>
                <a:spcPts val="0"/>
              </a:spcAft>
              <a:buFont typeface="+mj-lt"/>
              <a:buAutoNum type="arabicPeriod"/>
            </a:pPr>
            <a:endParaRPr lang="fr-FR" sz="2400" dirty="0" smtClean="0">
              <a:solidFill>
                <a:schemeClr val="accent3"/>
              </a:solidFill>
              <a:latin typeface="Times New Roman"/>
              <a:ea typeface="Times New Roman"/>
            </a:endParaRPr>
          </a:p>
          <a:p>
            <a:pPr algn="just" hangingPunct="0">
              <a:spcAft>
                <a:spcPts val="0"/>
              </a:spcAft>
            </a:pPr>
            <a:r>
              <a:rPr lang="fr-FR" sz="2000" dirty="0" smtClean="0">
                <a:solidFill>
                  <a:schemeClr val="accent6">
                    <a:lumMod val="40000"/>
                    <a:lumOff val="60000"/>
                  </a:schemeClr>
                </a:solidFill>
                <a:latin typeface="Times New Roman"/>
                <a:ea typeface="Times New Roman"/>
              </a:rPr>
              <a:t>La commune de </a:t>
            </a:r>
            <a:r>
              <a:rPr lang="fr-FR" sz="2000" dirty="0" err="1" smtClean="0">
                <a:solidFill>
                  <a:schemeClr val="accent6">
                    <a:lumMod val="40000"/>
                    <a:lumOff val="60000"/>
                  </a:schemeClr>
                </a:solidFill>
                <a:latin typeface="Times New Roman"/>
                <a:ea typeface="Times New Roman"/>
              </a:rPr>
              <a:t>Didouche</a:t>
            </a:r>
            <a:r>
              <a:rPr lang="fr-FR" sz="2000" dirty="0" smtClean="0">
                <a:solidFill>
                  <a:schemeClr val="accent6">
                    <a:lumMod val="40000"/>
                    <a:lumOff val="60000"/>
                  </a:schemeClr>
                </a:solidFill>
                <a:latin typeface="Times New Roman"/>
                <a:ea typeface="Times New Roman"/>
              </a:rPr>
              <a:t> Mourad a connue une évolution démographique moins importante par rapport à la décennie précédente traduite essentiellement par l’accroissement de la population du chef lieu de commune :</a:t>
            </a:r>
          </a:p>
          <a:p>
            <a:pPr marL="342900" lvl="0" indent="-342900" algn="just" hangingPunct="0">
              <a:spcAft>
                <a:spcPts val="0"/>
              </a:spcAft>
              <a:buFont typeface="Times New Roman"/>
              <a:buChar char="-"/>
              <a:tabLst>
                <a:tab pos="800100" algn="l"/>
              </a:tabLst>
            </a:pPr>
            <a:r>
              <a:rPr lang="fr-FR" sz="2000" b="1" i="1" dirty="0" smtClean="0">
                <a:solidFill>
                  <a:schemeClr val="accent6">
                    <a:lumMod val="75000"/>
                  </a:schemeClr>
                </a:solidFill>
                <a:latin typeface="Times New Roman"/>
                <a:ea typeface="Times New Roman"/>
              </a:rPr>
              <a:t>La population du chef lieu</a:t>
            </a:r>
            <a:r>
              <a:rPr lang="fr-FR" sz="2000" dirty="0" smtClean="0">
                <a:solidFill>
                  <a:schemeClr val="accent6">
                    <a:lumMod val="75000"/>
                  </a:schemeClr>
                </a:solidFill>
                <a:latin typeface="Times New Roman"/>
                <a:ea typeface="Times New Roman"/>
              </a:rPr>
              <a:t> : </a:t>
            </a:r>
            <a:r>
              <a:rPr lang="fr-FR" sz="2000" dirty="0" smtClean="0">
                <a:solidFill>
                  <a:schemeClr val="accent6">
                    <a:lumMod val="40000"/>
                    <a:lumOff val="60000"/>
                  </a:schemeClr>
                </a:solidFill>
                <a:latin typeface="Times New Roman"/>
                <a:ea typeface="Times New Roman"/>
              </a:rPr>
              <a:t>un taux d’accroissement moins important avec </a:t>
            </a:r>
            <a:r>
              <a:rPr lang="fr-FR" sz="2000" b="1" dirty="0" smtClean="0">
                <a:solidFill>
                  <a:schemeClr val="accent6">
                    <a:lumMod val="40000"/>
                    <a:lumOff val="60000"/>
                  </a:schemeClr>
                </a:solidFill>
                <a:latin typeface="Times New Roman"/>
                <a:ea typeface="Times New Roman"/>
              </a:rPr>
              <a:t>4.41%</a:t>
            </a:r>
            <a:r>
              <a:rPr lang="fr-FR" sz="2000" dirty="0" smtClean="0">
                <a:solidFill>
                  <a:schemeClr val="accent6">
                    <a:lumMod val="40000"/>
                    <a:lumOff val="60000"/>
                  </a:schemeClr>
                </a:solidFill>
                <a:latin typeface="Times New Roman"/>
                <a:ea typeface="Times New Roman"/>
              </a:rPr>
              <a:t> par rapport à la décennie précédente, le solde migratoire est de </a:t>
            </a:r>
            <a:r>
              <a:rPr lang="fr-FR" sz="2000" b="1" dirty="0" smtClean="0">
                <a:solidFill>
                  <a:schemeClr val="accent6">
                    <a:lumMod val="40000"/>
                    <a:lumOff val="60000"/>
                  </a:schemeClr>
                </a:solidFill>
                <a:latin typeface="Times New Roman"/>
                <a:ea typeface="Times New Roman"/>
              </a:rPr>
              <a:t>2.69%</a:t>
            </a:r>
            <a:r>
              <a:rPr lang="fr-FR" sz="2000" dirty="0" smtClean="0">
                <a:solidFill>
                  <a:schemeClr val="accent6">
                    <a:lumMod val="40000"/>
                    <a:lumOff val="60000"/>
                  </a:schemeClr>
                </a:solidFill>
                <a:latin typeface="Times New Roman"/>
                <a:ea typeface="Times New Roman"/>
              </a:rPr>
              <a:t>,</a:t>
            </a:r>
          </a:p>
          <a:p>
            <a:pPr marL="342900" lvl="0" indent="-342900" algn="just" hangingPunct="0">
              <a:spcAft>
                <a:spcPts val="0"/>
              </a:spcAft>
              <a:buFont typeface="Times New Roman"/>
              <a:buChar char="-"/>
              <a:tabLst>
                <a:tab pos="800100" algn="l"/>
              </a:tabLst>
            </a:pPr>
            <a:r>
              <a:rPr lang="fr-FR" sz="2000" b="1" i="1" dirty="0" smtClean="0">
                <a:solidFill>
                  <a:schemeClr val="accent6">
                    <a:lumMod val="75000"/>
                  </a:schemeClr>
                </a:solidFill>
                <a:latin typeface="Times New Roman"/>
                <a:ea typeface="Times New Roman"/>
              </a:rPr>
              <a:t>Agglomération secondaire</a:t>
            </a:r>
            <a:r>
              <a:rPr lang="fr-FR" sz="2000" dirty="0" smtClean="0">
                <a:solidFill>
                  <a:schemeClr val="accent6">
                    <a:lumMod val="75000"/>
                  </a:schemeClr>
                </a:solidFill>
                <a:latin typeface="Times New Roman"/>
                <a:ea typeface="Times New Roman"/>
              </a:rPr>
              <a:t> : </a:t>
            </a:r>
            <a:r>
              <a:rPr lang="fr-FR" sz="2000" dirty="0" smtClean="0">
                <a:solidFill>
                  <a:schemeClr val="accent6">
                    <a:lumMod val="40000"/>
                    <a:lumOff val="60000"/>
                  </a:schemeClr>
                </a:solidFill>
                <a:latin typeface="Times New Roman"/>
                <a:ea typeface="Times New Roman"/>
              </a:rPr>
              <a:t>pour la nouvelle agglomération secondaire </a:t>
            </a:r>
            <a:r>
              <a:rPr lang="fr-FR" sz="2000" dirty="0" err="1" smtClean="0">
                <a:solidFill>
                  <a:schemeClr val="accent6">
                    <a:lumMod val="40000"/>
                    <a:lumOff val="60000"/>
                  </a:schemeClr>
                </a:solidFill>
                <a:latin typeface="Times New Roman"/>
                <a:ea typeface="Times New Roman"/>
              </a:rPr>
              <a:t>Retba</a:t>
            </a:r>
            <a:r>
              <a:rPr lang="fr-FR" sz="2000" dirty="0" smtClean="0">
                <a:solidFill>
                  <a:schemeClr val="accent6">
                    <a:lumMod val="40000"/>
                    <a:lumOff val="60000"/>
                  </a:schemeClr>
                </a:solidFill>
                <a:latin typeface="Times New Roman"/>
                <a:ea typeface="Times New Roman"/>
              </a:rPr>
              <a:t>, la population a été estimée à </a:t>
            </a:r>
            <a:r>
              <a:rPr lang="fr-FR" sz="2000" b="1" dirty="0" smtClean="0">
                <a:solidFill>
                  <a:schemeClr val="accent6">
                    <a:lumMod val="40000"/>
                    <a:lumOff val="60000"/>
                  </a:schemeClr>
                </a:solidFill>
                <a:latin typeface="Times New Roman"/>
                <a:ea typeface="Times New Roman"/>
              </a:rPr>
              <a:t>674 personnes</a:t>
            </a:r>
            <a:r>
              <a:rPr lang="fr-FR" sz="2000" dirty="0" smtClean="0">
                <a:solidFill>
                  <a:schemeClr val="accent6">
                    <a:lumMod val="40000"/>
                    <a:lumOff val="60000"/>
                  </a:schemeClr>
                </a:solidFill>
                <a:latin typeface="Times New Roman"/>
                <a:ea typeface="Times New Roman"/>
              </a:rPr>
              <a:t>, l’agglomération secondaire Béni </a:t>
            </a:r>
            <a:r>
              <a:rPr lang="fr-FR" sz="2000" dirty="0" err="1" smtClean="0">
                <a:solidFill>
                  <a:schemeClr val="accent6">
                    <a:lumMod val="40000"/>
                    <a:lumOff val="60000"/>
                  </a:schemeClr>
                </a:solidFill>
                <a:latin typeface="Times New Roman"/>
                <a:ea typeface="Times New Roman"/>
              </a:rPr>
              <a:t>Mestina</a:t>
            </a:r>
            <a:r>
              <a:rPr lang="fr-FR" sz="2000" dirty="0" smtClean="0">
                <a:solidFill>
                  <a:schemeClr val="accent6">
                    <a:lumMod val="40000"/>
                    <a:lumOff val="60000"/>
                  </a:schemeClr>
                </a:solidFill>
                <a:latin typeface="Times New Roman"/>
                <a:ea typeface="Times New Roman"/>
              </a:rPr>
              <a:t> affiche un taux d’accroissement de </a:t>
            </a:r>
            <a:r>
              <a:rPr lang="fr-FR" sz="2000" b="1" dirty="0" smtClean="0">
                <a:solidFill>
                  <a:schemeClr val="accent6">
                    <a:lumMod val="40000"/>
                    <a:lumOff val="60000"/>
                  </a:schemeClr>
                </a:solidFill>
                <a:latin typeface="Times New Roman"/>
                <a:ea typeface="Times New Roman"/>
              </a:rPr>
              <a:t>0.79%</a:t>
            </a:r>
            <a:r>
              <a:rPr lang="fr-FR" sz="2000" dirty="0" smtClean="0">
                <a:solidFill>
                  <a:schemeClr val="accent6">
                    <a:lumMod val="40000"/>
                    <a:lumOff val="60000"/>
                  </a:schemeClr>
                </a:solidFill>
                <a:latin typeface="Times New Roman"/>
                <a:ea typeface="Times New Roman"/>
              </a:rPr>
              <a:t> avec une population estimée à </a:t>
            </a:r>
            <a:r>
              <a:rPr lang="fr-FR" sz="2000" b="1" dirty="0" smtClean="0">
                <a:solidFill>
                  <a:schemeClr val="accent6">
                    <a:lumMod val="40000"/>
                    <a:lumOff val="60000"/>
                  </a:schemeClr>
                </a:solidFill>
                <a:latin typeface="Times New Roman"/>
                <a:ea typeface="Times New Roman"/>
              </a:rPr>
              <a:t>1463 personnes</a:t>
            </a:r>
            <a:r>
              <a:rPr lang="fr-FR" sz="2000" dirty="0" smtClean="0">
                <a:solidFill>
                  <a:schemeClr val="accent6">
                    <a:lumMod val="40000"/>
                    <a:lumOff val="60000"/>
                  </a:schemeClr>
                </a:solidFill>
                <a:latin typeface="Times New Roman"/>
                <a:ea typeface="Times New Roman"/>
              </a:rPr>
              <a:t>, le solde migratoire est négatif soit </a:t>
            </a:r>
            <a:r>
              <a:rPr lang="fr-FR" sz="2000" b="1" dirty="0" smtClean="0">
                <a:solidFill>
                  <a:schemeClr val="accent6">
                    <a:lumMod val="40000"/>
                    <a:lumOff val="60000"/>
                  </a:schemeClr>
                </a:solidFill>
                <a:latin typeface="Times New Roman"/>
                <a:ea typeface="Times New Roman"/>
              </a:rPr>
              <a:t>- 0.93%</a:t>
            </a:r>
            <a:r>
              <a:rPr lang="fr-FR" sz="2000" dirty="0" smtClean="0">
                <a:solidFill>
                  <a:schemeClr val="accent6">
                    <a:lumMod val="40000"/>
                    <a:lumOff val="60000"/>
                  </a:schemeClr>
                </a:solidFill>
                <a:latin typeface="Times New Roman"/>
                <a:ea typeface="Times New Roman"/>
              </a:rPr>
              <a:t> ce qui confirme que l’agglomération se développe naturellement sans apport externe,</a:t>
            </a:r>
          </a:p>
          <a:p>
            <a:pPr marL="342900" lvl="0" indent="-342900" algn="just" hangingPunct="0">
              <a:spcAft>
                <a:spcPts val="0"/>
              </a:spcAft>
              <a:buFont typeface="Times New Roman"/>
              <a:buChar char="-"/>
              <a:tabLst>
                <a:tab pos="800100" algn="l"/>
              </a:tabLst>
            </a:pPr>
            <a:r>
              <a:rPr lang="fr-FR" sz="2000" b="1" i="1" dirty="0" smtClean="0">
                <a:solidFill>
                  <a:schemeClr val="accent6">
                    <a:lumMod val="75000"/>
                  </a:schemeClr>
                </a:solidFill>
                <a:latin typeface="Times New Roman"/>
                <a:ea typeface="Times New Roman"/>
              </a:rPr>
              <a:t>La zone éparse</a:t>
            </a:r>
            <a:r>
              <a:rPr lang="fr-FR" sz="2000" dirty="0" smtClean="0">
                <a:solidFill>
                  <a:schemeClr val="accent6">
                    <a:lumMod val="75000"/>
                  </a:schemeClr>
                </a:solidFill>
                <a:latin typeface="Times New Roman"/>
                <a:ea typeface="Times New Roman"/>
              </a:rPr>
              <a:t> : </a:t>
            </a:r>
            <a:r>
              <a:rPr lang="fr-FR" sz="2000" dirty="0" smtClean="0">
                <a:solidFill>
                  <a:schemeClr val="accent6">
                    <a:lumMod val="40000"/>
                    <a:lumOff val="60000"/>
                  </a:schemeClr>
                </a:solidFill>
                <a:latin typeface="Times New Roman"/>
                <a:ea typeface="Times New Roman"/>
              </a:rPr>
              <a:t>a connu une déperdition démographique de grande importance avec un taux d’accroissement de </a:t>
            </a:r>
            <a:r>
              <a:rPr lang="fr-FR" sz="2000" b="1" dirty="0" smtClean="0">
                <a:solidFill>
                  <a:schemeClr val="accent6">
                    <a:lumMod val="40000"/>
                    <a:lumOff val="60000"/>
                  </a:schemeClr>
                </a:solidFill>
                <a:latin typeface="Times New Roman"/>
                <a:ea typeface="Times New Roman"/>
              </a:rPr>
              <a:t>-2.68%</a:t>
            </a:r>
            <a:r>
              <a:rPr lang="fr-FR" sz="2000" dirty="0" smtClean="0">
                <a:solidFill>
                  <a:schemeClr val="accent6">
                    <a:lumMod val="40000"/>
                    <a:lumOff val="60000"/>
                  </a:schemeClr>
                </a:solidFill>
                <a:latin typeface="Times New Roman"/>
                <a:ea typeface="Times New Roman"/>
              </a:rPr>
              <a:t> et un solde migratoire passif </a:t>
            </a:r>
            <a:r>
              <a:rPr lang="fr-FR" sz="2000" b="1" dirty="0" smtClean="0">
                <a:solidFill>
                  <a:schemeClr val="accent6">
                    <a:lumMod val="40000"/>
                    <a:lumOff val="60000"/>
                  </a:schemeClr>
                </a:solidFill>
                <a:latin typeface="Times New Roman"/>
                <a:ea typeface="Times New Roman"/>
              </a:rPr>
              <a:t>-4.40%</a:t>
            </a:r>
            <a:r>
              <a:rPr lang="fr-FR" sz="2000" dirty="0" smtClean="0">
                <a:solidFill>
                  <a:schemeClr val="accent6">
                    <a:lumMod val="40000"/>
                    <a:lumOff val="60000"/>
                  </a:schemeClr>
                </a:solidFill>
                <a:latin typeface="Times New Roman"/>
                <a:ea typeface="Times New Roman"/>
              </a:rPr>
              <a:t> de moins par rapport à la période précédente aggravée par l’émergence de la nouvelle agglomération secondaire </a:t>
            </a:r>
            <a:r>
              <a:rPr lang="fr-FR" sz="2000" dirty="0" err="1" smtClean="0">
                <a:solidFill>
                  <a:schemeClr val="accent6">
                    <a:lumMod val="40000"/>
                    <a:lumOff val="60000"/>
                  </a:schemeClr>
                </a:solidFill>
                <a:latin typeface="Times New Roman"/>
                <a:ea typeface="Times New Roman"/>
              </a:rPr>
              <a:t>Retba</a:t>
            </a:r>
            <a:r>
              <a:rPr lang="fr-FR" sz="2000" dirty="0" smtClean="0">
                <a:solidFill>
                  <a:schemeClr val="accent6">
                    <a:lumMod val="40000"/>
                    <a:lumOff val="60000"/>
                  </a:schemeClr>
                </a:solidFill>
                <a:latin typeface="Times New Roman"/>
                <a:ea typeface="Times New Roman"/>
              </a:rPr>
              <a:t> ce qui a fait que la population rural a fait chuter le nombre de sa population résidente,</a:t>
            </a:r>
          </a:p>
          <a:p>
            <a:pPr marL="342900" lvl="0" indent="-342900" algn="just" hangingPunct="0">
              <a:spcAft>
                <a:spcPts val="0"/>
              </a:spcAft>
              <a:buFont typeface="Times New Roman"/>
              <a:buChar char="-"/>
              <a:tabLst>
                <a:tab pos="800100" algn="l"/>
              </a:tabLst>
            </a:pPr>
            <a:r>
              <a:rPr lang="fr-FR" sz="2000" b="1" i="1" dirty="0" smtClean="0">
                <a:solidFill>
                  <a:schemeClr val="accent6">
                    <a:lumMod val="75000"/>
                  </a:schemeClr>
                </a:solidFill>
                <a:latin typeface="Times New Roman"/>
                <a:ea typeface="Times New Roman"/>
              </a:rPr>
              <a:t>A l’échelle communale</a:t>
            </a:r>
            <a:r>
              <a:rPr lang="fr-FR" sz="2000" dirty="0" smtClean="0">
                <a:solidFill>
                  <a:schemeClr val="accent6">
                    <a:lumMod val="75000"/>
                  </a:schemeClr>
                </a:solidFill>
                <a:latin typeface="Times New Roman"/>
                <a:ea typeface="Times New Roman"/>
              </a:rPr>
              <a:t> : </a:t>
            </a:r>
            <a:r>
              <a:rPr lang="fr-FR" sz="2000" dirty="0" smtClean="0">
                <a:solidFill>
                  <a:schemeClr val="accent6">
                    <a:lumMod val="40000"/>
                    <a:lumOff val="60000"/>
                  </a:schemeClr>
                </a:solidFill>
                <a:latin typeface="Times New Roman"/>
                <a:ea typeface="Times New Roman"/>
              </a:rPr>
              <a:t>l’accroissement démographique de la population entre les deux périodes est de </a:t>
            </a:r>
            <a:r>
              <a:rPr lang="fr-FR" sz="2000" b="1" dirty="0" smtClean="0">
                <a:solidFill>
                  <a:schemeClr val="accent6">
                    <a:lumMod val="40000"/>
                    <a:lumOff val="60000"/>
                  </a:schemeClr>
                </a:solidFill>
                <a:latin typeface="Times New Roman"/>
                <a:ea typeface="Times New Roman"/>
              </a:rPr>
              <a:t>3.84 %</a:t>
            </a:r>
            <a:r>
              <a:rPr lang="fr-FR" sz="2000" dirty="0" smtClean="0">
                <a:solidFill>
                  <a:schemeClr val="accent6">
                    <a:lumMod val="40000"/>
                    <a:lumOff val="60000"/>
                  </a:schemeClr>
                </a:solidFill>
                <a:latin typeface="Times New Roman"/>
                <a:ea typeface="Times New Roman"/>
              </a:rPr>
              <a:t>, leur concentration se trouve au niveau du chef lieu de commune avec un taux de </a:t>
            </a:r>
            <a:r>
              <a:rPr lang="fr-FR" sz="2000" b="1" dirty="0" smtClean="0">
                <a:solidFill>
                  <a:schemeClr val="accent6">
                    <a:lumMod val="40000"/>
                    <a:lumOff val="60000"/>
                  </a:schemeClr>
                </a:solidFill>
                <a:latin typeface="Times New Roman"/>
                <a:ea typeface="Times New Roman"/>
              </a:rPr>
              <a:t>4.41%.</a:t>
            </a:r>
            <a:endParaRPr lang="fr-FR" sz="2000" dirty="0">
              <a:solidFill>
                <a:schemeClr val="accent6">
                  <a:lumMod val="40000"/>
                  <a:lumOff val="60000"/>
                </a:schemeClr>
              </a:solidFill>
              <a:latin typeface="Times New Roman"/>
              <a:ea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3" name="Image 2"/>
          <p:cNvPicPr>
            <a:picLocks noChangeAspect="1" noChangeArrowheads="1"/>
          </p:cNvPicPr>
          <p:nvPr/>
        </p:nvPicPr>
        <p:blipFill>
          <a:blip r:embed="rId2"/>
          <a:srcRect l="-10468" t="-6493" r="-12457" b="-7440"/>
          <a:stretch>
            <a:fillRect/>
          </a:stretch>
        </p:blipFill>
        <p:spPr bwMode="auto">
          <a:xfrm>
            <a:off x="-357222" y="857232"/>
            <a:ext cx="10149713" cy="3929090"/>
          </a:xfrm>
          <a:prstGeom prst="rect">
            <a:avLst/>
          </a:prstGeom>
          <a:noFill/>
          <a:ln w="9525">
            <a:noFill/>
            <a:miter lim="800000"/>
            <a:headEnd/>
            <a:tailEnd/>
          </a:ln>
        </p:spPr>
      </p:pic>
      <p:sp>
        <p:nvSpPr>
          <p:cNvPr id="3" name="Rectangle 2"/>
          <p:cNvSpPr/>
          <p:nvPr/>
        </p:nvSpPr>
        <p:spPr>
          <a:xfrm>
            <a:off x="285720" y="285728"/>
            <a:ext cx="8501122" cy="707886"/>
          </a:xfrm>
          <a:prstGeom prst="rect">
            <a:avLst/>
          </a:prstGeom>
        </p:spPr>
        <p:txBody>
          <a:bodyPr wrap="square">
            <a:spAutoFit/>
          </a:bodyPr>
          <a:lstStyle/>
          <a:p>
            <a:pPr algn="ctr"/>
            <a:r>
              <a:rPr lang="fr-FR" sz="2000" dirty="0" smtClean="0">
                <a:solidFill>
                  <a:schemeClr val="accent3"/>
                </a:solidFill>
              </a:rPr>
              <a:t>Evolution tu taux d’accroissements et du solde migratoire par dispersion entre 1998 et 2008</a:t>
            </a:r>
            <a:endParaRPr lang="fr-FR" sz="2000" dirty="0">
              <a:solidFill>
                <a:schemeClr val="accent3"/>
              </a:solidFill>
            </a:endParaRPr>
          </a:p>
        </p:txBody>
      </p:sp>
      <p:sp>
        <p:nvSpPr>
          <p:cNvPr id="4" name="Rectangle 3"/>
          <p:cNvSpPr/>
          <p:nvPr/>
        </p:nvSpPr>
        <p:spPr>
          <a:xfrm>
            <a:off x="285720" y="4857760"/>
            <a:ext cx="8501122" cy="1323439"/>
          </a:xfrm>
          <a:prstGeom prst="rect">
            <a:avLst/>
          </a:prstGeom>
        </p:spPr>
        <p:txBody>
          <a:bodyPr wrap="square">
            <a:spAutoFit/>
          </a:bodyPr>
          <a:lstStyle/>
          <a:p>
            <a:pPr algn="just" hangingPunct="0">
              <a:spcAft>
                <a:spcPts val="0"/>
              </a:spcAft>
            </a:pPr>
            <a:r>
              <a:rPr lang="fr-FR" sz="2000" dirty="0" smtClean="0">
                <a:solidFill>
                  <a:schemeClr val="accent6">
                    <a:lumMod val="40000"/>
                    <a:lumOff val="60000"/>
                  </a:schemeClr>
                </a:solidFill>
                <a:latin typeface="Times New Roman"/>
                <a:ea typeface="Times New Roman"/>
              </a:rPr>
              <a:t>En conclusion le développement de la commune a été freiné, passant de 6.55% pendant 1987-1998 à 3.84% pendant la période de 1998-2008 non pas par un apport naturel de la population mais essentiellement du report de la population de Constantine vers elle et vers la ville nouvelle de Ali </a:t>
            </a:r>
            <a:r>
              <a:rPr lang="fr-FR" sz="2000" dirty="0" err="1" smtClean="0">
                <a:solidFill>
                  <a:schemeClr val="accent6">
                    <a:lumMod val="40000"/>
                    <a:lumOff val="60000"/>
                  </a:schemeClr>
                </a:solidFill>
                <a:latin typeface="Times New Roman"/>
                <a:ea typeface="Times New Roman"/>
              </a:rPr>
              <a:t>Mendjeli</a:t>
            </a:r>
            <a:r>
              <a:rPr lang="fr-FR" sz="2000" dirty="0" smtClean="0">
                <a:solidFill>
                  <a:schemeClr val="accent6">
                    <a:lumMod val="40000"/>
                    <a:lumOff val="60000"/>
                  </a:schemeClr>
                </a:solidFill>
                <a:latin typeface="Times New Roman"/>
                <a:ea typeface="Times New Roman"/>
              </a:rPr>
              <a:t> et Masinissa.</a:t>
            </a:r>
            <a:endParaRPr lang="fr-FR" sz="2000" dirty="0">
              <a:solidFill>
                <a:schemeClr val="accent6">
                  <a:lumMod val="40000"/>
                  <a:lumOff val="60000"/>
                </a:schemeClr>
              </a:solidFill>
              <a:latin typeface="Times New Roman"/>
              <a:ea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34" y="0"/>
            <a:ext cx="8286808" cy="646331"/>
          </a:xfrm>
          <a:prstGeom prst="rect">
            <a:avLst/>
          </a:prstGeom>
        </p:spPr>
        <p:txBody>
          <a:bodyPr wrap="square">
            <a:spAutoFit/>
          </a:bodyPr>
          <a:lstStyle/>
          <a:p>
            <a:pPr marL="342900" lvl="0" indent="-342900" algn="ctr">
              <a:spcAft>
                <a:spcPts val="0"/>
              </a:spcAft>
              <a:buFont typeface="+mj-lt"/>
              <a:buAutoNum type="alphaUcPeriod"/>
            </a:pPr>
            <a:r>
              <a:rPr lang="fr-FR" b="1" dirty="0" smtClean="0">
                <a:solidFill>
                  <a:schemeClr val="accent3"/>
                </a:solidFill>
                <a:latin typeface="Times New Roman"/>
                <a:ea typeface="Times New Roman"/>
              </a:rPr>
              <a:t>Répartition des naissances et les décès pour la commune de </a:t>
            </a:r>
            <a:r>
              <a:rPr lang="fr-FR" b="1" dirty="0" err="1" smtClean="0">
                <a:solidFill>
                  <a:schemeClr val="accent3"/>
                </a:solidFill>
                <a:latin typeface="Times New Roman"/>
                <a:ea typeface="Times New Roman"/>
              </a:rPr>
              <a:t>Didouche</a:t>
            </a:r>
            <a:r>
              <a:rPr lang="fr-FR" b="1" dirty="0" smtClean="0">
                <a:solidFill>
                  <a:schemeClr val="accent3"/>
                </a:solidFill>
                <a:latin typeface="Times New Roman"/>
                <a:ea typeface="Times New Roman"/>
              </a:rPr>
              <a:t> Mourad de 1999 à 2008</a:t>
            </a:r>
            <a:endParaRPr lang="fr-FR" dirty="0" smtClean="0">
              <a:solidFill>
                <a:schemeClr val="accent3"/>
              </a:solidFill>
              <a:latin typeface="Times New Roman"/>
              <a:ea typeface="Times New Roman"/>
            </a:endParaRPr>
          </a:p>
        </p:txBody>
      </p:sp>
      <p:graphicFrame>
        <p:nvGraphicFramePr>
          <p:cNvPr id="3" name="Tableau 2"/>
          <p:cNvGraphicFramePr>
            <a:graphicFrameLocks noGrp="1"/>
          </p:cNvGraphicFramePr>
          <p:nvPr/>
        </p:nvGraphicFramePr>
        <p:xfrm>
          <a:off x="928661" y="857231"/>
          <a:ext cx="7500992" cy="2571770"/>
        </p:xfrm>
        <a:graphic>
          <a:graphicData uri="http://schemas.openxmlformats.org/drawingml/2006/table">
            <a:tbl>
              <a:tblPr>
                <a:tableStyleId>{8A107856-5554-42FB-B03E-39F5DBC370BA}</a:tableStyleId>
              </a:tblPr>
              <a:tblGrid>
                <a:gridCol w="3022900"/>
                <a:gridCol w="895618"/>
                <a:gridCol w="897119"/>
                <a:gridCol w="895618"/>
                <a:gridCol w="895618"/>
                <a:gridCol w="894119"/>
              </a:tblGrid>
              <a:tr h="367396">
                <a:tc>
                  <a:txBody>
                    <a:bodyPr/>
                    <a:lstStyle/>
                    <a:p>
                      <a:pPr algn="just">
                        <a:spcAft>
                          <a:spcPts val="0"/>
                        </a:spcAft>
                      </a:pPr>
                      <a:r>
                        <a:rPr lang="fr-FR" sz="1800" dirty="0"/>
                        <a:t>Sante</a:t>
                      </a:r>
                      <a:endParaRPr lang="fr-FR" sz="3200" dirty="0">
                        <a:latin typeface="Times New Roman"/>
                        <a:ea typeface="Times New Roman"/>
                        <a:cs typeface="Arial"/>
                      </a:endParaRPr>
                    </a:p>
                  </a:txBody>
                  <a:tcPr marL="68580" marR="68580" marT="0" marB="0" anchor="ctr"/>
                </a:tc>
                <a:tc>
                  <a:txBody>
                    <a:bodyPr/>
                    <a:lstStyle/>
                    <a:p>
                      <a:pPr algn="ctr">
                        <a:spcAft>
                          <a:spcPts val="0"/>
                        </a:spcAft>
                      </a:pPr>
                      <a:r>
                        <a:rPr lang="fr-FR" sz="1800"/>
                        <a:t>1999</a:t>
                      </a:r>
                      <a:endParaRPr lang="fr-FR" sz="3200">
                        <a:latin typeface="Times New Roman"/>
                        <a:ea typeface="Times New Roman"/>
                        <a:cs typeface="Arial"/>
                      </a:endParaRPr>
                    </a:p>
                  </a:txBody>
                  <a:tcPr marL="68580" marR="68580" marT="0" marB="0" anchor="ctr"/>
                </a:tc>
                <a:tc>
                  <a:txBody>
                    <a:bodyPr/>
                    <a:lstStyle/>
                    <a:p>
                      <a:pPr algn="ctr">
                        <a:spcAft>
                          <a:spcPts val="0"/>
                        </a:spcAft>
                      </a:pPr>
                      <a:r>
                        <a:rPr lang="fr-FR" sz="1800"/>
                        <a:t>2004</a:t>
                      </a:r>
                      <a:endParaRPr lang="fr-FR" sz="3200">
                        <a:latin typeface="Times New Roman"/>
                        <a:ea typeface="Times New Roman"/>
                        <a:cs typeface="Arial"/>
                      </a:endParaRPr>
                    </a:p>
                  </a:txBody>
                  <a:tcPr marL="68580" marR="68580" marT="0" marB="0" anchor="ctr"/>
                </a:tc>
                <a:tc>
                  <a:txBody>
                    <a:bodyPr/>
                    <a:lstStyle/>
                    <a:p>
                      <a:pPr algn="ctr">
                        <a:spcAft>
                          <a:spcPts val="0"/>
                        </a:spcAft>
                      </a:pPr>
                      <a:r>
                        <a:rPr lang="fr-FR" sz="1800"/>
                        <a:t>2006</a:t>
                      </a:r>
                      <a:endParaRPr lang="fr-FR" sz="3200">
                        <a:latin typeface="Times New Roman"/>
                        <a:ea typeface="Times New Roman"/>
                        <a:cs typeface="Arial"/>
                      </a:endParaRPr>
                    </a:p>
                  </a:txBody>
                  <a:tcPr marL="68580" marR="68580" marT="0" marB="0" anchor="ctr"/>
                </a:tc>
                <a:tc>
                  <a:txBody>
                    <a:bodyPr/>
                    <a:lstStyle/>
                    <a:p>
                      <a:pPr algn="ctr">
                        <a:spcAft>
                          <a:spcPts val="0"/>
                        </a:spcAft>
                      </a:pPr>
                      <a:r>
                        <a:rPr lang="fr-FR" sz="1800"/>
                        <a:t>2007</a:t>
                      </a:r>
                      <a:endParaRPr lang="fr-FR" sz="3200">
                        <a:latin typeface="Times New Roman"/>
                        <a:ea typeface="Times New Roman"/>
                        <a:cs typeface="Arial"/>
                      </a:endParaRPr>
                    </a:p>
                  </a:txBody>
                  <a:tcPr marL="68580" marR="68580" marT="0" marB="0" anchor="ctr"/>
                </a:tc>
                <a:tc>
                  <a:txBody>
                    <a:bodyPr/>
                    <a:lstStyle/>
                    <a:p>
                      <a:pPr algn="ctr">
                        <a:spcAft>
                          <a:spcPts val="0"/>
                        </a:spcAft>
                      </a:pPr>
                      <a:r>
                        <a:rPr lang="fr-FR" sz="1800"/>
                        <a:t>2008</a:t>
                      </a:r>
                      <a:endParaRPr lang="fr-FR" sz="3200">
                        <a:latin typeface="Times New Roman"/>
                        <a:ea typeface="Times New Roman"/>
                        <a:cs typeface="Arial"/>
                      </a:endParaRPr>
                    </a:p>
                  </a:txBody>
                  <a:tcPr marL="68580" marR="68580" marT="0" marB="0" anchor="ctr"/>
                </a:tc>
              </a:tr>
              <a:tr h="367396">
                <a:tc>
                  <a:txBody>
                    <a:bodyPr/>
                    <a:lstStyle/>
                    <a:p>
                      <a:pPr algn="just">
                        <a:spcAft>
                          <a:spcPts val="0"/>
                        </a:spcAft>
                      </a:pPr>
                      <a:r>
                        <a:rPr lang="fr-FR" sz="1800" dirty="0"/>
                        <a:t>Naissances vivantes</a:t>
                      </a:r>
                      <a:endParaRPr lang="fr-FR" sz="3200" dirty="0">
                        <a:latin typeface="Times New Roman"/>
                        <a:ea typeface="Times New Roman"/>
                        <a:cs typeface="Arial"/>
                      </a:endParaRPr>
                    </a:p>
                  </a:txBody>
                  <a:tcPr marL="68580" marR="68580" marT="0" marB="0" anchor="ctr"/>
                </a:tc>
                <a:tc>
                  <a:txBody>
                    <a:bodyPr/>
                    <a:lstStyle/>
                    <a:p>
                      <a:pPr algn="ctr">
                        <a:spcAft>
                          <a:spcPts val="0"/>
                        </a:spcAft>
                      </a:pPr>
                      <a:r>
                        <a:rPr lang="fr-FR" sz="1800"/>
                        <a:t>27</a:t>
                      </a:r>
                      <a:endParaRPr lang="fr-FR" sz="3200">
                        <a:latin typeface="Times New Roman"/>
                        <a:ea typeface="Times New Roman"/>
                        <a:cs typeface="Arial"/>
                      </a:endParaRPr>
                    </a:p>
                  </a:txBody>
                  <a:tcPr marL="68580" marR="68580" marT="0" marB="0" anchor="ctr"/>
                </a:tc>
                <a:tc>
                  <a:txBody>
                    <a:bodyPr/>
                    <a:lstStyle/>
                    <a:p>
                      <a:pPr algn="ctr">
                        <a:spcAft>
                          <a:spcPts val="0"/>
                        </a:spcAft>
                      </a:pPr>
                      <a:r>
                        <a:rPr lang="fr-FR" sz="1800"/>
                        <a:t>21</a:t>
                      </a:r>
                      <a:endParaRPr lang="fr-FR" sz="3200">
                        <a:latin typeface="Times New Roman"/>
                        <a:ea typeface="Times New Roman"/>
                        <a:cs typeface="Arial"/>
                      </a:endParaRPr>
                    </a:p>
                  </a:txBody>
                  <a:tcPr marL="68580" marR="68580" marT="0" marB="0" anchor="ctr"/>
                </a:tc>
                <a:tc>
                  <a:txBody>
                    <a:bodyPr/>
                    <a:lstStyle/>
                    <a:p>
                      <a:pPr algn="ctr">
                        <a:spcAft>
                          <a:spcPts val="0"/>
                        </a:spcAft>
                      </a:pPr>
                      <a:r>
                        <a:rPr lang="fr-FR" sz="1800"/>
                        <a:t>9</a:t>
                      </a:r>
                      <a:endParaRPr lang="fr-FR" sz="3200">
                        <a:latin typeface="Times New Roman"/>
                        <a:ea typeface="Times New Roman"/>
                        <a:cs typeface="Arial"/>
                      </a:endParaRPr>
                    </a:p>
                  </a:txBody>
                  <a:tcPr marL="68580" marR="68580" marT="0" marB="0" anchor="ctr"/>
                </a:tc>
                <a:tc>
                  <a:txBody>
                    <a:bodyPr/>
                    <a:lstStyle/>
                    <a:p>
                      <a:pPr algn="ctr">
                        <a:spcAft>
                          <a:spcPts val="0"/>
                        </a:spcAft>
                      </a:pPr>
                      <a:r>
                        <a:rPr lang="fr-FR" sz="1800"/>
                        <a:t>13</a:t>
                      </a:r>
                      <a:endParaRPr lang="fr-FR" sz="3200">
                        <a:latin typeface="Times New Roman"/>
                        <a:ea typeface="Times New Roman"/>
                        <a:cs typeface="Arial"/>
                      </a:endParaRPr>
                    </a:p>
                  </a:txBody>
                  <a:tcPr marL="68580" marR="68580" marT="0" marB="0" anchor="ctr"/>
                </a:tc>
                <a:tc>
                  <a:txBody>
                    <a:bodyPr/>
                    <a:lstStyle/>
                    <a:p>
                      <a:pPr algn="ctr">
                        <a:spcAft>
                          <a:spcPts val="0"/>
                        </a:spcAft>
                      </a:pPr>
                      <a:r>
                        <a:rPr lang="fr-FR" sz="1800"/>
                        <a:t>6</a:t>
                      </a:r>
                      <a:endParaRPr lang="fr-FR" sz="3200">
                        <a:latin typeface="Times New Roman"/>
                        <a:ea typeface="Times New Roman"/>
                        <a:cs typeface="Arial"/>
                      </a:endParaRPr>
                    </a:p>
                  </a:txBody>
                  <a:tcPr marL="68580" marR="68580" marT="0" marB="0" anchor="ctr"/>
                </a:tc>
              </a:tr>
              <a:tr h="367396">
                <a:tc>
                  <a:txBody>
                    <a:bodyPr/>
                    <a:lstStyle/>
                    <a:p>
                      <a:pPr algn="just">
                        <a:spcAft>
                          <a:spcPts val="0"/>
                        </a:spcAft>
                      </a:pPr>
                      <a:r>
                        <a:rPr lang="fr-FR" sz="1800" dirty="0"/>
                        <a:t>Nombre de décès</a:t>
                      </a:r>
                      <a:endParaRPr lang="fr-FR" sz="3200" dirty="0">
                        <a:latin typeface="Times New Roman"/>
                        <a:ea typeface="Times New Roman"/>
                        <a:cs typeface="Arial"/>
                      </a:endParaRPr>
                    </a:p>
                  </a:txBody>
                  <a:tcPr marL="68580" marR="68580" marT="0" marB="0" anchor="ctr"/>
                </a:tc>
                <a:tc>
                  <a:txBody>
                    <a:bodyPr/>
                    <a:lstStyle/>
                    <a:p>
                      <a:pPr algn="ctr">
                        <a:spcAft>
                          <a:spcPts val="0"/>
                        </a:spcAft>
                      </a:pPr>
                      <a:r>
                        <a:rPr lang="fr-FR" sz="1800"/>
                        <a:t>202</a:t>
                      </a:r>
                      <a:endParaRPr lang="fr-FR" sz="3200">
                        <a:latin typeface="Times New Roman"/>
                        <a:ea typeface="Times New Roman"/>
                        <a:cs typeface="Arial"/>
                      </a:endParaRPr>
                    </a:p>
                  </a:txBody>
                  <a:tcPr marL="68580" marR="68580" marT="0" marB="0" anchor="ctr"/>
                </a:tc>
                <a:tc>
                  <a:txBody>
                    <a:bodyPr/>
                    <a:lstStyle/>
                    <a:p>
                      <a:pPr algn="ctr">
                        <a:spcAft>
                          <a:spcPts val="0"/>
                        </a:spcAft>
                      </a:pPr>
                      <a:r>
                        <a:rPr lang="fr-FR" sz="1800"/>
                        <a:t>174</a:t>
                      </a:r>
                      <a:endParaRPr lang="fr-FR" sz="3200">
                        <a:latin typeface="Times New Roman"/>
                        <a:ea typeface="Times New Roman"/>
                        <a:cs typeface="Arial"/>
                      </a:endParaRPr>
                    </a:p>
                  </a:txBody>
                  <a:tcPr marL="68580" marR="68580" marT="0" marB="0" anchor="ctr"/>
                </a:tc>
                <a:tc>
                  <a:txBody>
                    <a:bodyPr/>
                    <a:lstStyle/>
                    <a:p>
                      <a:pPr algn="ctr">
                        <a:spcAft>
                          <a:spcPts val="0"/>
                        </a:spcAft>
                      </a:pPr>
                      <a:r>
                        <a:rPr lang="fr-FR" sz="1800"/>
                        <a:t>182</a:t>
                      </a:r>
                      <a:endParaRPr lang="fr-FR" sz="3200">
                        <a:latin typeface="Times New Roman"/>
                        <a:ea typeface="Times New Roman"/>
                        <a:cs typeface="Arial"/>
                      </a:endParaRPr>
                    </a:p>
                  </a:txBody>
                  <a:tcPr marL="68580" marR="68580" marT="0" marB="0" anchor="ctr"/>
                </a:tc>
                <a:tc>
                  <a:txBody>
                    <a:bodyPr/>
                    <a:lstStyle/>
                    <a:p>
                      <a:pPr algn="ctr">
                        <a:spcAft>
                          <a:spcPts val="0"/>
                        </a:spcAft>
                      </a:pPr>
                      <a:r>
                        <a:rPr lang="fr-FR" sz="1800"/>
                        <a:t>230</a:t>
                      </a:r>
                      <a:endParaRPr lang="fr-FR" sz="3200">
                        <a:latin typeface="Times New Roman"/>
                        <a:ea typeface="Times New Roman"/>
                        <a:cs typeface="Arial"/>
                      </a:endParaRPr>
                    </a:p>
                  </a:txBody>
                  <a:tcPr marL="68580" marR="68580" marT="0" marB="0" anchor="ctr"/>
                </a:tc>
                <a:tc>
                  <a:txBody>
                    <a:bodyPr/>
                    <a:lstStyle/>
                    <a:p>
                      <a:pPr algn="ctr">
                        <a:spcAft>
                          <a:spcPts val="0"/>
                        </a:spcAft>
                      </a:pPr>
                      <a:r>
                        <a:rPr lang="fr-FR" sz="1800"/>
                        <a:t>290</a:t>
                      </a:r>
                      <a:endParaRPr lang="fr-FR" sz="3200">
                        <a:latin typeface="Times New Roman"/>
                        <a:ea typeface="Times New Roman"/>
                        <a:cs typeface="Arial"/>
                      </a:endParaRPr>
                    </a:p>
                  </a:txBody>
                  <a:tcPr marL="68580" marR="68580" marT="0" marB="0" anchor="ctr"/>
                </a:tc>
              </a:tr>
              <a:tr h="734791">
                <a:tc>
                  <a:txBody>
                    <a:bodyPr/>
                    <a:lstStyle/>
                    <a:p>
                      <a:pPr algn="just">
                        <a:spcAft>
                          <a:spcPts val="0"/>
                        </a:spcAft>
                      </a:pPr>
                      <a:r>
                        <a:rPr lang="fr-FR" sz="1800" dirty="0"/>
                        <a:t>Nombre de décès (0-1) ans</a:t>
                      </a:r>
                      <a:endParaRPr lang="fr-FR" sz="3200" dirty="0">
                        <a:latin typeface="Times New Roman"/>
                        <a:ea typeface="Times New Roman"/>
                        <a:cs typeface="Arial"/>
                      </a:endParaRPr>
                    </a:p>
                  </a:txBody>
                  <a:tcPr marL="68580" marR="68580" marT="0" marB="0" anchor="ctr"/>
                </a:tc>
                <a:tc>
                  <a:txBody>
                    <a:bodyPr/>
                    <a:lstStyle/>
                    <a:p>
                      <a:pPr algn="ctr">
                        <a:spcAft>
                          <a:spcPts val="0"/>
                        </a:spcAft>
                      </a:pPr>
                      <a:r>
                        <a:rPr lang="fr-FR" sz="1800" dirty="0"/>
                        <a:t>3</a:t>
                      </a:r>
                      <a:endParaRPr lang="fr-FR" sz="3200" dirty="0">
                        <a:latin typeface="Times New Roman"/>
                        <a:ea typeface="Times New Roman"/>
                        <a:cs typeface="Arial"/>
                      </a:endParaRPr>
                    </a:p>
                  </a:txBody>
                  <a:tcPr marL="68580" marR="68580" marT="0" marB="0" anchor="ctr"/>
                </a:tc>
                <a:tc>
                  <a:txBody>
                    <a:bodyPr/>
                    <a:lstStyle/>
                    <a:p>
                      <a:pPr algn="ctr">
                        <a:spcAft>
                          <a:spcPts val="0"/>
                        </a:spcAft>
                      </a:pPr>
                      <a:r>
                        <a:rPr lang="fr-FR" sz="1800"/>
                        <a:t>3</a:t>
                      </a:r>
                      <a:endParaRPr lang="fr-FR" sz="3200">
                        <a:latin typeface="Times New Roman"/>
                        <a:ea typeface="Times New Roman"/>
                        <a:cs typeface="Arial"/>
                      </a:endParaRPr>
                    </a:p>
                  </a:txBody>
                  <a:tcPr marL="68580" marR="68580" marT="0" marB="0" anchor="ctr"/>
                </a:tc>
                <a:tc>
                  <a:txBody>
                    <a:bodyPr/>
                    <a:lstStyle/>
                    <a:p>
                      <a:pPr algn="ctr">
                        <a:spcAft>
                          <a:spcPts val="0"/>
                        </a:spcAft>
                      </a:pPr>
                      <a:r>
                        <a:rPr lang="fr-FR" sz="1800"/>
                        <a:t>4</a:t>
                      </a:r>
                      <a:endParaRPr lang="fr-FR" sz="3200">
                        <a:latin typeface="Times New Roman"/>
                        <a:ea typeface="Times New Roman"/>
                        <a:cs typeface="Arial"/>
                      </a:endParaRPr>
                    </a:p>
                  </a:txBody>
                  <a:tcPr marL="68580" marR="68580" marT="0" marB="0" anchor="ctr"/>
                </a:tc>
                <a:tc>
                  <a:txBody>
                    <a:bodyPr/>
                    <a:lstStyle/>
                    <a:p>
                      <a:pPr algn="ctr">
                        <a:spcAft>
                          <a:spcPts val="0"/>
                        </a:spcAft>
                      </a:pPr>
                      <a:r>
                        <a:rPr lang="fr-FR" sz="1800"/>
                        <a:t>0</a:t>
                      </a:r>
                      <a:endParaRPr lang="fr-FR" sz="3200">
                        <a:latin typeface="Times New Roman"/>
                        <a:ea typeface="Times New Roman"/>
                        <a:cs typeface="Arial"/>
                      </a:endParaRPr>
                    </a:p>
                  </a:txBody>
                  <a:tcPr marL="68580" marR="68580" marT="0" marB="0" anchor="ctr"/>
                </a:tc>
                <a:tc>
                  <a:txBody>
                    <a:bodyPr/>
                    <a:lstStyle/>
                    <a:p>
                      <a:pPr algn="ctr">
                        <a:spcAft>
                          <a:spcPts val="0"/>
                        </a:spcAft>
                      </a:pPr>
                      <a:r>
                        <a:rPr lang="fr-FR" sz="1800"/>
                        <a:t>0</a:t>
                      </a:r>
                      <a:endParaRPr lang="fr-FR" sz="3200">
                        <a:latin typeface="Times New Roman"/>
                        <a:ea typeface="Times New Roman"/>
                        <a:cs typeface="Arial"/>
                      </a:endParaRPr>
                    </a:p>
                  </a:txBody>
                  <a:tcPr marL="68580" marR="68580" marT="0" marB="0" anchor="ctr"/>
                </a:tc>
              </a:tr>
              <a:tr h="734791">
                <a:tc>
                  <a:txBody>
                    <a:bodyPr/>
                    <a:lstStyle/>
                    <a:p>
                      <a:pPr algn="just">
                        <a:spcAft>
                          <a:spcPts val="0"/>
                        </a:spcAft>
                      </a:pPr>
                      <a:r>
                        <a:rPr lang="fr-FR" sz="1800" dirty="0"/>
                        <a:t>Nombre de décès maternel</a:t>
                      </a:r>
                      <a:endParaRPr lang="fr-FR" sz="3200" dirty="0">
                        <a:latin typeface="Times New Roman"/>
                        <a:ea typeface="Times New Roman"/>
                        <a:cs typeface="Arial"/>
                      </a:endParaRPr>
                    </a:p>
                  </a:txBody>
                  <a:tcPr marL="68580" marR="68580" marT="0" marB="0" anchor="ctr"/>
                </a:tc>
                <a:tc>
                  <a:txBody>
                    <a:bodyPr/>
                    <a:lstStyle/>
                    <a:p>
                      <a:pPr algn="ctr">
                        <a:spcAft>
                          <a:spcPts val="0"/>
                        </a:spcAft>
                      </a:pPr>
                      <a:r>
                        <a:rPr lang="fr-FR" sz="1800" dirty="0"/>
                        <a:t>0</a:t>
                      </a:r>
                      <a:endParaRPr lang="fr-FR" sz="3200" dirty="0">
                        <a:latin typeface="Times New Roman"/>
                        <a:ea typeface="Times New Roman"/>
                        <a:cs typeface="Arial"/>
                      </a:endParaRPr>
                    </a:p>
                  </a:txBody>
                  <a:tcPr marL="68580" marR="68580" marT="0" marB="0" anchor="ctr"/>
                </a:tc>
                <a:tc>
                  <a:txBody>
                    <a:bodyPr/>
                    <a:lstStyle/>
                    <a:p>
                      <a:pPr algn="ctr">
                        <a:spcAft>
                          <a:spcPts val="0"/>
                        </a:spcAft>
                      </a:pPr>
                      <a:r>
                        <a:rPr lang="fr-FR" sz="1800" dirty="0"/>
                        <a:t>0</a:t>
                      </a:r>
                      <a:endParaRPr lang="fr-FR" sz="3200" dirty="0">
                        <a:latin typeface="Times New Roman"/>
                        <a:ea typeface="Times New Roman"/>
                        <a:cs typeface="Arial"/>
                      </a:endParaRPr>
                    </a:p>
                  </a:txBody>
                  <a:tcPr marL="68580" marR="68580" marT="0" marB="0" anchor="ctr"/>
                </a:tc>
                <a:tc>
                  <a:txBody>
                    <a:bodyPr/>
                    <a:lstStyle/>
                    <a:p>
                      <a:pPr algn="ctr">
                        <a:spcAft>
                          <a:spcPts val="0"/>
                        </a:spcAft>
                      </a:pPr>
                      <a:r>
                        <a:rPr lang="fr-FR" sz="1800" dirty="0"/>
                        <a:t>0</a:t>
                      </a:r>
                      <a:endParaRPr lang="fr-FR" sz="3200" dirty="0">
                        <a:latin typeface="Times New Roman"/>
                        <a:ea typeface="Times New Roman"/>
                        <a:cs typeface="Arial"/>
                      </a:endParaRPr>
                    </a:p>
                  </a:txBody>
                  <a:tcPr marL="68580" marR="68580" marT="0" marB="0" anchor="ctr"/>
                </a:tc>
                <a:tc>
                  <a:txBody>
                    <a:bodyPr/>
                    <a:lstStyle/>
                    <a:p>
                      <a:pPr algn="ctr">
                        <a:spcAft>
                          <a:spcPts val="0"/>
                        </a:spcAft>
                      </a:pPr>
                      <a:r>
                        <a:rPr lang="fr-FR" sz="1800" dirty="0"/>
                        <a:t>0</a:t>
                      </a:r>
                      <a:endParaRPr lang="fr-FR" sz="3200" dirty="0">
                        <a:latin typeface="Times New Roman"/>
                        <a:ea typeface="Times New Roman"/>
                        <a:cs typeface="Arial"/>
                      </a:endParaRPr>
                    </a:p>
                  </a:txBody>
                  <a:tcPr marL="68580" marR="68580" marT="0" marB="0" anchor="ctr"/>
                </a:tc>
                <a:tc>
                  <a:txBody>
                    <a:bodyPr/>
                    <a:lstStyle/>
                    <a:p>
                      <a:pPr algn="ctr">
                        <a:spcAft>
                          <a:spcPts val="0"/>
                        </a:spcAft>
                      </a:pPr>
                      <a:r>
                        <a:rPr lang="fr-FR" sz="1800" dirty="0"/>
                        <a:t>0</a:t>
                      </a:r>
                      <a:endParaRPr lang="fr-FR" sz="3200" dirty="0">
                        <a:latin typeface="Times New Roman"/>
                        <a:ea typeface="Times New Roman"/>
                        <a:cs typeface="Arial"/>
                      </a:endParaRPr>
                    </a:p>
                  </a:txBody>
                  <a:tcPr marL="68580" marR="68580" marT="0" marB="0" anchor="ctr"/>
                </a:tc>
              </a:tr>
            </a:tbl>
          </a:graphicData>
        </a:graphic>
      </p:graphicFrame>
      <p:pic>
        <p:nvPicPr>
          <p:cNvPr id="94209" name="Objet 4"/>
          <p:cNvPicPr>
            <a:picLocks noChangeAspect="1" noChangeArrowheads="1"/>
          </p:cNvPicPr>
          <p:nvPr/>
        </p:nvPicPr>
        <p:blipFill>
          <a:blip r:embed="rId2"/>
          <a:srcRect r="-21" b="-262"/>
          <a:stretch>
            <a:fillRect/>
          </a:stretch>
        </p:blipFill>
        <p:spPr bwMode="auto">
          <a:xfrm>
            <a:off x="642910" y="3643314"/>
            <a:ext cx="8143932" cy="2669636"/>
          </a:xfrm>
          <a:prstGeom prst="rect">
            <a:avLst/>
          </a:prstGeom>
          <a:solidFill>
            <a:srgbClr val="FFFFFF">
              <a:shade val="85000"/>
            </a:srgbClr>
          </a:solidFill>
          <a:ln w="88900" cap="sq">
            <a:solidFill>
              <a:schemeClr val="accent2">
                <a:lumMod val="40000"/>
                <a:lumOff val="6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Rectangle 4"/>
          <p:cNvSpPr/>
          <p:nvPr/>
        </p:nvSpPr>
        <p:spPr>
          <a:xfrm>
            <a:off x="714348" y="3786190"/>
            <a:ext cx="7786742" cy="646331"/>
          </a:xfrm>
          <a:prstGeom prst="rect">
            <a:avLst/>
          </a:prstGeom>
        </p:spPr>
        <p:txBody>
          <a:bodyPr wrap="square">
            <a:spAutoFit/>
          </a:bodyPr>
          <a:lstStyle/>
          <a:p>
            <a:pPr algn="ctr"/>
            <a:r>
              <a:rPr lang="fr-FR" dirty="0" smtClean="0">
                <a:solidFill>
                  <a:schemeClr val="accent6">
                    <a:lumMod val="75000"/>
                  </a:schemeClr>
                </a:solidFill>
              </a:rPr>
              <a:t>Evolutions des naissances enregistrées et les décès à l’échelle de la commune de 1999-2008</a:t>
            </a:r>
            <a:endParaRPr lang="fr-FR"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7158" y="428604"/>
            <a:ext cx="8501090" cy="400110"/>
          </a:xfrm>
          <a:prstGeom prst="rect">
            <a:avLst/>
          </a:prstGeom>
        </p:spPr>
        <p:txBody>
          <a:bodyPr wrap="square">
            <a:spAutoFit/>
          </a:bodyPr>
          <a:lstStyle/>
          <a:p>
            <a:pPr marL="342900" lvl="0" indent="-342900" algn="just">
              <a:spcAft>
                <a:spcPts val="0"/>
              </a:spcAft>
              <a:buFont typeface="+mj-lt"/>
              <a:buAutoNum type="alphaUcPeriod"/>
            </a:pPr>
            <a:r>
              <a:rPr lang="fr-FR" sz="2000" b="1" dirty="0" smtClean="0">
                <a:solidFill>
                  <a:schemeClr val="accent3"/>
                </a:solidFill>
                <a:latin typeface="Times New Roman"/>
                <a:ea typeface="Times New Roman"/>
              </a:rPr>
              <a:t>Répartition de la population urbaine à l’échelle de la commune</a:t>
            </a:r>
            <a:endParaRPr lang="fr-FR" sz="2000" dirty="0">
              <a:solidFill>
                <a:schemeClr val="accent3"/>
              </a:solidFill>
              <a:latin typeface="Times New Roman"/>
              <a:ea typeface="Times New Roman"/>
            </a:endParaRPr>
          </a:p>
        </p:txBody>
      </p:sp>
      <p:graphicFrame>
        <p:nvGraphicFramePr>
          <p:cNvPr id="3" name="Tableau 2"/>
          <p:cNvGraphicFramePr>
            <a:graphicFrameLocks noGrp="1"/>
          </p:cNvGraphicFramePr>
          <p:nvPr/>
        </p:nvGraphicFramePr>
        <p:xfrm>
          <a:off x="1214414" y="928673"/>
          <a:ext cx="6429419" cy="2286012"/>
        </p:xfrm>
        <a:graphic>
          <a:graphicData uri="http://schemas.openxmlformats.org/drawingml/2006/table">
            <a:tbl>
              <a:tblPr>
                <a:tableStyleId>{8A107856-5554-42FB-B03E-39F5DBC370BA}</a:tableStyleId>
              </a:tblPr>
              <a:tblGrid>
                <a:gridCol w="2966534"/>
                <a:gridCol w="1154723"/>
                <a:gridCol w="1154723"/>
                <a:gridCol w="1153439"/>
              </a:tblGrid>
              <a:tr h="331158">
                <a:tc>
                  <a:txBody>
                    <a:bodyPr/>
                    <a:lstStyle/>
                    <a:p>
                      <a:pPr algn="ctr">
                        <a:spcAft>
                          <a:spcPts val="0"/>
                        </a:spcAft>
                      </a:pPr>
                      <a:r>
                        <a:rPr lang="fr-FR" sz="1600" dirty="0"/>
                        <a:t>Localité</a:t>
                      </a:r>
                      <a:endParaRPr lang="fr-FR" sz="2800" dirty="0">
                        <a:latin typeface="Times New Roman"/>
                        <a:ea typeface="Times New Roman"/>
                        <a:cs typeface="Arial"/>
                      </a:endParaRPr>
                    </a:p>
                  </a:txBody>
                  <a:tcPr marL="68580" marR="68580" marT="0" marB="0" anchor="ctr"/>
                </a:tc>
                <a:tc>
                  <a:txBody>
                    <a:bodyPr/>
                    <a:lstStyle/>
                    <a:p>
                      <a:pPr algn="ctr">
                        <a:spcAft>
                          <a:spcPts val="0"/>
                        </a:spcAft>
                      </a:pPr>
                      <a:r>
                        <a:rPr lang="fr-FR" sz="1600" dirty="0"/>
                        <a:t>1987</a:t>
                      </a:r>
                      <a:endParaRPr lang="fr-FR" sz="2800" dirty="0">
                        <a:latin typeface="Times New Roman"/>
                        <a:ea typeface="Times New Roman"/>
                        <a:cs typeface="Arial"/>
                      </a:endParaRPr>
                    </a:p>
                  </a:txBody>
                  <a:tcPr marL="68580" marR="68580" marT="0" marB="0" anchor="ctr"/>
                </a:tc>
                <a:tc>
                  <a:txBody>
                    <a:bodyPr/>
                    <a:lstStyle/>
                    <a:p>
                      <a:pPr algn="ctr">
                        <a:spcAft>
                          <a:spcPts val="0"/>
                        </a:spcAft>
                      </a:pPr>
                      <a:r>
                        <a:rPr lang="fr-FR" sz="1600"/>
                        <a:t>1998</a:t>
                      </a:r>
                      <a:endParaRPr lang="fr-FR" sz="2800">
                        <a:latin typeface="Times New Roman"/>
                        <a:ea typeface="Times New Roman"/>
                        <a:cs typeface="Arial"/>
                      </a:endParaRPr>
                    </a:p>
                  </a:txBody>
                  <a:tcPr marL="68580" marR="68580" marT="0" marB="0" anchor="ctr"/>
                </a:tc>
                <a:tc>
                  <a:txBody>
                    <a:bodyPr/>
                    <a:lstStyle/>
                    <a:p>
                      <a:pPr algn="ctr">
                        <a:spcAft>
                          <a:spcPts val="0"/>
                        </a:spcAft>
                      </a:pPr>
                      <a:r>
                        <a:rPr lang="fr-FR" sz="1600"/>
                        <a:t>2008</a:t>
                      </a:r>
                      <a:endParaRPr lang="fr-FR" sz="2800">
                        <a:latin typeface="Times New Roman"/>
                        <a:ea typeface="Times New Roman"/>
                        <a:cs typeface="Arial"/>
                      </a:endParaRPr>
                    </a:p>
                  </a:txBody>
                  <a:tcPr marL="68580" marR="68580" marT="0" marB="0" anchor="ctr"/>
                </a:tc>
              </a:tr>
              <a:tr h="630222">
                <a:tc>
                  <a:txBody>
                    <a:bodyPr/>
                    <a:lstStyle/>
                    <a:p>
                      <a:pPr algn="ctr">
                        <a:spcAft>
                          <a:spcPts val="0"/>
                        </a:spcAft>
                      </a:pPr>
                      <a:r>
                        <a:rPr lang="fr-FR" sz="1600"/>
                        <a:t>Didouche Mourad</a:t>
                      </a:r>
                      <a:endParaRPr lang="fr-FR" sz="2800">
                        <a:latin typeface="Times New Roman"/>
                        <a:ea typeface="Times New Roman"/>
                        <a:cs typeface="Arial"/>
                      </a:endParaRPr>
                    </a:p>
                  </a:txBody>
                  <a:tcPr marL="68580" marR="68580" marT="0" marB="0" anchor="ctr"/>
                </a:tc>
                <a:tc>
                  <a:txBody>
                    <a:bodyPr/>
                    <a:lstStyle/>
                    <a:p>
                      <a:pPr algn="ctr">
                        <a:spcAft>
                          <a:spcPts val="0"/>
                        </a:spcAft>
                      </a:pPr>
                      <a:r>
                        <a:rPr lang="fr-FR" sz="1600" dirty="0"/>
                        <a:t>53%</a:t>
                      </a:r>
                      <a:endParaRPr lang="fr-FR" sz="2800" dirty="0">
                        <a:latin typeface="Times New Roman"/>
                        <a:ea typeface="Times New Roman"/>
                        <a:cs typeface="Arial"/>
                      </a:endParaRPr>
                    </a:p>
                  </a:txBody>
                  <a:tcPr marL="68580" marR="68580" marT="0" marB="0" anchor="ctr"/>
                </a:tc>
                <a:tc>
                  <a:txBody>
                    <a:bodyPr/>
                    <a:lstStyle/>
                    <a:p>
                      <a:pPr algn="ctr">
                        <a:spcAft>
                          <a:spcPts val="0"/>
                        </a:spcAft>
                      </a:pPr>
                      <a:r>
                        <a:rPr lang="fr-FR" sz="1600"/>
                        <a:t>85%</a:t>
                      </a:r>
                      <a:endParaRPr lang="fr-FR" sz="2800">
                        <a:latin typeface="Times New Roman"/>
                        <a:ea typeface="Times New Roman"/>
                        <a:cs typeface="Arial"/>
                      </a:endParaRPr>
                    </a:p>
                  </a:txBody>
                  <a:tcPr marL="68580" marR="68580" marT="0" marB="0" anchor="ctr"/>
                </a:tc>
                <a:tc>
                  <a:txBody>
                    <a:bodyPr/>
                    <a:lstStyle/>
                    <a:p>
                      <a:pPr algn="ctr">
                        <a:spcAft>
                          <a:spcPts val="0"/>
                        </a:spcAft>
                      </a:pPr>
                      <a:r>
                        <a:rPr lang="fr-FR" sz="1600"/>
                        <a:t>90%</a:t>
                      </a:r>
                      <a:endParaRPr lang="fr-FR" sz="2800">
                        <a:latin typeface="Times New Roman"/>
                        <a:ea typeface="Times New Roman"/>
                        <a:cs typeface="Arial"/>
                      </a:endParaRPr>
                    </a:p>
                  </a:txBody>
                  <a:tcPr marL="68580" marR="68580" marT="0" marB="0" anchor="ctr"/>
                </a:tc>
              </a:tr>
              <a:tr h="331158">
                <a:tc>
                  <a:txBody>
                    <a:bodyPr/>
                    <a:lstStyle/>
                    <a:p>
                      <a:pPr algn="ctr">
                        <a:spcAft>
                          <a:spcPts val="0"/>
                        </a:spcAft>
                      </a:pPr>
                      <a:r>
                        <a:rPr lang="fr-FR" sz="1600"/>
                        <a:t>Béni Mestina</a:t>
                      </a:r>
                      <a:endParaRPr lang="fr-FR" sz="2800">
                        <a:latin typeface="Times New Roman"/>
                        <a:ea typeface="Times New Roman"/>
                        <a:cs typeface="Arial"/>
                      </a:endParaRPr>
                    </a:p>
                  </a:txBody>
                  <a:tcPr marL="68580" marR="68580" marT="0" marB="0" anchor="ctr"/>
                </a:tc>
                <a:tc>
                  <a:txBody>
                    <a:bodyPr/>
                    <a:lstStyle/>
                    <a:p>
                      <a:pPr algn="ctr">
                        <a:spcAft>
                          <a:spcPts val="0"/>
                        </a:spcAft>
                      </a:pPr>
                      <a:r>
                        <a:rPr lang="fr-FR" sz="1600" dirty="0"/>
                        <a:t>7%</a:t>
                      </a:r>
                      <a:endParaRPr lang="fr-FR" sz="2800" dirty="0">
                        <a:latin typeface="Times New Roman"/>
                        <a:ea typeface="Times New Roman"/>
                        <a:cs typeface="Arial"/>
                      </a:endParaRPr>
                    </a:p>
                  </a:txBody>
                  <a:tcPr marL="68580" marR="68580" marT="0" marB="0" anchor="ctr"/>
                </a:tc>
                <a:tc>
                  <a:txBody>
                    <a:bodyPr/>
                    <a:lstStyle/>
                    <a:p>
                      <a:pPr algn="ctr">
                        <a:spcAft>
                          <a:spcPts val="0"/>
                        </a:spcAft>
                      </a:pPr>
                      <a:r>
                        <a:rPr lang="fr-FR" sz="1600"/>
                        <a:t>4%</a:t>
                      </a:r>
                      <a:endParaRPr lang="fr-FR" sz="2800">
                        <a:latin typeface="Times New Roman"/>
                        <a:ea typeface="Times New Roman"/>
                        <a:cs typeface="Arial"/>
                      </a:endParaRPr>
                    </a:p>
                  </a:txBody>
                  <a:tcPr marL="68580" marR="68580" marT="0" marB="0" anchor="ctr"/>
                </a:tc>
                <a:tc>
                  <a:txBody>
                    <a:bodyPr/>
                    <a:lstStyle/>
                    <a:p>
                      <a:pPr algn="ctr">
                        <a:spcAft>
                          <a:spcPts val="0"/>
                        </a:spcAft>
                      </a:pPr>
                      <a:r>
                        <a:rPr lang="fr-FR" sz="1600"/>
                        <a:t>3%</a:t>
                      </a:r>
                      <a:endParaRPr lang="fr-FR" sz="2800">
                        <a:latin typeface="Times New Roman"/>
                        <a:ea typeface="Times New Roman"/>
                        <a:cs typeface="Arial"/>
                      </a:endParaRPr>
                    </a:p>
                  </a:txBody>
                  <a:tcPr marL="68580" marR="68580" marT="0" marB="0" anchor="ctr"/>
                </a:tc>
              </a:tr>
              <a:tr h="331158">
                <a:tc>
                  <a:txBody>
                    <a:bodyPr/>
                    <a:lstStyle/>
                    <a:p>
                      <a:pPr algn="ctr">
                        <a:spcAft>
                          <a:spcPts val="0"/>
                        </a:spcAft>
                      </a:pPr>
                      <a:r>
                        <a:rPr lang="fr-FR" sz="1600"/>
                        <a:t>Oued Lahdjar</a:t>
                      </a:r>
                      <a:endParaRPr lang="fr-FR" sz="2800">
                        <a:latin typeface="Times New Roman"/>
                        <a:ea typeface="Times New Roman"/>
                        <a:cs typeface="Arial"/>
                      </a:endParaRPr>
                    </a:p>
                  </a:txBody>
                  <a:tcPr marL="68580" marR="68580" marT="0" marB="0" anchor="ctr"/>
                </a:tc>
                <a:tc>
                  <a:txBody>
                    <a:bodyPr/>
                    <a:lstStyle/>
                    <a:p>
                      <a:pPr algn="ctr">
                        <a:spcAft>
                          <a:spcPts val="0"/>
                        </a:spcAft>
                      </a:pPr>
                      <a:r>
                        <a:rPr lang="fr-FR" sz="1600" dirty="0"/>
                        <a:t>6%</a:t>
                      </a:r>
                      <a:endParaRPr lang="fr-FR" sz="2800" dirty="0">
                        <a:latin typeface="Times New Roman"/>
                        <a:ea typeface="Times New Roman"/>
                        <a:cs typeface="Arial"/>
                      </a:endParaRPr>
                    </a:p>
                  </a:txBody>
                  <a:tcPr marL="68580" marR="68580" marT="0" marB="0" anchor="ctr"/>
                </a:tc>
                <a:tc>
                  <a:txBody>
                    <a:bodyPr/>
                    <a:lstStyle/>
                    <a:p>
                      <a:pPr algn="ctr">
                        <a:spcAft>
                          <a:spcPts val="0"/>
                        </a:spcAft>
                      </a:pPr>
                      <a:r>
                        <a:rPr lang="fr-FR" sz="1600" dirty="0"/>
                        <a:t>0%</a:t>
                      </a:r>
                      <a:endParaRPr lang="fr-FR" sz="2800" dirty="0">
                        <a:latin typeface="Times New Roman"/>
                        <a:ea typeface="Times New Roman"/>
                        <a:cs typeface="Arial"/>
                      </a:endParaRPr>
                    </a:p>
                  </a:txBody>
                  <a:tcPr marL="68580" marR="68580" marT="0" marB="0" anchor="ctr"/>
                </a:tc>
                <a:tc>
                  <a:txBody>
                    <a:bodyPr/>
                    <a:lstStyle/>
                    <a:p>
                      <a:pPr algn="ctr">
                        <a:spcAft>
                          <a:spcPts val="0"/>
                        </a:spcAft>
                      </a:pPr>
                      <a:r>
                        <a:rPr lang="fr-FR" sz="1600" dirty="0"/>
                        <a:t>0%</a:t>
                      </a:r>
                      <a:endParaRPr lang="fr-FR" sz="2800" dirty="0">
                        <a:latin typeface="Times New Roman"/>
                        <a:ea typeface="Times New Roman"/>
                        <a:cs typeface="Arial"/>
                      </a:endParaRPr>
                    </a:p>
                  </a:txBody>
                  <a:tcPr marL="68580" marR="68580" marT="0" marB="0" anchor="ctr"/>
                </a:tc>
              </a:tr>
              <a:tr h="331158">
                <a:tc>
                  <a:txBody>
                    <a:bodyPr/>
                    <a:lstStyle/>
                    <a:p>
                      <a:pPr algn="ctr">
                        <a:spcAft>
                          <a:spcPts val="0"/>
                        </a:spcAft>
                      </a:pPr>
                      <a:r>
                        <a:rPr lang="fr-FR" sz="1600"/>
                        <a:t>Retba</a:t>
                      </a:r>
                      <a:endParaRPr lang="fr-FR" sz="2800">
                        <a:latin typeface="Times New Roman"/>
                        <a:ea typeface="Times New Roman"/>
                        <a:cs typeface="Arial"/>
                      </a:endParaRPr>
                    </a:p>
                  </a:txBody>
                  <a:tcPr marL="68580" marR="68580" marT="0" marB="0" anchor="ctr"/>
                </a:tc>
                <a:tc>
                  <a:txBody>
                    <a:bodyPr/>
                    <a:lstStyle/>
                    <a:p>
                      <a:pPr algn="ctr">
                        <a:spcAft>
                          <a:spcPts val="0"/>
                        </a:spcAft>
                      </a:pPr>
                      <a:r>
                        <a:rPr lang="fr-FR" sz="1600"/>
                        <a:t>0%</a:t>
                      </a:r>
                      <a:endParaRPr lang="fr-FR" sz="2800">
                        <a:latin typeface="Times New Roman"/>
                        <a:ea typeface="Times New Roman"/>
                        <a:cs typeface="Arial"/>
                      </a:endParaRPr>
                    </a:p>
                  </a:txBody>
                  <a:tcPr marL="68580" marR="68580" marT="0" marB="0" anchor="ctr"/>
                </a:tc>
                <a:tc>
                  <a:txBody>
                    <a:bodyPr/>
                    <a:lstStyle/>
                    <a:p>
                      <a:pPr algn="ctr">
                        <a:spcAft>
                          <a:spcPts val="0"/>
                        </a:spcAft>
                      </a:pPr>
                      <a:r>
                        <a:rPr lang="fr-FR" sz="1600"/>
                        <a:t>0%</a:t>
                      </a:r>
                      <a:endParaRPr lang="fr-FR" sz="2800">
                        <a:latin typeface="Times New Roman"/>
                        <a:ea typeface="Times New Roman"/>
                        <a:cs typeface="Arial"/>
                      </a:endParaRPr>
                    </a:p>
                  </a:txBody>
                  <a:tcPr marL="68580" marR="68580" marT="0" marB="0" anchor="ctr"/>
                </a:tc>
                <a:tc>
                  <a:txBody>
                    <a:bodyPr/>
                    <a:lstStyle/>
                    <a:p>
                      <a:pPr algn="ctr">
                        <a:spcAft>
                          <a:spcPts val="0"/>
                        </a:spcAft>
                      </a:pPr>
                      <a:r>
                        <a:rPr lang="fr-FR" sz="1600" dirty="0"/>
                        <a:t>2%</a:t>
                      </a:r>
                      <a:endParaRPr lang="fr-FR" sz="2800" dirty="0">
                        <a:latin typeface="Times New Roman"/>
                        <a:ea typeface="Times New Roman"/>
                        <a:cs typeface="Arial"/>
                      </a:endParaRPr>
                    </a:p>
                  </a:txBody>
                  <a:tcPr marL="68580" marR="68580" marT="0" marB="0" anchor="ctr"/>
                </a:tc>
              </a:tr>
              <a:tr h="331158">
                <a:tc>
                  <a:txBody>
                    <a:bodyPr/>
                    <a:lstStyle/>
                    <a:p>
                      <a:pPr algn="ctr">
                        <a:spcAft>
                          <a:spcPts val="0"/>
                        </a:spcAft>
                      </a:pPr>
                      <a:r>
                        <a:rPr lang="fr-FR" sz="1600"/>
                        <a:t>Zone Eparse</a:t>
                      </a:r>
                      <a:endParaRPr lang="fr-FR" sz="2800">
                        <a:latin typeface="Times New Roman"/>
                        <a:ea typeface="Times New Roman"/>
                        <a:cs typeface="Arial"/>
                      </a:endParaRPr>
                    </a:p>
                  </a:txBody>
                  <a:tcPr marL="68580" marR="68580" marT="0" marB="0" anchor="ctr"/>
                </a:tc>
                <a:tc>
                  <a:txBody>
                    <a:bodyPr/>
                    <a:lstStyle/>
                    <a:p>
                      <a:pPr algn="ctr">
                        <a:spcAft>
                          <a:spcPts val="0"/>
                        </a:spcAft>
                      </a:pPr>
                      <a:r>
                        <a:rPr lang="fr-FR" sz="1600"/>
                        <a:t>33%</a:t>
                      </a:r>
                      <a:endParaRPr lang="fr-FR" sz="2800">
                        <a:latin typeface="Times New Roman"/>
                        <a:ea typeface="Times New Roman"/>
                        <a:cs typeface="Arial"/>
                      </a:endParaRPr>
                    </a:p>
                  </a:txBody>
                  <a:tcPr marL="68580" marR="68580" marT="0" marB="0" anchor="ctr"/>
                </a:tc>
                <a:tc>
                  <a:txBody>
                    <a:bodyPr/>
                    <a:lstStyle/>
                    <a:p>
                      <a:pPr algn="ctr">
                        <a:spcAft>
                          <a:spcPts val="0"/>
                        </a:spcAft>
                      </a:pPr>
                      <a:r>
                        <a:rPr lang="fr-FR" sz="1600"/>
                        <a:t>11%</a:t>
                      </a:r>
                      <a:endParaRPr lang="fr-FR" sz="2800">
                        <a:latin typeface="Times New Roman"/>
                        <a:ea typeface="Times New Roman"/>
                        <a:cs typeface="Arial"/>
                      </a:endParaRPr>
                    </a:p>
                  </a:txBody>
                  <a:tcPr marL="68580" marR="68580" marT="0" marB="0" anchor="ctr"/>
                </a:tc>
                <a:tc>
                  <a:txBody>
                    <a:bodyPr/>
                    <a:lstStyle/>
                    <a:p>
                      <a:pPr algn="ctr">
                        <a:spcAft>
                          <a:spcPts val="0"/>
                        </a:spcAft>
                      </a:pPr>
                      <a:r>
                        <a:rPr lang="fr-FR" sz="1600" dirty="0"/>
                        <a:t>6%</a:t>
                      </a:r>
                      <a:endParaRPr lang="fr-FR" sz="2800" dirty="0">
                        <a:latin typeface="Times New Roman"/>
                        <a:ea typeface="Times New Roman"/>
                        <a:cs typeface="Arial"/>
                      </a:endParaRPr>
                    </a:p>
                  </a:txBody>
                  <a:tcPr marL="68580" marR="68580" marT="0" marB="0" anchor="ctr"/>
                </a:tc>
              </a:tr>
            </a:tbl>
          </a:graphicData>
        </a:graphic>
      </p:graphicFrame>
      <p:sp>
        <p:nvSpPr>
          <p:cNvPr id="4" name="Rectangle 3"/>
          <p:cNvSpPr/>
          <p:nvPr/>
        </p:nvSpPr>
        <p:spPr>
          <a:xfrm>
            <a:off x="357158" y="3214686"/>
            <a:ext cx="8572560" cy="3477875"/>
          </a:xfrm>
          <a:prstGeom prst="rect">
            <a:avLst/>
          </a:prstGeom>
        </p:spPr>
        <p:txBody>
          <a:bodyPr wrap="square">
            <a:spAutoFit/>
          </a:bodyPr>
          <a:lstStyle/>
          <a:p>
            <a:pPr algn="just" hangingPunct="0">
              <a:spcAft>
                <a:spcPts val="0"/>
              </a:spcAft>
            </a:pPr>
            <a:r>
              <a:rPr lang="fr-FR" sz="2000" dirty="0" smtClean="0">
                <a:solidFill>
                  <a:schemeClr val="accent6">
                    <a:lumMod val="40000"/>
                    <a:lumOff val="60000"/>
                  </a:schemeClr>
                </a:solidFill>
                <a:latin typeface="Times New Roman"/>
                <a:ea typeface="Times New Roman"/>
              </a:rPr>
              <a:t>Les raisons qui ont poussées les gens à s’installer dans la ville de </a:t>
            </a:r>
            <a:r>
              <a:rPr lang="fr-FR" sz="2000" dirty="0" err="1" smtClean="0">
                <a:solidFill>
                  <a:schemeClr val="accent6">
                    <a:lumMod val="40000"/>
                    <a:lumOff val="60000"/>
                  </a:schemeClr>
                </a:solidFill>
                <a:latin typeface="Times New Roman"/>
                <a:ea typeface="Times New Roman"/>
              </a:rPr>
              <a:t>Didouche</a:t>
            </a:r>
            <a:r>
              <a:rPr lang="fr-FR" sz="2000" dirty="0" smtClean="0">
                <a:solidFill>
                  <a:schemeClr val="accent6">
                    <a:lumMod val="40000"/>
                    <a:lumOff val="60000"/>
                  </a:schemeClr>
                </a:solidFill>
                <a:latin typeface="Times New Roman"/>
                <a:ea typeface="Times New Roman"/>
              </a:rPr>
              <a:t> Mourad demeurent la possibilité d’obtention d’un logement, à chercher du travail, à scolariser leurs enfants, en somme à bénéficier des avantages sociaux que procure généralement une ville.</a:t>
            </a:r>
          </a:p>
          <a:p>
            <a:pPr algn="just" hangingPunct="0">
              <a:spcAft>
                <a:spcPts val="0"/>
              </a:spcAft>
            </a:pPr>
            <a:r>
              <a:rPr lang="fr-FR" sz="2000" dirty="0" smtClean="0">
                <a:solidFill>
                  <a:schemeClr val="accent6">
                    <a:lumMod val="40000"/>
                    <a:lumOff val="60000"/>
                  </a:schemeClr>
                </a:solidFill>
                <a:latin typeface="Times New Roman"/>
                <a:ea typeface="Times New Roman"/>
              </a:rPr>
              <a:t>Depuis 1998 à nos jours, l'attractivité du chef-lieu s'est poursuivie, mais de manière plus ralentie, cet essoufflement pendant 1998 et 2008, est dû notamment à la saturation des terrains d'extension et le ralentissement par voie de conséquence des programmes d'habitat et d'équipements et l’absence des postes de travail.</a:t>
            </a:r>
          </a:p>
          <a:p>
            <a:pPr algn="just" hangingPunct="0">
              <a:spcAft>
                <a:spcPts val="0"/>
              </a:spcAft>
            </a:pPr>
            <a:r>
              <a:rPr lang="fr-FR" sz="2000" dirty="0" smtClean="0">
                <a:solidFill>
                  <a:schemeClr val="accent6">
                    <a:lumMod val="40000"/>
                    <a:lumOff val="60000"/>
                  </a:schemeClr>
                </a:solidFill>
                <a:latin typeface="Times New Roman"/>
                <a:ea typeface="Times New Roman"/>
              </a:rPr>
              <a:t>Ces mouvements de population, au profit des zones urbaines, sont parfaitement illustrés dans le tableau ci dessus avec un taux d’urbanisation qui passe de 53% en 1987 à 90% en 2008.</a:t>
            </a:r>
            <a:endParaRPr lang="fr-FR" sz="2000" dirty="0">
              <a:solidFill>
                <a:schemeClr val="accent6">
                  <a:lumMod val="40000"/>
                  <a:lumOff val="60000"/>
                </a:schemeClr>
              </a:solidFill>
              <a:latin typeface="Times New Roman"/>
              <a:ea typeface="Times New Roman"/>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4480" y="0"/>
            <a:ext cx="5214974" cy="461665"/>
          </a:xfrm>
          <a:prstGeom prst="rect">
            <a:avLst/>
          </a:prstGeom>
        </p:spPr>
        <p:txBody>
          <a:bodyPr wrap="square">
            <a:spAutoFit/>
          </a:bodyPr>
          <a:lstStyle/>
          <a:p>
            <a:pPr marL="1143000" lvl="2" indent="-228600" algn="justLow">
              <a:spcBef>
                <a:spcPts val="1200"/>
              </a:spcBef>
              <a:spcAft>
                <a:spcPts val="1200"/>
              </a:spcAft>
              <a:buFont typeface="+mj-lt"/>
              <a:buAutoNum type="arabicPeriod"/>
            </a:pPr>
            <a:r>
              <a:rPr lang="fr-FR" sz="2400" b="1" i="1" dirty="0" smtClean="0">
                <a:solidFill>
                  <a:schemeClr val="accent3"/>
                </a:solidFill>
                <a:ea typeface="Times New Roman"/>
              </a:rPr>
              <a:t>Structure de la population</a:t>
            </a:r>
            <a:endParaRPr lang="fr-FR" sz="2400" dirty="0">
              <a:solidFill>
                <a:schemeClr val="accent3"/>
              </a:solidFill>
              <a:latin typeface="Times New Roman"/>
              <a:ea typeface="Times New Roman"/>
            </a:endParaRPr>
          </a:p>
        </p:txBody>
      </p:sp>
      <p:sp>
        <p:nvSpPr>
          <p:cNvPr id="3" name="Rectangle 2"/>
          <p:cNvSpPr/>
          <p:nvPr/>
        </p:nvSpPr>
        <p:spPr>
          <a:xfrm>
            <a:off x="-1428792" y="500042"/>
            <a:ext cx="4929222" cy="400110"/>
          </a:xfrm>
          <a:prstGeom prst="rect">
            <a:avLst/>
          </a:prstGeom>
        </p:spPr>
        <p:txBody>
          <a:bodyPr wrap="square">
            <a:spAutoFit/>
          </a:bodyPr>
          <a:lstStyle/>
          <a:p>
            <a:pPr marL="1600200" lvl="3" indent="-228600" algn="justLow">
              <a:spcBef>
                <a:spcPts val="1200"/>
              </a:spcBef>
              <a:spcAft>
                <a:spcPts val="1200"/>
              </a:spcAft>
              <a:buClr>
                <a:srgbClr val="000000"/>
              </a:buClr>
              <a:buFont typeface="+mj-lt"/>
              <a:buAutoNum type="arabicPeriod"/>
            </a:pPr>
            <a:r>
              <a:rPr lang="fr-FR" sz="2000" b="1" dirty="0" smtClean="0">
                <a:solidFill>
                  <a:schemeClr val="accent6">
                    <a:lumMod val="75000"/>
                  </a:schemeClr>
                </a:solidFill>
                <a:latin typeface="Times New Roman"/>
                <a:ea typeface="Times New Roman"/>
              </a:rPr>
              <a:t>Structure par âge et par sexe</a:t>
            </a:r>
            <a:endParaRPr lang="fr-FR" sz="2000" dirty="0">
              <a:solidFill>
                <a:schemeClr val="accent6">
                  <a:lumMod val="75000"/>
                </a:schemeClr>
              </a:solidFill>
              <a:latin typeface="Times New Roman"/>
              <a:ea typeface="Times New Roman"/>
            </a:endParaRPr>
          </a:p>
        </p:txBody>
      </p:sp>
      <p:graphicFrame>
        <p:nvGraphicFramePr>
          <p:cNvPr id="4" name="Tableau 3"/>
          <p:cNvGraphicFramePr>
            <a:graphicFrameLocks noGrp="1"/>
          </p:cNvGraphicFramePr>
          <p:nvPr/>
        </p:nvGraphicFramePr>
        <p:xfrm>
          <a:off x="285720" y="928670"/>
          <a:ext cx="5571799" cy="857256"/>
        </p:xfrm>
        <a:graphic>
          <a:graphicData uri="http://schemas.openxmlformats.org/drawingml/2006/table">
            <a:tbl>
              <a:tblPr>
                <a:tableStyleId>{8A107856-5554-42FB-B03E-39F5DBC370BA}</a:tableStyleId>
              </a:tblPr>
              <a:tblGrid>
                <a:gridCol w="850257"/>
                <a:gridCol w="567209"/>
                <a:gridCol w="559409"/>
                <a:gridCol w="562752"/>
                <a:gridCol w="411199"/>
                <a:gridCol w="413427"/>
                <a:gridCol w="850257"/>
                <a:gridCol w="413427"/>
                <a:gridCol w="413427"/>
                <a:gridCol w="530435"/>
              </a:tblGrid>
              <a:tr h="285752">
                <a:tc>
                  <a:txBody>
                    <a:bodyPr/>
                    <a:lstStyle/>
                    <a:p>
                      <a:pPr algn="just">
                        <a:spcAft>
                          <a:spcPts val="0"/>
                        </a:spcAft>
                      </a:pPr>
                      <a:r>
                        <a:rPr lang="fr-FR" sz="1000" dirty="0"/>
                        <a:t>DISP</a:t>
                      </a:r>
                      <a:endParaRPr lang="fr-FR" sz="1400" dirty="0">
                        <a:latin typeface="Times New Roman"/>
                        <a:ea typeface="Times New Roman"/>
                        <a:cs typeface="Arial"/>
                      </a:endParaRPr>
                    </a:p>
                  </a:txBody>
                  <a:tcPr marL="44450" marR="44450" marT="0" marB="0" anchor="ctr"/>
                </a:tc>
                <a:tc gridSpan="3">
                  <a:txBody>
                    <a:bodyPr/>
                    <a:lstStyle/>
                    <a:p>
                      <a:pPr algn="ctr">
                        <a:spcAft>
                          <a:spcPts val="0"/>
                        </a:spcAft>
                      </a:pPr>
                      <a:r>
                        <a:rPr lang="fr-FR" sz="1000" dirty="0"/>
                        <a:t>CHEF LIEU</a:t>
                      </a:r>
                      <a:endParaRPr lang="fr-FR" sz="1400" dirty="0">
                        <a:latin typeface="Times New Roman"/>
                        <a:ea typeface="Times New Roman"/>
                        <a:cs typeface="Arial"/>
                      </a:endParaRPr>
                    </a:p>
                  </a:txBody>
                  <a:tcPr marL="44450" marR="44450" marT="0" marB="0" anchor="ctr"/>
                </a:tc>
                <a:tc hMerge="1">
                  <a:txBody>
                    <a:bodyPr/>
                    <a:lstStyle/>
                    <a:p>
                      <a:endParaRPr lang="fr-FR"/>
                    </a:p>
                  </a:txBody>
                  <a:tcPr/>
                </a:tc>
                <a:tc hMerge="1">
                  <a:txBody>
                    <a:bodyPr/>
                    <a:lstStyle/>
                    <a:p>
                      <a:endParaRPr lang="fr-FR"/>
                    </a:p>
                  </a:txBody>
                  <a:tcPr/>
                </a:tc>
                <a:tc gridSpan="3">
                  <a:txBody>
                    <a:bodyPr/>
                    <a:lstStyle/>
                    <a:p>
                      <a:pPr algn="ctr">
                        <a:spcAft>
                          <a:spcPts val="0"/>
                        </a:spcAft>
                      </a:pPr>
                      <a:r>
                        <a:rPr lang="fr-FR" sz="1000"/>
                        <a:t>BENI MESTINA</a:t>
                      </a:r>
                      <a:endParaRPr lang="fr-FR" sz="1400">
                        <a:latin typeface="Times New Roman"/>
                        <a:ea typeface="Times New Roman"/>
                        <a:cs typeface="Arial"/>
                      </a:endParaRPr>
                    </a:p>
                  </a:txBody>
                  <a:tcPr marL="44450" marR="44450" marT="0" marB="0" anchor="ctr"/>
                </a:tc>
                <a:tc hMerge="1">
                  <a:txBody>
                    <a:bodyPr/>
                    <a:lstStyle/>
                    <a:p>
                      <a:endParaRPr lang="fr-FR"/>
                    </a:p>
                  </a:txBody>
                  <a:tcPr/>
                </a:tc>
                <a:tc hMerge="1">
                  <a:txBody>
                    <a:bodyPr/>
                    <a:lstStyle/>
                    <a:p>
                      <a:endParaRPr lang="fr-FR"/>
                    </a:p>
                  </a:txBody>
                  <a:tcPr/>
                </a:tc>
                <a:tc gridSpan="3">
                  <a:txBody>
                    <a:bodyPr/>
                    <a:lstStyle/>
                    <a:p>
                      <a:pPr algn="ctr">
                        <a:spcAft>
                          <a:spcPts val="0"/>
                        </a:spcAft>
                      </a:pPr>
                      <a:r>
                        <a:rPr lang="fr-FR" sz="1000"/>
                        <a:t>RETBA</a:t>
                      </a:r>
                      <a:endParaRPr lang="fr-FR" sz="1400">
                        <a:latin typeface="Times New Roman"/>
                        <a:ea typeface="Times New Roman"/>
                        <a:cs typeface="Arial"/>
                      </a:endParaRPr>
                    </a:p>
                  </a:txBody>
                  <a:tcPr marL="44450" marR="44450" marT="0" marB="0" anchor="ctr"/>
                </a:tc>
                <a:tc hMerge="1">
                  <a:txBody>
                    <a:bodyPr/>
                    <a:lstStyle/>
                    <a:p>
                      <a:endParaRPr lang="fr-FR"/>
                    </a:p>
                  </a:txBody>
                  <a:tcPr/>
                </a:tc>
                <a:tc hMerge="1">
                  <a:txBody>
                    <a:bodyPr/>
                    <a:lstStyle/>
                    <a:p>
                      <a:endParaRPr lang="fr-FR"/>
                    </a:p>
                  </a:txBody>
                  <a:tcPr/>
                </a:tc>
              </a:tr>
              <a:tr h="285752">
                <a:tc>
                  <a:txBody>
                    <a:bodyPr/>
                    <a:lstStyle/>
                    <a:p>
                      <a:pPr algn="just">
                        <a:spcAft>
                          <a:spcPts val="0"/>
                        </a:spcAft>
                      </a:pPr>
                      <a:r>
                        <a:rPr lang="fr-FR" sz="1000"/>
                        <a:t>ANS</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a:t>M</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a:t>F</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dirty="0"/>
                        <a:t>Total</a:t>
                      </a:r>
                      <a:endParaRPr lang="fr-FR" sz="1400" dirty="0">
                        <a:latin typeface="Times New Roman"/>
                        <a:ea typeface="Times New Roman"/>
                        <a:cs typeface="Arial"/>
                      </a:endParaRPr>
                    </a:p>
                  </a:txBody>
                  <a:tcPr marL="44450" marR="44450" marT="0" marB="0" anchor="ctr"/>
                </a:tc>
                <a:tc>
                  <a:txBody>
                    <a:bodyPr/>
                    <a:lstStyle/>
                    <a:p>
                      <a:pPr algn="ctr">
                        <a:spcAft>
                          <a:spcPts val="0"/>
                        </a:spcAft>
                      </a:pPr>
                      <a:r>
                        <a:rPr lang="fr-FR" sz="1000"/>
                        <a:t>M</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a:t>F</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a:t>Total</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a:t>M</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a:t>F</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a:t>Total</a:t>
                      </a:r>
                      <a:endParaRPr lang="fr-FR" sz="1400">
                        <a:latin typeface="Times New Roman"/>
                        <a:ea typeface="Times New Roman"/>
                        <a:cs typeface="Arial"/>
                      </a:endParaRPr>
                    </a:p>
                  </a:txBody>
                  <a:tcPr marL="44450" marR="44450" marT="0" marB="0" anchor="ctr"/>
                </a:tc>
              </a:tr>
              <a:tr h="285752">
                <a:tc>
                  <a:txBody>
                    <a:bodyPr/>
                    <a:lstStyle/>
                    <a:p>
                      <a:pPr algn="just">
                        <a:spcAft>
                          <a:spcPts val="0"/>
                        </a:spcAft>
                      </a:pPr>
                      <a:r>
                        <a:rPr lang="fr-FR" sz="1000" dirty="0" smtClean="0">
                          <a:latin typeface="+mn-lt"/>
                          <a:ea typeface="+mn-ea"/>
                          <a:cs typeface="+mn-cs"/>
                        </a:rPr>
                        <a:t>0</a:t>
                      </a:r>
                      <a:r>
                        <a:rPr lang="fr-FR" sz="1000" baseline="0" dirty="0" smtClean="0">
                          <a:latin typeface="+mn-lt"/>
                          <a:ea typeface="+mn-ea"/>
                          <a:cs typeface="+mn-cs"/>
                        </a:rPr>
                        <a:t> – 65 et plus</a:t>
                      </a:r>
                      <a:endParaRPr lang="fr-FR" sz="1400" dirty="0">
                        <a:latin typeface="Times New Roman"/>
                        <a:ea typeface="Times New Roman"/>
                        <a:cs typeface="Arial"/>
                      </a:endParaRPr>
                    </a:p>
                  </a:txBody>
                  <a:tcPr marL="44450" marR="44450" marT="0" marB="0" anchor="ctr"/>
                </a:tc>
                <a:tc>
                  <a:txBody>
                    <a:bodyPr/>
                    <a:lstStyle/>
                    <a:p>
                      <a:pPr algn="ctr">
                        <a:spcAft>
                          <a:spcPts val="0"/>
                        </a:spcAft>
                      </a:pPr>
                      <a:r>
                        <a:rPr lang="fr-FR" sz="1000"/>
                        <a:t>21904</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a:t>21726</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a:t>43630</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dirty="0"/>
                        <a:t>737</a:t>
                      </a:r>
                      <a:endParaRPr lang="fr-FR" sz="1400" dirty="0">
                        <a:latin typeface="Times New Roman"/>
                        <a:ea typeface="Times New Roman"/>
                        <a:cs typeface="Arial"/>
                      </a:endParaRPr>
                    </a:p>
                  </a:txBody>
                  <a:tcPr marL="44450" marR="44450" marT="0" marB="0" anchor="ctr"/>
                </a:tc>
                <a:tc>
                  <a:txBody>
                    <a:bodyPr/>
                    <a:lstStyle/>
                    <a:p>
                      <a:pPr algn="ctr">
                        <a:spcAft>
                          <a:spcPts val="0"/>
                        </a:spcAft>
                      </a:pPr>
                      <a:r>
                        <a:rPr lang="fr-FR" sz="1000" dirty="0"/>
                        <a:t>726</a:t>
                      </a:r>
                      <a:endParaRPr lang="fr-FR" sz="1400" dirty="0">
                        <a:latin typeface="Times New Roman"/>
                        <a:ea typeface="Times New Roman"/>
                        <a:cs typeface="Arial"/>
                      </a:endParaRPr>
                    </a:p>
                  </a:txBody>
                  <a:tcPr marL="44450" marR="44450" marT="0" marB="0" anchor="ctr"/>
                </a:tc>
                <a:tc>
                  <a:txBody>
                    <a:bodyPr/>
                    <a:lstStyle/>
                    <a:p>
                      <a:pPr algn="ctr">
                        <a:spcAft>
                          <a:spcPts val="0"/>
                        </a:spcAft>
                      </a:pPr>
                      <a:r>
                        <a:rPr lang="fr-FR" sz="1000" dirty="0"/>
                        <a:t>1463</a:t>
                      </a:r>
                      <a:endParaRPr lang="fr-FR" sz="1400" dirty="0">
                        <a:latin typeface="Times New Roman"/>
                        <a:ea typeface="Times New Roman"/>
                        <a:cs typeface="Arial"/>
                      </a:endParaRPr>
                    </a:p>
                  </a:txBody>
                  <a:tcPr marL="44450" marR="44450" marT="0" marB="0" anchor="ctr"/>
                </a:tc>
                <a:tc>
                  <a:txBody>
                    <a:bodyPr/>
                    <a:lstStyle/>
                    <a:p>
                      <a:pPr algn="ctr">
                        <a:spcAft>
                          <a:spcPts val="0"/>
                        </a:spcAft>
                      </a:pPr>
                      <a:r>
                        <a:rPr lang="fr-FR" sz="1000" dirty="0"/>
                        <a:t>340</a:t>
                      </a:r>
                      <a:endParaRPr lang="fr-FR" sz="1400" dirty="0">
                        <a:latin typeface="Times New Roman"/>
                        <a:ea typeface="Times New Roman"/>
                        <a:cs typeface="Arial"/>
                      </a:endParaRPr>
                    </a:p>
                  </a:txBody>
                  <a:tcPr marL="44450" marR="44450" marT="0" marB="0" anchor="ctr"/>
                </a:tc>
                <a:tc>
                  <a:txBody>
                    <a:bodyPr/>
                    <a:lstStyle/>
                    <a:p>
                      <a:pPr algn="ctr">
                        <a:spcAft>
                          <a:spcPts val="0"/>
                        </a:spcAft>
                      </a:pPr>
                      <a:r>
                        <a:rPr lang="fr-FR" sz="1000" dirty="0"/>
                        <a:t>334</a:t>
                      </a:r>
                      <a:endParaRPr lang="fr-FR" sz="1400" dirty="0">
                        <a:latin typeface="Times New Roman"/>
                        <a:ea typeface="Times New Roman"/>
                        <a:cs typeface="Arial"/>
                      </a:endParaRPr>
                    </a:p>
                  </a:txBody>
                  <a:tcPr marL="44450" marR="44450" marT="0" marB="0" anchor="ctr"/>
                </a:tc>
                <a:tc>
                  <a:txBody>
                    <a:bodyPr/>
                    <a:lstStyle/>
                    <a:p>
                      <a:pPr algn="ctr">
                        <a:spcAft>
                          <a:spcPts val="0"/>
                        </a:spcAft>
                      </a:pPr>
                      <a:r>
                        <a:rPr lang="fr-FR" sz="1000" dirty="0"/>
                        <a:t>674</a:t>
                      </a:r>
                      <a:endParaRPr lang="fr-FR" sz="1400" dirty="0">
                        <a:latin typeface="Times New Roman"/>
                        <a:ea typeface="Times New Roman"/>
                        <a:cs typeface="Arial"/>
                      </a:endParaRPr>
                    </a:p>
                  </a:txBody>
                  <a:tcPr marL="44450" marR="44450" marT="0" marB="0" anchor="ctr"/>
                </a:tc>
              </a:tr>
            </a:tbl>
          </a:graphicData>
        </a:graphic>
      </p:graphicFrame>
      <p:graphicFrame>
        <p:nvGraphicFramePr>
          <p:cNvPr id="5" name="Tableau 4"/>
          <p:cNvGraphicFramePr>
            <a:graphicFrameLocks noGrp="1"/>
          </p:cNvGraphicFramePr>
          <p:nvPr/>
        </p:nvGraphicFramePr>
        <p:xfrm>
          <a:off x="5857854" y="928669"/>
          <a:ext cx="3095661" cy="857256"/>
        </p:xfrm>
        <a:graphic>
          <a:graphicData uri="http://schemas.openxmlformats.org/drawingml/2006/table">
            <a:tbl>
              <a:tblPr>
                <a:tableStyleId>{8A107856-5554-42FB-B03E-39F5DBC370BA}</a:tableStyleId>
              </a:tblPr>
              <a:tblGrid>
                <a:gridCol w="458960"/>
                <a:gridCol w="458960"/>
                <a:gridCol w="499221"/>
                <a:gridCol w="529570"/>
                <a:gridCol w="529570"/>
                <a:gridCol w="619380"/>
              </a:tblGrid>
              <a:tr h="285752">
                <a:tc gridSpan="3">
                  <a:txBody>
                    <a:bodyPr/>
                    <a:lstStyle/>
                    <a:p>
                      <a:pPr algn="ctr">
                        <a:spcAft>
                          <a:spcPts val="0"/>
                        </a:spcAft>
                      </a:pPr>
                      <a:r>
                        <a:rPr lang="fr-FR" sz="1000" dirty="0"/>
                        <a:t>ZONE EPARSE</a:t>
                      </a:r>
                      <a:endParaRPr lang="fr-FR" sz="1400" dirty="0">
                        <a:latin typeface="Times New Roman"/>
                        <a:ea typeface="Times New Roman"/>
                        <a:cs typeface="Arial"/>
                      </a:endParaRPr>
                    </a:p>
                  </a:txBody>
                  <a:tcPr marL="44450" marR="44450" marT="0" marB="0" anchor="ctr"/>
                </a:tc>
                <a:tc hMerge="1">
                  <a:txBody>
                    <a:bodyPr/>
                    <a:lstStyle/>
                    <a:p>
                      <a:endParaRPr lang="fr-FR"/>
                    </a:p>
                  </a:txBody>
                  <a:tcPr/>
                </a:tc>
                <a:tc hMerge="1">
                  <a:txBody>
                    <a:bodyPr/>
                    <a:lstStyle/>
                    <a:p>
                      <a:endParaRPr lang="fr-FR"/>
                    </a:p>
                  </a:txBody>
                  <a:tcPr/>
                </a:tc>
                <a:tc gridSpan="3">
                  <a:txBody>
                    <a:bodyPr/>
                    <a:lstStyle/>
                    <a:p>
                      <a:pPr algn="ctr">
                        <a:spcAft>
                          <a:spcPts val="0"/>
                        </a:spcAft>
                      </a:pPr>
                      <a:r>
                        <a:rPr lang="fr-FR" sz="1000"/>
                        <a:t>COMMUNE</a:t>
                      </a:r>
                      <a:endParaRPr lang="fr-FR" sz="1400">
                        <a:latin typeface="Times New Roman"/>
                        <a:ea typeface="Times New Roman"/>
                        <a:cs typeface="Arial"/>
                      </a:endParaRPr>
                    </a:p>
                  </a:txBody>
                  <a:tcPr marL="44450" marR="44450" marT="0" marB="0" anchor="ctr"/>
                </a:tc>
                <a:tc hMerge="1">
                  <a:txBody>
                    <a:bodyPr/>
                    <a:lstStyle/>
                    <a:p>
                      <a:endParaRPr lang="fr-FR"/>
                    </a:p>
                  </a:txBody>
                  <a:tcPr/>
                </a:tc>
                <a:tc hMerge="1">
                  <a:txBody>
                    <a:bodyPr/>
                    <a:lstStyle/>
                    <a:p>
                      <a:endParaRPr lang="fr-FR"/>
                    </a:p>
                  </a:txBody>
                  <a:tcPr/>
                </a:tc>
              </a:tr>
              <a:tr h="285752">
                <a:tc>
                  <a:txBody>
                    <a:bodyPr/>
                    <a:lstStyle/>
                    <a:p>
                      <a:pPr algn="ctr">
                        <a:spcAft>
                          <a:spcPts val="0"/>
                        </a:spcAft>
                      </a:pPr>
                      <a:r>
                        <a:rPr lang="fr-FR" sz="1000" dirty="0"/>
                        <a:t>M</a:t>
                      </a:r>
                      <a:endParaRPr lang="fr-FR" sz="1400" dirty="0">
                        <a:latin typeface="Times New Roman"/>
                        <a:ea typeface="Times New Roman"/>
                        <a:cs typeface="Arial"/>
                      </a:endParaRPr>
                    </a:p>
                  </a:txBody>
                  <a:tcPr marL="44450" marR="44450" marT="0" marB="0" anchor="ctr"/>
                </a:tc>
                <a:tc>
                  <a:txBody>
                    <a:bodyPr/>
                    <a:lstStyle/>
                    <a:p>
                      <a:pPr algn="ctr">
                        <a:spcAft>
                          <a:spcPts val="0"/>
                        </a:spcAft>
                      </a:pPr>
                      <a:r>
                        <a:rPr lang="fr-FR" sz="1000" dirty="0"/>
                        <a:t>F</a:t>
                      </a:r>
                      <a:endParaRPr lang="fr-FR" sz="1400" dirty="0">
                        <a:latin typeface="Times New Roman"/>
                        <a:ea typeface="Times New Roman"/>
                        <a:cs typeface="Arial"/>
                      </a:endParaRPr>
                    </a:p>
                  </a:txBody>
                  <a:tcPr marL="44450" marR="44450" marT="0" marB="0" anchor="ctr"/>
                </a:tc>
                <a:tc>
                  <a:txBody>
                    <a:bodyPr/>
                    <a:lstStyle/>
                    <a:p>
                      <a:pPr algn="ctr">
                        <a:spcAft>
                          <a:spcPts val="0"/>
                        </a:spcAft>
                      </a:pPr>
                      <a:r>
                        <a:rPr lang="fr-FR" sz="1000"/>
                        <a:t>Total</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a:t>M</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a:t>F</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a:t>Total</a:t>
                      </a:r>
                      <a:endParaRPr lang="fr-FR" sz="1400">
                        <a:latin typeface="Times New Roman"/>
                        <a:ea typeface="Times New Roman"/>
                        <a:cs typeface="Arial"/>
                      </a:endParaRPr>
                    </a:p>
                  </a:txBody>
                  <a:tcPr marL="44450" marR="44450" marT="0" marB="0" anchor="ctr"/>
                </a:tc>
              </a:tr>
              <a:tr h="285752">
                <a:tc>
                  <a:txBody>
                    <a:bodyPr/>
                    <a:lstStyle/>
                    <a:p>
                      <a:pPr algn="ctr">
                        <a:spcAft>
                          <a:spcPts val="0"/>
                        </a:spcAft>
                      </a:pPr>
                      <a:r>
                        <a:rPr lang="fr-FR" sz="1000" dirty="0"/>
                        <a:t>1372</a:t>
                      </a:r>
                      <a:endParaRPr lang="fr-FR" sz="1400" dirty="0">
                        <a:latin typeface="Times New Roman"/>
                        <a:ea typeface="Times New Roman"/>
                        <a:cs typeface="Arial"/>
                      </a:endParaRPr>
                    </a:p>
                  </a:txBody>
                  <a:tcPr marL="44450" marR="44450" marT="0" marB="0" anchor="ctr"/>
                </a:tc>
                <a:tc>
                  <a:txBody>
                    <a:bodyPr/>
                    <a:lstStyle/>
                    <a:p>
                      <a:pPr algn="ctr">
                        <a:spcAft>
                          <a:spcPts val="0"/>
                        </a:spcAft>
                      </a:pPr>
                      <a:r>
                        <a:rPr lang="fr-FR" sz="1000" dirty="0"/>
                        <a:t>1361</a:t>
                      </a:r>
                      <a:endParaRPr lang="fr-FR" sz="1400" dirty="0">
                        <a:latin typeface="Times New Roman"/>
                        <a:ea typeface="Times New Roman"/>
                        <a:cs typeface="Arial"/>
                      </a:endParaRPr>
                    </a:p>
                  </a:txBody>
                  <a:tcPr marL="44450" marR="44450" marT="0" marB="0" anchor="ctr"/>
                </a:tc>
                <a:tc>
                  <a:txBody>
                    <a:bodyPr/>
                    <a:lstStyle/>
                    <a:p>
                      <a:pPr algn="ctr">
                        <a:spcAft>
                          <a:spcPts val="0"/>
                        </a:spcAft>
                      </a:pPr>
                      <a:r>
                        <a:rPr lang="fr-FR" sz="1000"/>
                        <a:t>2733</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a:t>24348</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a:t>24152</a:t>
                      </a:r>
                      <a:endParaRPr lang="fr-FR" sz="1400">
                        <a:latin typeface="Times New Roman"/>
                        <a:ea typeface="Times New Roman"/>
                        <a:cs typeface="Arial"/>
                      </a:endParaRPr>
                    </a:p>
                  </a:txBody>
                  <a:tcPr marL="44450" marR="44450" marT="0" marB="0" anchor="ctr"/>
                </a:tc>
                <a:tc>
                  <a:txBody>
                    <a:bodyPr/>
                    <a:lstStyle/>
                    <a:p>
                      <a:pPr algn="ctr">
                        <a:spcAft>
                          <a:spcPts val="0"/>
                        </a:spcAft>
                      </a:pPr>
                      <a:r>
                        <a:rPr lang="fr-FR" sz="1000" dirty="0"/>
                        <a:t>48500</a:t>
                      </a:r>
                      <a:endParaRPr lang="fr-FR" sz="1400" dirty="0">
                        <a:latin typeface="Times New Roman"/>
                        <a:ea typeface="Times New Roman"/>
                        <a:cs typeface="Arial"/>
                      </a:endParaRPr>
                    </a:p>
                  </a:txBody>
                  <a:tcPr marL="44450" marR="44450" marT="0" marB="0" anchor="ctr"/>
                </a:tc>
              </a:tr>
            </a:tbl>
          </a:graphicData>
        </a:graphic>
      </p:graphicFrame>
      <p:pic>
        <p:nvPicPr>
          <p:cNvPr id="6" name="Image 4"/>
          <p:cNvPicPr>
            <a:picLocks noChangeAspect="1" noChangeArrowheads="1"/>
          </p:cNvPicPr>
          <p:nvPr/>
        </p:nvPicPr>
        <p:blipFill>
          <a:blip r:embed="rId2"/>
          <a:srcRect l="-487" t="-1421" r="-18008" b="-3024"/>
          <a:stretch>
            <a:fillRect/>
          </a:stretch>
        </p:blipFill>
        <p:spPr bwMode="auto">
          <a:xfrm>
            <a:off x="3857621" y="3428976"/>
            <a:ext cx="6429420" cy="3429024"/>
          </a:xfrm>
          <a:prstGeom prst="rect">
            <a:avLst/>
          </a:prstGeom>
          <a:noFill/>
          <a:ln w="9525">
            <a:noFill/>
            <a:miter lim="800000"/>
            <a:headEnd/>
            <a:tailEnd/>
          </a:ln>
        </p:spPr>
      </p:pic>
      <p:sp>
        <p:nvSpPr>
          <p:cNvPr id="7" name="Rectangle 6"/>
          <p:cNvSpPr/>
          <p:nvPr/>
        </p:nvSpPr>
        <p:spPr>
          <a:xfrm>
            <a:off x="0" y="1928802"/>
            <a:ext cx="4657019" cy="5078313"/>
          </a:xfrm>
          <a:prstGeom prst="rect">
            <a:avLst/>
          </a:prstGeom>
        </p:spPr>
        <p:txBody>
          <a:bodyPr wrap="square">
            <a:spAutoFit/>
          </a:bodyPr>
          <a:lstStyle/>
          <a:p>
            <a:pPr algn="just" hangingPunct="0">
              <a:spcAft>
                <a:spcPts val="0"/>
              </a:spcAft>
            </a:pPr>
            <a:r>
              <a:rPr lang="fr-FR" dirty="0" smtClean="0">
                <a:solidFill>
                  <a:schemeClr val="accent6">
                    <a:lumMod val="40000"/>
                    <a:lumOff val="60000"/>
                  </a:schemeClr>
                </a:solidFill>
                <a:latin typeface="Times New Roman"/>
                <a:ea typeface="Times New Roman"/>
              </a:rPr>
              <a:t>La pyramide des âges de la population de la commune de </a:t>
            </a:r>
            <a:r>
              <a:rPr lang="fr-FR" dirty="0" err="1" smtClean="0">
                <a:solidFill>
                  <a:schemeClr val="accent6">
                    <a:lumMod val="40000"/>
                    <a:lumOff val="60000"/>
                  </a:schemeClr>
                </a:solidFill>
                <a:latin typeface="Times New Roman"/>
                <a:ea typeface="Times New Roman"/>
              </a:rPr>
              <a:t>Didouche</a:t>
            </a:r>
            <a:r>
              <a:rPr lang="fr-FR" dirty="0" smtClean="0">
                <a:solidFill>
                  <a:schemeClr val="accent6">
                    <a:lumMod val="40000"/>
                    <a:lumOff val="60000"/>
                  </a:schemeClr>
                </a:solidFill>
                <a:latin typeface="Times New Roman"/>
                <a:ea typeface="Times New Roman"/>
              </a:rPr>
              <a:t> Mourad se caractérise à l'instar des autres communes du pays, par une base réduite comparativement à celles des pyramides des âges découlant des 1</a:t>
            </a:r>
            <a:r>
              <a:rPr lang="fr-FR" baseline="30000" dirty="0" smtClean="0">
                <a:solidFill>
                  <a:schemeClr val="accent6">
                    <a:lumMod val="40000"/>
                    <a:lumOff val="60000"/>
                  </a:schemeClr>
                </a:solidFill>
                <a:latin typeface="Times New Roman"/>
                <a:ea typeface="Times New Roman"/>
              </a:rPr>
              <a:t>er,</a:t>
            </a:r>
            <a:r>
              <a:rPr lang="fr-FR" dirty="0" smtClean="0">
                <a:solidFill>
                  <a:schemeClr val="accent6">
                    <a:lumMod val="40000"/>
                    <a:lumOff val="60000"/>
                  </a:schemeClr>
                </a:solidFill>
                <a:latin typeface="Times New Roman"/>
                <a:ea typeface="Times New Roman"/>
              </a:rPr>
              <a:t> 2</a:t>
            </a:r>
            <a:r>
              <a:rPr lang="fr-FR" baseline="30000" dirty="0" smtClean="0">
                <a:solidFill>
                  <a:schemeClr val="accent6">
                    <a:lumMod val="40000"/>
                    <a:lumOff val="60000"/>
                  </a:schemeClr>
                </a:solidFill>
                <a:latin typeface="Times New Roman"/>
                <a:ea typeface="Times New Roman"/>
              </a:rPr>
              <a:t>ème</a:t>
            </a:r>
            <a:r>
              <a:rPr lang="fr-FR" dirty="0" smtClean="0">
                <a:solidFill>
                  <a:schemeClr val="accent6">
                    <a:lumMod val="40000"/>
                    <a:lumOff val="60000"/>
                  </a:schemeClr>
                </a:solidFill>
                <a:latin typeface="Times New Roman"/>
                <a:ea typeface="Times New Roman"/>
              </a:rPr>
              <a:t> et 3</a:t>
            </a:r>
            <a:r>
              <a:rPr lang="fr-FR" baseline="30000" dirty="0" smtClean="0">
                <a:solidFill>
                  <a:schemeClr val="accent6">
                    <a:lumMod val="40000"/>
                    <a:lumOff val="60000"/>
                  </a:schemeClr>
                </a:solidFill>
                <a:latin typeface="Times New Roman"/>
                <a:ea typeface="Times New Roman"/>
              </a:rPr>
              <a:t>ème</a:t>
            </a:r>
            <a:r>
              <a:rPr lang="fr-FR" dirty="0" smtClean="0">
                <a:solidFill>
                  <a:schemeClr val="accent6">
                    <a:lumMod val="40000"/>
                    <a:lumOff val="60000"/>
                  </a:schemeClr>
                </a:solidFill>
                <a:latin typeface="Times New Roman"/>
                <a:ea typeface="Times New Roman"/>
              </a:rPr>
              <a:t> RGPH, du fait de la baisse très importante du taux d’accroissement naturel qui est passé de 3.14% par an entre 1977-1987 à 2.15% par an pendant la troisième période intercensitaire de 1987-1998 et 1.72% pour le dernier RGPH 2008 </a:t>
            </a:r>
          </a:p>
          <a:p>
            <a:pPr algn="just" hangingPunct="0">
              <a:spcAft>
                <a:spcPts val="0"/>
              </a:spcAft>
            </a:pPr>
            <a:r>
              <a:rPr lang="fr-FR" dirty="0" smtClean="0">
                <a:solidFill>
                  <a:schemeClr val="accent6">
                    <a:lumMod val="40000"/>
                    <a:lumOff val="60000"/>
                  </a:schemeClr>
                </a:solidFill>
                <a:latin typeface="Times New Roman"/>
                <a:ea typeface="Times New Roman"/>
              </a:rPr>
              <a:t>Néanmoins, cette population reste jeune est constituée de plus de 49 % soit </a:t>
            </a:r>
            <a:r>
              <a:rPr lang="fr-FR" b="1" dirty="0" smtClean="0">
                <a:solidFill>
                  <a:schemeClr val="accent6">
                    <a:lumMod val="40000"/>
                    <a:lumOff val="60000"/>
                  </a:schemeClr>
                </a:solidFill>
                <a:latin typeface="Times New Roman"/>
                <a:ea typeface="Times New Roman"/>
              </a:rPr>
              <a:t>23.863</a:t>
            </a:r>
            <a:r>
              <a:rPr lang="fr-FR" dirty="0" smtClean="0">
                <a:solidFill>
                  <a:schemeClr val="accent6">
                    <a:lumMod val="40000"/>
                    <a:lumOff val="60000"/>
                  </a:schemeClr>
                </a:solidFill>
                <a:latin typeface="Times New Roman"/>
                <a:ea typeface="Times New Roman"/>
              </a:rPr>
              <a:t> personnes plus de 20 ans, enfin pour la population de plus de 60 ans, elle représente 06% soit </a:t>
            </a:r>
            <a:r>
              <a:rPr lang="fr-FR" b="1" dirty="0" smtClean="0">
                <a:solidFill>
                  <a:schemeClr val="accent6">
                    <a:lumMod val="40000"/>
                    <a:lumOff val="60000"/>
                  </a:schemeClr>
                </a:solidFill>
                <a:latin typeface="Times New Roman"/>
                <a:ea typeface="Times New Roman"/>
              </a:rPr>
              <a:t>2.835</a:t>
            </a:r>
            <a:r>
              <a:rPr lang="fr-FR" dirty="0" smtClean="0">
                <a:solidFill>
                  <a:schemeClr val="accent6">
                    <a:lumMod val="40000"/>
                    <a:lumOff val="60000"/>
                  </a:schemeClr>
                </a:solidFill>
                <a:latin typeface="Times New Roman"/>
                <a:ea typeface="Times New Roman"/>
              </a:rPr>
              <a:t> personnes.</a:t>
            </a:r>
          </a:p>
          <a:p>
            <a:pPr algn="just" hangingPunct="0">
              <a:spcAft>
                <a:spcPts val="0"/>
              </a:spcAft>
            </a:pPr>
            <a:r>
              <a:rPr lang="fr-FR" dirty="0" smtClean="0">
                <a:solidFill>
                  <a:schemeClr val="accent6">
                    <a:lumMod val="40000"/>
                    <a:lumOff val="60000"/>
                  </a:schemeClr>
                </a:solidFill>
                <a:latin typeface="Times New Roman"/>
                <a:ea typeface="Times New Roman"/>
              </a:rPr>
              <a:t>La répartition par sexe fait ressortir un quasi équivalence entre la population masculine et la population féminine.</a:t>
            </a:r>
            <a:endParaRPr lang="fr-FR" dirty="0">
              <a:solidFill>
                <a:schemeClr val="accent6">
                  <a:lumMod val="40000"/>
                  <a:lumOff val="60000"/>
                </a:schemeClr>
              </a:solidFill>
              <a:latin typeface="Times New Roman"/>
              <a:ea typeface="Times New Roman"/>
            </a:endParaRPr>
          </a:p>
        </p:txBody>
      </p:sp>
      <p:sp>
        <p:nvSpPr>
          <p:cNvPr id="8" name="Rectangle 7"/>
          <p:cNvSpPr/>
          <p:nvPr/>
        </p:nvSpPr>
        <p:spPr>
          <a:xfrm>
            <a:off x="4684313" y="2143116"/>
            <a:ext cx="4459687" cy="923330"/>
          </a:xfrm>
          <a:prstGeom prst="rect">
            <a:avLst/>
          </a:prstGeom>
        </p:spPr>
        <p:txBody>
          <a:bodyPr wrap="square">
            <a:spAutoFit/>
          </a:bodyPr>
          <a:lstStyle/>
          <a:p>
            <a:pPr algn="ctr"/>
            <a:r>
              <a:rPr lang="fr-FR" dirty="0" smtClean="0">
                <a:solidFill>
                  <a:schemeClr val="accent3"/>
                </a:solidFill>
              </a:rPr>
              <a:t>Pyramide des âges de la population communal de </a:t>
            </a:r>
            <a:r>
              <a:rPr lang="fr-FR" dirty="0" err="1" smtClean="0">
                <a:solidFill>
                  <a:schemeClr val="accent3"/>
                </a:solidFill>
              </a:rPr>
              <a:t>Didouche</a:t>
            </a:r>
            <a:r>
              <a:rPr lang="fr-FR" dirty="0" smtClean="0">
                <a:solidFill>
                  <a:schemeClr val="accent3"/>
                </a:solidFill>
              </a:rPr>
              <a:t> Mourad estimation2008</a:t>
            </a:r>
            <a:endParaRPr lang="fr-FR" dirty="0">
              <a:solidFill>
                <a:schemeClr val="accent3"/>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0" y="1500174"/>
          <a:ext cx="5668396" cy="3000393"/>
        </p:xfrm>
        <a:graphic>
          <a:graphicData uri="http://schemas.openxmlformats.org/drawingml/2006/table">
            <a:tbl>
              <a:tblPr>
                <a:tableStyleId>{8A107856-5554-42FB-B03E-39F5DBC370BA}</a:tableStyleId>
              </a:tblPr>
              <a:tblGrid>
                <a:gridCol w="830987"/>
                <a:gridCol w="609919"/>
                <a:gridCol w="606519"/>
                <a:gridCol w="612186"/>
                <a:gridCol w="463675"/>
                <a:gridCol w="463675"/>
                <a:gridCol w="579310"/>
                <a:gridCol w="463675"/>
                <a:gridCol w="463675"/>
                <a:gridCol w="574775"/>
              </a:tblGrid>
              <a:tr h="333377">
                <a:tc>
                  <a:txBody>
                    <a:bodyPr/>
                    <a:lstStyle/>
                    <a:p>
                      <a:pPr algn="just">
                        <a:spcAft>
                          <a:spcPts val="0"/>
                        </a:spcAft>
                      </a:pPr>
                      <a:r>
                        <a:rPr lang="fr-FR" sz="1100" dirty="0"/>
                        <a:t>DISP</a:t>
                      </a:r>
                      <a:endParaRPr lang="fr-FR" sz="1800" dirty="0">
                        <a:latin typeface="Times New Roman"/>
                        <a:ea typeface="Times New Roman"/>
                        <a:cs typeface="Arial"/>
                      </a:endParaRPr>
                    </a:p>
                  </a:txBody>
                  <a:tcPr marL="68580" marR="68580" marT="0" marB="0"/>
                </a:tc>
                <a:tc gridSpan="3">
                  <a:txBody>
                    <a:bodyPr/>
                    <a:lstStyle/>
                    <a:p>
                      <a:pPr algn="ctr">
                        <a:spcAft>
                          <a:spcPts val="0"/>
                        </a:spcAft>
                      </a:pPr>
                      <a:r>
                        <a:rPr lang="fr-FR" sz="1100" dirty="0"/>
                        <a:t>CHEF LIEU</a:t>
                      </a:r>
                      <a:endParaRPr lang="fr-FR" sz="1800" dirty="0">
                        <a:latin typeface="Times New Roman"/>
                        <a:ea typeface="Times New Roman"/>
                        <a:cs typeface="Arial"/>
                      </a:endParaRPr>
                    </a:p>
                  </a:txBody>
                  <a:tcPr marL="68580" marR="68580" marT="0" marB="0"/>
                </a:tc>
                <a:tc hMerge="1">
                  <a:txBody>
                    <a:bodyPr/>
                    <a:lstStyle/>
                    <a:p>
                      <a:endParaRPr lang="fr-FR"/>
                    </a:p>
                  </a:txBody>
                  <a:tcPr/>
                </a:tc>
                <a:tc hMerge="1">
                  <a:txBody>
                    <a:bodyPr/>
                    <a:lstStyle/>
                    <a:p>
                      <a:endParaRPr lang="fr-FR"/>
                    </a:p>
                  </a:txBody>
                  <a:tcPr/>
                </a:tc>
                <a:tc gridSpan="3">
                  <a:txBody>
                    <a:bodyPr/>
                    <a:lstStyle/>
                    <a:p>
                      <a:pPr algn="ctr">
                        <a:spcAft>
                          <a:spcPts val="0"/>
                        </a:spcAft>
                      </a:pPr>
                      <a:r>
                        <a:rPr lang="fr-FR" sz="1100"/>
                        <a:t>BENI MESTINA</a:t>
                      </a:r>
                      <a:endParaRPr lang="fr-FR" sz="1800">
                        <a:latin typeface="Times New Roman"/>
                        <a:ea typeface="Times New Roman"/>
                        <a:cs typeface="Arial"/>
                      </a:endParaRPr>
                    </a:p>
                  </a:txBody>
                  <a:tcPr marL="68580" marR="68580" marT="0" marB="0"/>
                </a:tc>
                <a:tc hMerge="1">
                  <a:txBody>
                    <a:bodyPr/>
                    <a:lstStyle/>
                    <a:p>
                      <a:endParaRPr lang="fr-FR"/>
                    </a:p>
                  </a:txBody>
                  <a:tcPr/>
                </a:tc>
                <a:tc hMerge="1">
                  <a:txBody>
                    <a:bodyPr/>
                    <a:lstStyle/>
                    <a:p>
                      <a:endParaRPr lang="fr-FR"/>
                    </a:p>
                  </a:txBody>
                  <a:tcPr/>
                </a:tc>
                <a:tc gridSpan="3">
                  <a:txBody>
                    <a:bodyPr/>
                    <a:lstStyle/>
                    <a:p>
                      <a:pPr algn="ctr">
                        <a:spcAft>
                          <a:spcPts val="0"/>
                        </a:spcAft>
                      </a:pPr>
                      <a:r>
                        <a:rPr lang="fr-FR" sz="1100" dirty="0"/>
                        <a:t>RETBA</a:t>
                      </a:r>
                      <a:endParaRPr lang="fr-FR" sz="1800" dirty="0">
                        <a:latin typeface="Times New Roman"/>
                        <a:ea typeface="Times New Roman"/>
                        <a:cs typeface="Arial"/>
                      </a:endParaRPr>
                    </a:p>
                  </a:txBody>
                  <a:tcPr marL="68580" marR="68580" marT="0" marB="0"/>
                </a:tc>
                <a:tc hMerge="1">
                  <a:txBody>
                    <a:bodyPr/>
                    <a:lstStyle/>
                    <a:p>
                      <a:endParaRPr lang="fr-FR"/>
                    </a:p>
                  </a:txBody>
                  <a:tcPr/>
                </a:tc>
                <a:tc hMerge="1">
                  <a:txBody>
                    <a:bodyPr/>
                    <a:lstStyle/>
                    <a:p>
                      <a:endParaRPr lang="fr-FR"/>
                    </a:p>
                  </a:txBody>
                  <a:tcPr/>
                </a:tc>
              </a:tr>
              <a:tr h="333377">
                <a:tc>
                  <a:txBody>
                    <a:bodyPr/>
                    <a:lstStyle/>
                    <a:p>
                      <a:pPr algn="just">
                        <a:spcAft>
                          <a:spcPts val="0"/>
                        </a:spcAft>
                      </a:pPr>
                      <a:r>
                        <a:rPr lang="fr-FR" sz="1100"/>
                        <a:t>ANS</a:t>
                      </a:r>
                      <a:endParaRPr lang="fr-FR" sz="1800">
                        <a:latin typeface="Times New Roman"/>
                        <a:ea typeface="Times New Roman"/>
                        <a:cs typeface="Arial"/>
                      </a:endParaRPr>
                    </a:p>
                  </a:txBody>
                  <a:tcPr marL="68580" marR="68580" marT="0" marB="0"/>
                </a:tc>
                <a:tc>
                  <a:txBody>
                    <a:bodyPr/>
                    <a:lstStyle/>
                    <a:p>
                      <a:pPr algn="ctr">
                        <a:spcAft>
                          <a:spcPts val="0"/>
                        </a:spcAft>
                      </a:pPr>
                      <a:r>
                        <a:rPr lang="fr-FR" sz="1100" dirty="0"/>
                        <a:t>M</a:t>
                      </a:r>
                      <a:endParaRPr lang="fr-FR" sz="1800" dirty="0">
                        <a:latin typeface="Times New Roman"/>
                        <a:ea typeface="Times New Roman"/>
                        <a:cs typeface="Arial"/>
                      </a:endParaRPr>
                    </a:p>
                  </a:txBody>
                  <a:tcPr marL="68580" marR="68580" marT="0" marB="0"/>
                </a:tc>
                <a:tc>
                  <a:txBody>
                    <a:bodyPr/>
                    <a:lstStyle/>
                    <a:p>
                      <a:pPr algn="ctr">
                        <a:spcAft>
                          <a:spcPts val="0"/>
                        </a:spcAft>
                      </a:pPr>
                      <a:r>
                        <a:rPr lang="fr-FR" sz="1100" dirty="0"/>
                        <a:t>F</a:t>
                      </a:r>
                      <a:endParaRPr lang="fr-FR" sz="1800" dirty="0">
                        <a:latin typeface="Times New Roman"/>
                        <a:ea typeface="Times New Roman"/>
                        <a:cs typeface="Arial"/>
                      </a:endParaRPr>
                    </a:p>
                  </a:txBody>
                  <a:tcPr marL="68580" marR="68580" marT="0" marB="0"/>
                </a:tc>
                <a:tc>
                  <a:txBody>
                    <a:bodyPr/>
                    <a:lstStyle/>
                    <a:p>
                      <a:pPr algn="ctr">
                        <a:spcAft>
                          <a:spcPts val="0"/>
                        </a:spcAft>
                      </a:pPr>
                      <a:r>
                        <a:rPr lang="fr-FR" sz="1100"/>
                        <a:t>Total</a:t>
                      </a:r>
                      <a:endParaRPr lang="fr-FR" sz="1800">
                        <a:latin typeface="Times New Roman"/>
                        <a:ea typeface="Times New Roman"/>
                        <a:cs typeface="Arial"/>
                      </a:endParaRPr>
                    </a:p>
                  </a:txBody>
                  <a:tcPr marL="68580" marR="68580" marT="0" marB="0"/>
                </a:tc>
                <a:tc>
                  <a:txBody>
                    <a:bodyPr/>
                    <a:lstStyle/>
                    <a:p>
                      <a:pPr algn="ctr">
                        <a:spcAft>
                          <a:spcPts val="0"/>
                        </a:spcAft>
                      </a:pPr>
                      <a:r>
                        <a:rPr lang="fr-FR" sz="1100"/>
                        <a:t>M</a:t>
                      </a:r>
                      <a:endParaRPr lang="fr-FR" sz="1800">
                        <a:latin typeface="Times New Roman"/>
                        <a:ea typeface="Times New Roman"/>
                        <a:cs typeface="Arial"/>
                      </a:endParaRPr>
                    </a:p>
                  </a:txBody>
                  <a:tcPr marL="68580" marR="68580" marT="0" marB="0"/>
                </a:tc>
                <a:tc>
                  <a:txBody>
                    <a:bodyPr/>
                    <a:lstStyle/>
                    <a:p>
                      <a:pPr algn="ctr">
                        <a:spcAft>
                          <a:spcPts val="0"/>
                        </a:spcAft>
                      </a:pPr>
                      <a:r>
                        <a:rPr lang="fr-FR" sz="1100" dirty="0"/>
                        <a:t>F</a:t>
                      </a:r>
                      <a:endParaRPr lang="fr-FR" sz="1800" dirty="0">
                        <a:latin typeface="Times New Roman"/>
                        <a:ea typeface="Times New Roman"/>
                        <a:cs typeface="Arial"/>
                      </a:endParaRPr>
                    </a:p>
                  </a:txBody>
                  <a:tcPr marL="68580" marR="68580" marT="0" marB="0"/>
                </a:tc>
                <a:tc>
                  <a:txBody>
                    <a:bodyPr/>
                    <a:lstStyle/>
                    <a:p>
                      <a:pPr algn="ctr">
                        <a:spcAft>
                          <a:spcPts val="0"/>
                        </a:spcAft>
                      </a:pPr>
                      <a:r>
                        <a:rPr lang="fr-FR" sz="1100"/>
                        <a:t>Total</a:t>
                      </a:r>
                      <a:endParaRPr lang="fr-FR" sz="1800">
                        <a:latin typeface="Times New Roman"/>
                        <a:ea typeface="Times New Roman"/>
                        <a:cs typeface="Arial"/>
                      </a:endParaRPr>
                    </a:p>
                  </a:txBody>
                  <a:tcPr marL="68580" marR="68580" marT="0" marB="0"/>
                </a:tc>
                <a:tc>
                  <a:txBody>
                    <a:bodyPr/>
                    <a:lstStyle/>
                    <a:p>
                      <a:pPr algn="ctr">
                        <a:spcAft>
                          <a:spcPts val="0"/>
                        </a:spcAft>
                      </a:pPr>
                      <a:r>
                        <a:rPr lang="fr-FR" sz="1100"/>
                        <a:t>M</a:t>
                      </a:r>
                      <a:endParaRPr lang="fr-FR" sz="1800">
                        <a:latin typeface="Times New Roman"/>
                        <a:ea typeface="Times New Roman"/>
                        <a:cs typeface="Arial"/>
                      </a:endParaRPr>
                    </a:p>
                  </a:txBody>
                  <a:tcPr marL="68580" marR="68580" marT="0" marB="0"/>
                </a:tc>
                <a:tc>
                  <a:txBody>
                    <a:bodyPr/>
                    <a:lstStyle/>
                    <a:p>
                      <a:pPr algn="ctr">
                        <a:spcAft>
                          <a:spcPts val="0"/>
                        </a:spcAft>
                      </a:pPr>
                      <a:r>
                        <a:rPr lang="fr-FR" sz="1100"/>
                        <a:t>F</a:t>
                      </a:r>
                      <a:endParaRPr lang="fr-FR" sz="1800">
                        <a:latin typeface="Times New Roman"/>
                        <a:ea typeface="Times New Roman"/>
                        <a:cs typeface="Arial"/>
                      </a:endParaRPr>
                    </a:p>
                  </a:txBody>
                  <a:tcPr marL="68580" marR="68580" marT="0" marB="0"/>
                </a:tc>
                <a:tc>
                  <a:txBody>
                    <a:bodyPr/>
                    <a:lstStyle/>
                    <a:p>
                      <a:pPr algn="ctr">
                        <a:spcAft>
                          <a:spcPts val="0"/>
                        </a:spcAft>
                      </a:pPr>
                      <a:r>
                        <a:rPr lang="fr-FR" sz="1100"/>
                        <a:t>Total</a:t>
                      </a:r>
                      <a:endParaRPr lang="fr-FR" sz="1800">
                        <a:latin typeface="Times New Roman"/>
                        <a:ea typeface="Times New Roman"/>
                        <a:cs typeface="Arial"/>
                      </a:endParaRPr>
                    </a:p>
                  </a:txBody>
                  <a:tcPr marL="68580" marR="68580" marT="0" marB="0"/>
                </a:tc>
              </a:tr>
              <a:tr h="333377">
                <a:tc>
                  <a:txBody>
                    <a:bodyPr/>
                    <a:lstStyle/>
                    <a:p>
                      <a:pPr algn="just">
                        <a:spcAft>
                          <a:spcPts val="0"/>
                        </a:spcAft>
                      </a:pPr>
                      <a:r>
                        <a:rPr lang="fr-FR" sz="1100" dirty="0"/>
                        <a:t>0-5</a:t>
                      </a:r>
                      <a:endParaRPr lang="fr-FR" sz="1800" dirty="0">
                        <a:latin typeface="Times New Roman"/>
                        <a:ea typeface="Times New Roman"/>
                        <a:cs typeface="Arial"/>
                      </a:endParaRPr>
                    </a:p>
                  </a:txBody>
                  <a:tcPr marL="68580" marR="68580" marT="0" marB="0"/>
                </a:tc>
                <a:tc>
                  <a:txBody>
                    <a:bodyPr/>
                    <a:lstStyle/>
                    <a:p>
                      <a:pPr algn="ctr">
                        <a:spcAft>
                          <a:spcPts val="0"/>
                        </a:spcAft>
                      </a:pPr>
                      <a:r>
                        <a:rPr lang="fr-FR" sz="1100"/>
                        <a:t>2347</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dirty="0"/>
                        <a:t>2490</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a:t>4837</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80</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84</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164</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37</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40</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76</a:t>
                      </a:r>
                      <a:endParaRPr lang="fr-FR" sz="1800">
                        <a:latin typeface="Times New Roman"/>
                        <a:ea typeface="Times New Roman"/>
                        <a:cs typeface="Arial"/>
                      </a:endParaRPr>
                    </a:p>
                  </a:txBody>
                  <a:tcPr marL="68580" marR="68580" marT="0" marB="0" anchor="ctr"/>
                </a:tc>
              </a:tr>
              <a:tr h="333377">
                <a:tc>
                  <a:txBody>
                    <a:bodyPr/>
                    <a:lstStyle/>
                    <a:p>
                      <a:pPr algn="just">
                        <a:spcAft>
                          <a:spcPts val="0"/>
                        </a:spcAft>
                      </a:pPr>
                      <a:r>
                        <a:rPr lang="fr-FR" sz="1100"/>
                        <a:t>06-11</a:t>
                      </a:r>
                      <a:endParaRPr lang="fr-FR" sz="1800">
                        <a:latin typeface="Times New Roman"/>
                        <a:ea typeface="Times New Roman"/>
                        <a:cs typeface="Arial"/>
                      </a:endParaRPr>
                    </a:p>
                  </a:txBody>
                  <a:tcPr marL="68580" marR="68580" marT="0" marB="0"/>
                </a:tc>
                <a:tc>
                  <a:txBody>
                    <a:bodyPr/>
                    <a:lstStyle/>
                    <a:p>
                      <a:pPr algn="ctr">
                        <a:spcAft>
                          <a:spcPts val="0"/>
                        </a:spcAft>
                      </a:pPr>
                      <a:r>
                        <a:rPr lang="fr-FR" sz="1100"/>
                        <a:t>2352</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dirty="0"/>
                        <a:t>2389</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dirty="0"/>
                        <a:t>4741</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a:t>78</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79</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157</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35</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36</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71</a:t>
                      </a:r>
                      <a:endParaRPr lang="fr-FR" sz="1800">
                        <a:latin typeface="Times New Roman"/>
                        <a:ea typeface="Times New Roman"/>
                        <a:cs typeface="Arial"/>
                      </a:endParaRPr>
                    </a:p>
                  </a:txBody>
                  <a:tcPr marL="68580" marR="68580" marT="0" marB="0" anchor="ctr"/>
                </a:tc>
              </a:tr>
              <a:tr h="333377">
                <a:tc>
                  <a:txBody>
                    <a:bodyPr/>
                    <a:lstStyle/>
                    <a:p>
                      <a:pPr algn="just">
                        <a:spcAft>
                          <a:spcPts val="0"/>
                        </a:spcAft>
                      </a:pPr>
                      <a:r>
                        <a:rPr lang="fr-FR" sz="1100"/>
                        <a:t>12-15</a:t>
                      </a:r>
                      <a:endParaRPr lang="fr-FR" sz="1800">
                        <a:latin typeface="Times New Roman"/>
                        <a:ea typeface="Times New Roman"/>
                        <a:cs typeface="Arial"/>
                      </a:endParaRPr>
                    </a:p>
                  </a:txBody>
                  <a:tcPr marL="68580" marR="68580" marT="0" marB="0"/>
                </a:tc>
                <a:tc>
                  <a:txBody>
                    <a:bodyPr/>
                    <a:lstStyle/>
                    <a:p>
                      <a:pPr algn="ctr">
                        <a:spcAft>
                          <a:spcPts val="0"/>
                        </a:spcAft>
                      </a:pPr>
                      <a:r>
                        <a:rPr lang="fr-FR" sz="1100"/>
                        <a:t>3078</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2980</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dirty="0"/>
                        <a:t>6058</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dirty="0"/>
                        <a:t>104</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dirty="0"/>
                        <a:t>100</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a:t>203</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48</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46</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94</a:t>
                      </a:r>
                      <a:endParaRPr lang="fr-FR" sz="1800">
                        <a:latin typeface="Times New Roman"/>
                        <a:ea typeface="Times New Roman"/>
                        <a:cs typeface="Arial"/>
                      </a:endParaRPr>
                    </a:p>
                  </a:txBody>
                  <a:tcPr marL="68580" marR="68580" marT="0" marB="0" anchor="ctr"/>
                </a:tc>
              </a:tr>
              <a:tr h="333377">
                <a:tc>
                  <a:txBody>
                    <a:bodyPr/>
                    <a:lstStyle/>
                    <a:p>
                      <a:pPr algn="just">
                        <a:spcAft>
                          <a:spcPts val="0"/>
                        </a:spcAft>
                      </a:pPr>
                      <a:r>
                        <a:rPr lang="fr-FR" sz="1100"/>
                        <a:t>16-18 </a:t>
                      </a:r>
                      <a:endParaRPr lang="fr-FR" sz="1800">
                        <a:latin typeface="Times New Roman"/>
                        <a:ea typeface="Times New Roman"/>
                        <a:cs typeface="Arial"/>
                      </a:endParaRPr>
                    </a:p>
                  </a:txBody>
                  <a:tcPr marL="68580" marR="68580" marT="0" marB="0"/>
                </a:tc>
                <a:tc>
                  <a:txBody>
                    <a:bodyPr/>
                    <a:lstStyle/>
                    <a:p>
                      <a:pPr algn="ctr">
                        <a:spcAft>
                          <a:spcPts val="0"/>
                        </a:spcAft>
                      </a:pPr>
                      <a:r>
                        <a:rPr lang="fr-FR" sz="1100"/>
                        <a:t>2071</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1961</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4032</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70</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dirty="0"/>
                        <a:t>66</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dirty="0"/>
                        <a:t>135</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dirty="0"/>
                        <a:t>32</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dirty="0"/>
                        <a:t>30</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dirty="0"/>
                        <a:t>62</a:t>
                      </a:r>
                      <a:endParaRPr lang="fr-FR" sz="1800" dirty="0">
                        <a:latin typeface="Times New Roman"/>
                        <a:ea typeface="Times New Roman"/>
                        <a:cs typeface="Arial"/>
                      </a:endParaRPr>
                    </a:p>
                  </a:txBody>
                  <a:tcPr marL="68580" marR="68580" marT="0" marB="0" anchor="ctr"/>
                </a:tc>
              </a:tr>
              <a:tr h="333377">
                <a:tc>
                  <a:txBody>
                    <a:bodyPr/>
                    <a:lstStyle/>
                    <a:p>
                      <a:pPr algn="just">
                        <a:spcAft>
                          <a:spcPts val="0"/>
                        </a:spcAft>
                      </a:pPr>
                      <a:r>
                        <a:rPr lang="fr-FR" sz="1100"/>
                        <a:t>19-59 </a:t>
                      </a:r>
                      <a:endParaRPr lang="fr-FR" sz="1800">
                        <a:latin typeface="Times New Roman"/>
                        <a:ea typeface="Times New Roman"/>
                        <a:cs typeface="Arial"/>
                      </a:endParaRPr>
                    </a:p>
                  </a:txBody>
                  <a:tcPr marL="68580" marR="68580" marT="0" marB="0"/>
                </a:tc>
                <a:tc>
                  <a:txBody>
                    <a:bodyPr/>
                    <a:lstStyle/>
                    <a:p>
                      <a:pPr algn="ctr">
                        <a:spcAft>
                          <a:spcPts val="0"/>
                        </a:spcAft>
                      </a:pPr>
                      <a:r>
                        <a:rPr lang="fr-FR" sz="1100"/>
                        <a:t>10882</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10528</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21411</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366</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352</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718</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169</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162</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dirty="0"/>
                        <a:t>331</a:t>
                      </a:r>
                      <a:endParaRPr lang="fr-FR" sz="1800" dirty="0">
                        <a:latin typeface="Times New Roman"/>
                        <a:ea typeface="Times New Roman"/>
                        <a:cs typeface="Arial"/>
                      </a:endParaRPr>
                    </a:p>
                  </a:txBody>
                  <a:tcPr marL="68580" marR="68580" marT="0" marB="0" anchor="ctr"/>
                </a:tc>
              </a:tr>
              <a:tr h="333377">
                <a:tc>
                  <a:txBody>
                    <a:bodyPr/>
                    <a:lstStyle/>
                    <a:p>
                      <a:pPr algn="just">
                        <a:spcAft>
                          <a:spcPts val="0"/>
                        </a:spcAft>
                      </a:pPr>
                      <a:r>
                        <a:rPr lang="fr-FR" sz="1100"/>
                        <a:t>60</a:t>
                      </a:r>
                      <a:endParaRPr lang="fr-FR" sz="1800">
                        <a:latin typeface="Times New Roman"/>
                        <a:ea typeface="Times New Roman"/>
                        <a:cs typeface="Arial"/>
                      </a:endParaRPr>
                    </a:p>
                  </a:txBody>
                  <a:tcPr marL="68580" marR="68580" marT="0" marB="0"/>
                </a:tc>
                <a:tc>
                  <a:txBody>
                    <a:bodyPr/>
                    <a:lstStyle/>
                    <a:p>
                      <a:pPr algn="ctr">
                        <a:spcAft>
                          <a:spcPts val="0"/>
                        </a:spcAft>
                      </a:pPr>
                      <a:r>
                        <a:rPr lang="fr-FR" sz="1100"/>
                        <a:t>1231</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1320</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2550</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41</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44</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86</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19</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20</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dirty="0"/>
                        <a:t>39</a:t>
                      </a:r>
                      <a:endParaRPr lang="fr-FR" sz="1800" dirty="0">
                        <a:latin typeface="Times New Roman"/>
                        <a:ea typeface="Times New Roman"/>
                        <a:cs typeface="Arial"/>
                      </a:endParaRPr>
                    </a:p>
                  </a:txBody>
                  <a:tcPr marL="68580" marR="68580" marT="0" marB="0" anchor="ctr"/>
                </a:tc>
              </a:tr>
              <a:tr h="333377">
                <a:tc>
                  <a:txBody>
                    <a:bodyPr/>
                    <a:lstStyle/>
                    <a:p>
                      <a:pPr algn="just">
                        <a:spcAft>
                          <a:spcPts val="0"/>
                        </a:spcAft>
                      </a:pPr>
                      <a:r>
                        <a:rPr lang="fr-FR" sz="1100"/>
                        <a:t>Total</a:t>
                      </a:r>
                      <a:endParaRPr lang="fr-FR" sz="1800">
                        <a:latin typeface="Times New Roman"/>
                        <a:ea typeface="Times New Roman"/>
                        <a:cs typeface="Arial"/>
                      </a:endParaRPr>
                    </a:p>
                  </a:txBody>
                  <a:tcPr marL="68580" marR="68580" marT="0" marB="0"/>
                </a:tc>
                <a:tc>
                  <a:txBody>
                    <a:bodyPr/>
                    <a:lstStyle/>
                    <a:p>
                      <a:pPr algn="ctr">
                        <a:spcAft>
                          <a:spcPts val="0"/>
                        </a:spcAft>
                      </a:pPr>
                      <a:r>
                        <a:rPr lang="fr-FR" sz="1100"/>
                        <a:t>21960</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21669</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43630</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739</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723</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1463</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340</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334</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dirty="0"/>
                        <a:t>674</a:t>
                      </a:r>
                      <a:endParaRPr lang="fr-FR" sz="1800" dirty="0">
                        <a:latin typeface="Times New Roman"/>
                        <a:ea typeface="Times New Roman"/>
                        <a:cs typeface="Arial"/>
                      </a:endParaRPr>
                    </a:p>
                  </a:txBody>
                  <a:tcPr marL="68580" marR="68580" marT="0" marB="0" anchor="ctr"/>
                </a:tc>
              </a:tr>
            </a:tbl>
          </a:graphicData>
        </a:graphic>
      </p:graphicFrame>
      <p:graphicFrame>
        <p:nvGraphicFramePr>
          <p:cNvPr id="3" name="Tableau 2"/>
          <p:cNvGraphicFramePr>
            <a:graphicFrameLocks noGrp="1"/>
          </p:cNvGraphicFramePr>
          <p:nvPr/>
        </p:nvGraphicFramePr>
        <p:xfrm>
          <a:off x="5643570" y="1500174"/>
          <a:ext cx="3500430" cy="3000393"/>
        </p:xfrm>
        <a:graphic>
          <a:graphicData uri="http://schemas.openxmlformats.org/drawingml/2006/table">
            <a:tbl>
              <a:tblPr>
                <a:tableStyleId>{8A107856-5554-42FB-B03E-39F5DBC370BA}</a:tableStyleId>
              </a:tblPr>
              <a:tblGrid>
                <a:gridCol w="541166"/>
                <a:gridCol w="540467"/>
                <a:gridCol w="582472"/>
                <a:gridCol w="611875"/>
                <a:gridCol w="611875"/>
                <a:gridCol w="612575"/>
              </a:tblGrid>
              <a:tr h="333377">
                <a:tc gridSpan="3">
                  <a:txBody>
                    <a:bodyPr/>
                    <a:lstStyle/>
                    <a:p>
                      <a:pPr algn="ctr">
                        <a:spcAft>
                          <a:spcPts val="0"/>
                        </a:spcAft>
                      </a:pPr>
                      <a:r>
                        <a:rPr lang="fr-FR" sz="1100" dirty="0"/>
                        <a:t>ZONE EPARSE</a:t>
                      </a:r>
                      <a:endParaRPr lang="fr-FR" sz="1800" dirty="0">
                        <a:latin typeface="Times New Roman"/>
                        <a:ea typeface="Times New Roman"/>
                        <a:cs typeface="Arial"/>
                      </a:endParaRPr>
                    </a:p>
                  </a:txBody>
                  <a:tcPr marL="68580" marR="68580" marT="0" marB="0"/>
                </a:tc>
                <a:tc hMerge="1">
                  <a:txBody>
                    <a:bodyPr/>
                    <a:lstStyle/>
                    <a:p>
                      <a:endParaRPr lang="fr-FR"/>
                    </a:p>
                  </a:txBody>
                  <a:tcPr/>
                </a:tc>
                <a:tc hMerge="1">
                  <a:txBody>
                    <a:bodyPr/>
                    <a:lstStyle/>
                    <a:p>
                      <a:endParaRPr lang="fr-FR"/>
                    </a:p>
                  </a:txBody>
                  <a:tcPr/>
                </a:tc>
                <a:tc gridSpan="3">
                  <a:txBody>
                    <a:bodyPr/>
                    <a:lstStyle/>
                    <a:p>
                      <a:pPr algn="ctr">
                        <a:spcAft>
                          <a:spcPts val="0"/>
                        </a:spcAft>
                      </a:pPr>
                      <a:r>
                        <a:rPr lang="fr-FR" sz="1100"/>
                        <a:t>COMMUNE</a:t>
                      </a:r>
                      <a:endParaRPr lang="fr-FR" sz="1800">
                        <a:latin typeface="Times New Roman"/>
                        <a:ea typeface="Times New Roman"/>
                        <a:cs typeface="Arial"/>
                      </a:endParaRPr>
                    </a:p>
                  </a:txBody>
                  <a:tcPr marL="68580" marR="68580" marT="0" marB="0"/>
                </a:tc>
                <a:tc hMerge="1">
                  <a:txBody>
                    <a:bodyPr/>
                    <a:lstStyle/>
                    <a:p>
                      <a:endParaRPr lang="fr-FR"/>
                    </a:p>
                  </a:txBody>
                  <a:tcPr/>
                </a:tc>
                <a:tc hMerge="1">
                  <a:txBody>
                    <a:bodyPr/>
                    <a:lstStyle/>
                    <a:p>
                      <a:endParaRPr lang="fr-FR"/>
                    </a:p>
                  </a:txBody>
                  <a:tcPr/>
                </a:tc>
              </a:tr>
              <a:tr h="333377">
                <a:tc>
                  <a:txBody>
                    <a:bodyPr/>
                    <a:lstStyle/>
                    <a:p>
                      <a:pPr algn="ctr">
                        <a:spcAft>
                          <a:spcPts val="0"/>
                        </a:spcAft>
                      </a:pPr>
                      <a:r>
                        <a:rPr lang="fr-FR" sz="1100"/>
                        <a:t>M</a:t>
                      </a:r>
                      <a:endParaRPr lang="fr-FR" sz="1800">
                        <a:latin typeface="Times New Roman"/>
                        <a:ea typeface="Times New Roman"/>
                        <a:cs typeface="Arial"/>
                      </a:endParaRPr>
                    </a:p>
                  </a:txBody>
                  <a:tcPr marL="68580" marR="68580" marT="0" marB="0"/>
                </a:tc>
                <a:tc>
                  <a:txBody>
                    <a:bodyPr/>
                    <a:lstStyle/>
                    <a:p>
                      <a:pPr algn="ctr">
                        <a:spcAft>
                          <a:spcPts val="0"/>
                        </a:spcAft>
                      </a:pPr>
                      <a:r>
                        <a:rPr lang="fr-FR" sz="1100"/>
                        <a:t>F</a:t>
                      </a:r>
                      <a:endParaRPr lang="fr-FR" sz="1800">
                        <a:latin typeface="Times New Roman"/>
                        <a:ea typeface="Times New Roman"/>
                        <a:cs typeface="Arial"/>
                      </a:endParaRPr>
                    </a:p>
                  </a:txBody>
                  <a:tcPr marL="68580" marR="68580" marT="0" marB="0"/>
                </a:tc>
                <a:tc>
                  <a:txBody>
                    <a:bodyPr/>
                    <a:lstStyle/>
                    <a:p>
                      <a:pPr algn="ctr">
                        <a:spcAft>
                          <a:spcPts val="0"/>
                        </a:spcAft>
                      </a:pPr>
                      <a:r>
                        <a:rPr lang="fr-FR" sz="1100" dirty="0"/>
                        <a:t>Total</a:t>
                      </a:r>
                      <a:endParaRPr lang="fr-FR" sz="1800" dirty="0">
                        <a:latin typeface="Times New Roman"/>
                        <a:ea typeface="Times New Roman"/>
                        <a:cs typeface="Arial"/>
                      </a:endParaRPr>
                    </a:p>
                  </a:txBody>
                  <a:tcPr marL="68580" marR="68580" marT="0" marB="0"/>
                </a:tc>
                <a:tc>
                  <a:txBody>
                    <a:bodyPr/>
                    <a:lstStyle/>
                    <a:p>
                      <a:pPr algn="ctr">
                        <a:spcAft>
                          <a:spcPts val="0"/>
                        </a:spcAft>
                      </a:pPr>
                      <a:r>
                        <a:rPr lang="fr-FR" sz="1100" dirty="0"/>
                        <a:t>M</a:t>
                      </a:r>
                      <a:endParaRPr lang="fr-FR" sz="1800" dirty="0">
                        <a:latin typeface="Times New Roman"/>
                        <a:ea typeface="Times New Roman"/>
                        <a:cs typeface="Arial"/>
                      </a:endParaRPr>
                    </a:p>
                  </a:txBody>
                  <a:tcPr marL="68580" marR="68580" marT="0" marB="0"/>
                </a:tc>
                <a:tc>
                  <a:txBody>
                    <a:bodyPr/>
                    <a:lstStyle/>
                    <a:p>
                      <a:pPr algn="ctr">
                        <a:spcAft>
                          <a:spcPts val="0"/>
                        </a:spcAft>
                      </a:pPr>
                      <a:r>
                        <a:rPr lang="fr-FR" sz="1100"/>
                        <a:t>F</a:t>
                      </a:r>
                      <a:endParaRPr lang="fr-FR" sz="1800">
                        <a:latin typeface="Times New Roman"/>
                        <a:ea typeface="Times New Roman"/>
                        <a:cs typeface="Arial"/>
                      </a:endParaRPr>
                    </a:p>
                  </a:txBody>
                  <a:tcPr marL="68580" marR="68580" marT="0" marB="0"/>
                </a:tc>
                <a:tc>
                  <a:txBody>
                    <a:bodyPr/>
                    <a:lstStyle/>
                    <a:p>
                      <a:pPr algn="ctr">
                        <a:spcAft>
                          <a:spcPts val="0"/>
                        </a:spcAft>
                      </a:pPr>
                      <a:r>
                        <a:rPr lang="fr-FR" sz="1100"/>
                        <a:t>Total</a:t>
                      </a:r>
                      <a:endParaRPr lang="fr-FR" sz="1800">
                        <a:latin typeface="Times New Roman"/>
                        <a:ea typeface="Times New Roman"/>
                        <a:cs typeface="Arial"/>
                      </a:endParaRPr>
                    </a:p>
                  </a:txBody>
                  <a:tcPr marL="68580" marR="68580" marT="0" marB="0"/>
                </a:tc>
              </a:tr>
              <a:tr h="333377">
                <a:tc>
                  <a:txBody>
                    <a:bodyPr/>
                    <a:lstStyle/>
                    <a:p>
                      <a:pPr algn="ctr">
                        <a:spcAft>
                          <a:spcPts val="0"/>
                        </a:spcAft>
                      </a:pPr>
                      <a:r>
                        <a:rPr lang="fr-FR" sz="1100"/>
                        <a:t>149</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158</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306</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dirty="0"/>
                        <a:t>2608</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a:t>2767</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5375</a:t>
                      </a:r>
                      <a:endParaRPr lang="fr-FR" sz="1800">
                        <a:latin typeface="Times New Roman"/>
                        <a:ea typeface="Times New Roman"/>
                        <a:cs typeface="Arial"/>
                      </a:endParaRPr>
                    </a:p>
                  </a:txBody>
                  <a:tcPr marL="68580" marR="68580" marT="0" marB="0" anchor="ctr"/>
                </a:tc>
              </a:tr>
              <a:tr h="333377">
                <a:tc>
                  <a:txBody>
                    <a:bodyPr/>
                    <a:lstStyle/>
                    <a:p>
                      <a:pPr algn="ctr">
                        <a:spcAft>
                          <a:spcPts val="0"/>
                        </a:spcAft>
                      </a:pPr>
                      <a:r>
                        <a:rPr lang="fr-FR" sz="1100"/>
                        <a:t>215</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219</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434</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dirty="0"/>
                        <a:t>2615</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a:t>2656</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5271</a:t>
                      </a:r>
                      <a:endParaRPr lang="fr-FR" sz="1800">
                        <a:latin typeface="Times New Roman"/>
                        <a:ea typeface="Times New Roman"/>
                        <a:cs typeface="Arial"/>
                      </a:endParaRPr>
                    </a:p>
                  </a:txBody>
                  <a:tcPr marL="68580" marR="68580" marT="0" marB="0" anchor="ctr"/>
                </a:tc>
              </a:tr>
              <a:tr h="333377">
                <a:tc>
                  <a:txBody>
                    <a:bodyPr/>
                    <a:lstStyle/>
                    <a:p>
                      <a:pPr algn="ctr">
                        <a:spcAft>
                          <a:spcPts val="0"/>
                        </a:spcAft>
                      </a:pPr>
                      <a:r>
                        <a:rPr lang="fr-FR" sz="1100"/>
                        <a:t>120</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dirty="0"/>
                        <a:t>117</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a:t>237</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dirty="0"/>
                        <a:t>3421</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a:t>3313</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6734</a:t>
                      </a:r>
                      <a:endParaRPr lang="fr-FR" sz="1800">
                        <a:latin typeface="Times New Roman"/>
                        <a:ea typeface="Times New Roman"/>
                        <a:cs typeface="Arial"/>
                      </a:endParaRPr>
                    </a:p>
                  </a:txBody>
                  <a:tcPr marL="68580" marR="68580" marT="0" marB="0" anchor="ctr"/>
                </a:tc>
              </a:tr>
              <a:tr h="333377">
                <a:tc>
                  <a:txBody>
                    <a:bodyPr/>
                    <a:lstStyle/>
                    <a:p>
                      <a:pPr algn="ctr">
                        <a:spcAft>
                          <a:spcPts val="0"/>
                        </a:spcAft>
                      </a:pPr>
                      <a:r>
                        <a:rPr lang="fr-FR" sz="1100"/>
                        <a:t>97</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96</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193</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dirty="0"/>
                        <a:t>2302</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dirty="0"/>
                        <a:t>2180</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a:t>4482</a:t>
                      </a:r>
                      <a:endParaRPr lang="fr-FR" sz="1800">
                        <a:latin typeface="Times New Roman"/>
                        <a:ea typeface="Times New Roman"/>
                        <a:cs typeface="Arial"/>
                      </a:endParaRPr>
                    </a:p>
                  </a:txBody>
                  <a:tcPr marL="68580" marR="68580" marT="0" marB="0" anchor="ctr"/>
                </a:tc>
              </a:tr>
              <a:tr h="333377">
                <a:tc>
                  <a:txBody>
                    <a:bodyPr/>
                    <a:lstStyle/>
                    <a:p>
                      <a:pPr algn="ctr">
                        <a:spcAft>
                          <a:spcPts val="0"/>
                        </a:spcAft>
                      </a:pPr>
                      <a:r>
                        <a:rPr lang="fr-FR" sz="1100"/>
                        <a:t>713</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690</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1403</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12098</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dirty="0"/>
                        <a:t>11705</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a:t>23802</a:t>
                      </a:r>
                      <a:endParaRPr lang="fr-FR" sz="1800">
                        <a:latin typeface="Times New Roman"/>
                        <a:ea typeface="Times New Roman"/>
                        <a:cs typeface="Arial"/>
                      </a:endParaRPr>
                    </a:p>
                  </a:txBody>
                  <a:tcPr marL="68580" marR="68580" marT="0" marB="0" anchor="ctr"/>
                </a:tc>
              </a:tr>
              <a:tr h="333377">
                <a:tc>
                  <a:txBody>
                    <a:bodyPr/>
                    <a:lstStyle/>
                    <a:p>
                      <a:pPr algn="ctr">
                        <a:spcAft>
                          <a:spcPts val="0"/>
                        </a:spcAft>
                      </a:pPr>
                      <a:r>
                        <a:rPr lang="fr-FR" sz="1100"/>
                        <a:t>76</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83</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159</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1369</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dirty="0"/>
                        <a:t>1466</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dirty="0"/>
                        <a:t>2835</a:t>
                      </a:r>
                      <a:endParaRPr lang="fr-FR" sz="1800" dirty="0">
                        <a:latin typeface="Times New Roman"/>
                        <a:ea typeface="Times New Roman"/>
                        <a:cs typeface="Arial"/>
                      </a:endParaRPr>
                    </a:p>
                  </a:txBody>
                  <a:tcPr marL="68580" marR="68580" marT="0" marB="0" anchor="ctr"/>
                </a:tc>
              </a:tr>
              <a:tr h="333377">
                <a:tc>
                  <a:txBody>
                    <a:bodyPr/>
                    <a:lstStyle/>
                    <a:p>
                      <a:pPr algn="ctr">
                        <a:spcAft>
                          <a:spcPts val="0"/>
                        </a:spcAft>
                      </a:pPr>
                      <a:r>
                        <a:rPr lang="fr-FR" sz="1100" dirty="0"/>
                        <a:t>1370</a:t>
                      </a:r>
                      <a:endParaRPr lang="fr-FR" sz="1800" dirty="0">
                        <a:latin typeface="Times New Roman"/>
                        <a:ea typeface="Times New Roman"/>
                        <a:cs typeface="Arial"/>
                      </a:endParaRPr>
                    </a:p>
                  </a:txBody>
                  <a:tcPr marL="68580" marR="68580" marT="0" marB="0" anchor="ctr"/>
                </a:tc>
                <a:tc>
                  <a:txBody>
                    <a:bodyPr/>
                    <a:lstStyle/>
                    <a:p>
                      <a:pPr algn="ctr">
                        <a:spcAft>
                          <a:spcPts val="0"/>
                        </a:spcAft>
                      </a:pPr>
                      <a:r>
                        <a:rPr lang="fr-FR" sz="1100"/>
                        <a:t>1363</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2733</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24413</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a:t>24087</a:t>
                      </a:r>
                      <a:endParaRPr lang="fr-FR" sz="1800">
                        <a:latin typeface="Times New Roman"/>
                        <a:ea typeface="Times New Roman"/>
                        <a:cs typeface="Arial"/>
                      </a:endParaRPr>
                    </a:p>
                  </a:txBody>
                  <a:tcPr marL="68580" marR="68580" marT="0" marB="0" anchor="ctr"/>
                </a:tc>
                <a:tc>
                  <a:txBody>
                    <a:bodyPr/>
                    <a:lstStyle/>
                    <a:p>
                      <a:pPr algn="ctr">
                        <a:spcAft>
                          <a:spcPts val="0"/>
                        </a:spcAft>
                      </a:pPr>
                      <a:r>
                        <a:rPr lang="fr-FR" sz="1100" dirty="0"/>
                        <a:t>48500</a:t>
                      </a:r>
                      <a:endParaRPr lang="fr-FR" sz="1800" dirty="0">
                        <a:latin typeface="Times New Roman"/>
                        <a:ea typeface="Times New Roman"/>
                        <a:cs typeface="Arial"/>
                      </a:endParaRPr>
                    </a:p>
                  </a:txBody>
                  <a:tcPr marL="68580" marR="68580" marT="0" marB="0" anchor="ctr"/>
                </a:tc>
              </a:tr>
            </a:tbl>
          </a:graphicData>
        </a:graphic>
      </p:graphicFrame>
      <p:sp>
        <p:nvSpPr>
          <p:cNvPr id="4" name="Rectangle 3"/>
          <p:cNvSpPr/>
          <p:nvPr/>
        </p:nvSpPr>
        <p:spPr>
          <a:xfrm>
            <a:off x="500034" y="500042"/>
            <a:ext cx="8001056" cy="646331"/>
          </a:xfrm>
          <a:prstGeom prst="rect">
            <a:avLst/>
          </a:prstGeom>
        </p:spPr>
        <p:txBody>
          <a:bodyPr wrap="square">
            <a:spAutoFit/>
          </a:bodyPr>
          <a:lstStyle/>
          <a:p>
            <a:pPr algn="ctr"/>
            <a:r>
              <a:rPr lang="fr-FR" dirty="0" smtClean="0">
                <a:solidFill>
                  <a:schemeClr val="accent3"/>
                </a:solidFill>
              </a:rPr>
              <a:t>Répartition de la population par groupes d’âges par sexe par dispersion estimation 2008</a:t>
            </a:r>
            <a:endParaRPr lang="fr-FR" dirty="0">
              <a:solidFill>
                <a:schemeClr val="accent3"/>
              </a:solidFill>
            </a:endParaRPr>
          </a:p>
        </p:txBody>
      </p:sp>
      <p:sp>
        <p:nvSpPr>
          <p:cNvPr id="5" name="Rectangle 4"/>
          <p:cNvSpPr/>
          <p:nvPr/>
        </p:nvSpPr>
        <p:spPr>
          <a:xfrm>
            <a:off x="428596" y="4786322"/>
            <a:ext cx="8429684" cy="1323439"/>
          </a:xfrm>
          <a:prstGeom prst="rect">
            <a:avLst/>
          </a:prstGeom>
        </p:spPr>
        <p:txBody>
          <a:bodyPr wrap="square">
            <a:spAutoFit/>
          </a:bodyPr>
          <a:lstStyle/>
          <a:p>
            <a:pPr algn="just" hangingPunct="0">
              <a:spcAft>
                <a:spcPts val="0"/>
              </a:spcAft>
            </a:pPr>
            <a:r>
              <a:rPr lang="fr-FR" sz="2000" dirty="0" smtClean="0">
                <a:solidFill>
                  <a:schemeClr val="accent6">
                    <a:lumMod val="40000"/>
                    <a:lumOff val="60000"/>
                  </a:schemeClr>
                </a:solidFill>
                <a:latin typeface="Times New Roman"/>
                <a:ea typeface="Times New Roman"/>
              </a:rPr>
              <a:t>La répartition par sexe et par dispersion selon les grands groupes d’âges fait ressortir une forte concentration (49%) de la population dans la catégorie sociale en âge actif âgée entre 19 et 59 ans, pour la population en âge de scolarisation elle représente à elle seule près de 45% de la population communale.</a:t>
            </a:r>
            <a:endParaRPr lang="fr-FR" sz="2000" dirty="0">
              <a:solidFill>
                <a:schemeClr val="accent6">
                  <a:lumMod val="40000"/>
                  <a:lumOff val="60000"/>
                </a:schemeClr>
              </a:solidFill>
              <a:latin typeface="Times New Roman"/>
              <a:ea typeface="Times New Roman"/>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89" name="Image 6"/>
          <p:cNvPicPr>
            <a:picLocks noChangeAspect="1" noChangeArrowheads="1"/>
          </p:cNvPicPr>
          <p:nvPr/>
        </p:nvPicPr>
        <p:blipFill>
          <a:blip r:embed="rId2"/>
          <a:srcRect l="-4295" t="-7501" r="-850" b="-5774"/>
          <a:stretch>
            <a:fillRect/>
          </a:stretch>
        </p:blipFill>
        <p:spPr bwMode="auto">
          <a:xfrm>
            <a:off x="357158" y="571480"/>
            <a:ext cx="8572560" cy="3857652"/>
          </a:xfrm>
          <a:prstGeom prst="rect">
            <a:avLst/>
          </a:prstGeom>
          <a:noFill/>
          <a:ln w="9525">
            <a:noFill/>
            <a:miter lim="800000"/>
            <a:headEnd/>
            <a:tailEnd/>
          </a:ln>
        </p:spPr>
      </p:pic>
      <p:sp>
        <p:nvSpPr>
          <p:cNvPr id="3" name="Rectangle 2"/>
          <p:cNvSpPr/>
          <p:nvPr/>
        </p:nvSpPr>
        <p:spPr>
          <a:xfrm>
            <a:off x="642910" y="357166"/>
            <a:ext cx="7786742" cy="646331"/>
          </a:xfrm>
          <a:prstGeom prst="rect">
            <a:avLst/>
          </a:prstGeom>
        </p:spPr>
        <p:txBody>
          <a:bodyPr wrap="square">
            <a:spAutoFit/>
          </a:bodyPr>
          <a:lstStyle/>
          <a:p>
            <a:pPr algn="ctr"/>
            <a:r>
              <a:rPr lang="fr-FR" b="1" dirty="0" smtClean="0">
                <a:solidFill>
                  <a:schemeClr val="accent3"/>
                </a:solidFill>
              </a:rPr>
              <a:t>Répartition de la population communale par grand groupes d'âges et par sexe estimation 2008</a:t>
            </a:r>
            <a:endParaRPr lang="fr-FR" b="1" dirty="0">
              <a:solidFill>
                <a:schemeClr val="accent3"/>
              </a:solidFill>
            </a:endParaRPr>
          </a:p>
        </p:txBody>
      </p:sp>
      <p:sp>
        <p:nvSpPr>
          <p:cNvPr id="4" name="Rectangle 3"/>
          <p:cNvSpPr/>
          <p:nvPr/>
        </p:nvSpPr>
        <p:spPr>
          <a:xfrm>
            <a:off x="214282" y="4272677"/>
            <a:ext cx="8715435" cy="2585323"/>
          </a:xfrm>
          <a:prstGeom prst="rect">
            <a:avLst/>
          </a:prstGeom>
        </p:spPr>
        <p:txBody>
          <a:bodyPr wrap="square">
            <a:spAutoFit/>
          </a:bodyPr>
          <a:lstStyle/>
          <a:p>
            <a:pPr algn="just" hangingPunct="0">
              <a:spcAft>
                <a:spcPts val="0"/>
              </a:spcAft>
            </a:pPr>
            <a:r>
              <a:rPr lang="fr-FR" dirty="0" smtClean="0">
                <a:solidFill>
                  <a:schemeClr val="accent6">
                    <a:lumMod val="40000"/>
                    <a:lumOff val="60000"/>
                  </a:schemeClr>
                </a:solidFill>
                <a:latin typeface="Times New Roman"/>
                <a:ea typeface="Times New Roman"/>
              </a:rPr>
              <a:t>La population âgée (de plus de 60 ans), intéresse 2835 personnes (soit 6.00 % de la population globale), et conclut à une espérance de vie en hausse du fait de l'amélioration des conditions de vie.</a:t>
            </a:r>
          </a:p>
          <a:p>
            <a:pPr algn="just" hangingPunct="0">
              <a:spcAft>
                <a:spcPts val="0"/>
              </a:spcAft>
            </a:pPr>
            <a:r>
              <a:rPr lang="fr-FR" dirty="0" smtClean="0">
                <a:solidFill>
                  <a:schemeClr val="accent6">
                    <a:lumMod val="40000"/>
                    <a:lumOff val="60000"/>
                  </a:schemeClr>
                </a:solidFill>
                <a:latin typeface="Times New Roman"/>
                <a:ea typeface="Times New Roman"/>
              </a:rPr>
              <a:t>La population jeune qui a moins de 19 ans concerne 44% de la population globale est composée.</a:t>
            </a:r>
          </a:p>
          <a:p>
            <a:pPr marL="342900" lvl="0" indent="-342900" algn="just" hangingPunct="0">
              <a:spcAft>
                <a:spcPts val="0"/>
              </a:spcAft>
              <a:buFont typeface="Times New Roman"/>
              <a:buChar char="-"/>
              <a:tabLst>
                <a:tab pos="228600" algn="l"/>
                <a:tab pos="800100" algn="l"/>
              </a:tabLst>
            </a:pPr>
            <a:r>
              <a:rPr lang="fr-FR" b="1" i="1" dirty="0" smtClean="0">
                <a:solidFill>
                  <a:schemeClr val="accent6">
                    <a:lumMod val="40000"/>
                    <a:lumOff val="60000"/>
                  </a:schemeClr>
                </a:solidFill>
                <a:latin typeface="Times New Roman"/>
                <a:ea typeface="Times New Roman"/>
              </a:rPr>
              <a:t>00-05 ans</a:t>
            </a:r>
            <a:r>
              <a:rPr lang="fr-FR" dirty="0" smtClean="0">
                <a:solidFill>
                  <a:schemeClr val="accent6">
                    <a:lumMod val="40000"/>
                    <a:lumOff val="60000"/>
                  </a:schemeClr>
                </a:solidFill>
                <a:latin typeface="Times New Roman"/>
                <a:ea typeface="Times New Roman"/>
              </a:rPr>
              <a:t> : 11% de population en bas âge soit 5.431 enfants à l’échelle de la commune,</a:t>
            </a:r>
          </a:p>
          <a:p>
            <a:pPr marL="342900" lvl="0" indent="-342900" algn="just" hangingPunct="0">
              <a:spcAft>
                <a:spcPts val="0"/>
              </a:spcAft>
              <a:buFont typeface="Times New Roman"/>
              <a:buChar char="-"/>
              <a:tabLst>
                <a:tab pos="228600" algn="l"/>
                <a:tab pos="800100" algn="l"/>
              </a:tabLst>
            </a:pPr>
            <a:r>
              <a:rPr lang="fr-FR" b="1" i="1" dirty="0" smtClean="0">
                <a:solidFill>
                  <a:schemeClr val="accent6">
                    <a:lumMod val="40000"/>
                    <a:lumOff val="60000"/>
                  </a:schemeClr>
                </a:solidFill>
                <a:latin typeface="Times New Roman"/>
                <a:ea typeface="Times New Roman"/>
              </a:rPr>
              <a:t>06-18 ans</a:t>
            </a:r>
            <a:r>
              <a:rPr lang="fr-FR" dirty="0" smtClean="0">
                <a:solidFill>
                  <a:schemeClr val="accent6">
                    <a:lumMod val="40000"/>
                    <a:lumOff val="60000"/>
                  </a:schemeClr>
                </a:solidFill>
                <a:latin typeface="Times New Roman"/>
                <a:ea typeface="Times New Roman"/>
              </a:rPr>
              <a:t> : 34% de la population communale en âge de scolarisation soit 16487 enfants,</a:t>
            </a:r>
          </a:p>
          <a:p>
            <a:pPr marL="342900" lvl="0" indent="-342900" algn="just" hangingPunct="0">
              <a:spcAft>
                <a:spcPts val="0"/>
              </a:spcAft>
              <a:buFont typeface="Times New Roman"/>
              <a:buChar char="-"/>
              <a:tabLst>
                <a:tab pos="228600" algn="l"/>
                <a:tab pos="800100" algn="l"/>
              </a:tabLst>
            </a:pPr>
            <a:r>
              <a:rPr lang="fr-FR" b="1" i="1" dirty="0" smtClean="0">
                <a:solidFill>
                  <a:schemeClr val="accent6">
                    <a:lumMod val="40000"/>
                    <a:lumOff val="60000"/>
                  </a:schemeClr>
                </a:solidFill>
                <a:latin typeface="Times New Roman"/>
                <a:ea typeface="Times New Roman"/>
              </a:rPr>
              <a:t>19-59 ans</a:t>
            </a:r>
            <a:r>
              <a:rPr lang="fr-FR" dirty="0" smtClean="0">
                <a:solidFill>
                  <a:schemeClr val="accent6">
                    <a:lumMod val="40000"/>
                    <a:lumOff val="60000"/>
                  </a:schemeClr>
                </a:solidFill>
                <a:latin typeface="Times New Roman"/>
                <a:ea typeface="Times New Roman"/>
              </a:rPr>
              <a:t> : cette population représente 49% de la population de la commune soit un effectif de 23802 personnes en âge de travailler.</a:t>
            </a:r>
            <a:endParaRPr lang="fr-FR" dirty="0">
              <a:solidFill>
                <a:schemeClr val="accent6">
                  <a:lumMod val="40000"/>
                  <a:lumOff val="60000"/>
                </a:schemeClr>
              </a:solidFill>
              <a:latin typeface="Times New Roman"/>
              <a:ea typeface="Times New Roman"/>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285720" y="2214554"/>
          <a:ext cx="5386975" cy="1321605"/>
        </p:xfrm>
        <a:graphic>
          <a:graphicData uri="http://schemas.openxmlformats.org/drawingml/2006/table">
            <a:tbl>
              <a:tblPr>
                <a:tableStyleId>{8A107856-5554-42FB-B03E-39F5DBC370BA}</a:tableStyleId>
              </a:tblPr>
              <a:tblGrid>
                <a:gridCol w="629199"/>
                <a:gridCol w="541930"/>
                <a:gridCol w="540852"/>
                <a:gridCol w="621657"/>
                <a:gridCol w="471899"/>
                <a:gridCol w="469745"/>
                <a:gridCol w="587180"/>
                <a:gridCol w="470821"/>
                <a:gridCol w="470821"/>
                <a:gridCol w="582871"/>
              </a:tblGrid>
              <a:tr h="440535">
                <a:tc>
                  <a:txBody>
                    <a:bodyPr/>
                    <a:lstStyle/>
                    <a:p>
                      <a:pPr algn="just">
                        <a:spcAft>
                          <a:spcPts val="0"/>
                        </a:spcAft>
                      </a:pPr>
                      <a:r>
                        <a:rPr lang="fr-FR" sz="900" dirty="0"/>
                        <a:t>DISP</a:t>
                      </a:r>
                      <a:endParaRPr lang="fr-FR" sz="1200" dirty="0">
                        <a:latin typeface="Times New Roman"/>
                        <a:ea typeface="Times New Roman"/>
                        <a:cs typeface="Arial"/>
                      </a:endParaRPr>
                    </a:p>
                  </a:txBody>
                  <a:tcPr marL="68580" marR="68580" marT="0" marB="0"/>
                </a:tc>
                <a:tc gridSpan="3">
                  <a:txBody>
                    <a:bodyPr/>
                    <a:lstStyle/>
                    <a:p>
                      <a:pPr algn="ctr">
                        <a:spcAft>
                          <a:spcPts val="0"/>
                        </a:spcAft>
                      </a:pPr>
                      <a:r>
                        <a:rPr lang="fr-FR" sz="900"/>
                        <a:t>CHEF LIEU</a:t>
                      </a:r>
                      <a:endParaRPr lang="fr-FR" sz="1200">
                        <a:latin typeface="Times New Roman"/>
                        <a:ea typeface="Times New Roman"/>
                        <a:cs typeface="Arial"/>
                      </a:endParaRPr>
                    </a:p>
                  </a:txBody>
                  <a:tcPr marL="68580" marR="68580" marT="0" marB="0"/>
                </a:tc>
                <a:tc hMerge="1">
                  <a:txBody>
                    <a:bodyPr/>
                    <a:lstStyle/>
                    <a:p>
                      <a:endParaRPr lang="fr-FR"/>
                    </a:p>
                  </a:txBody>
                  <a:tcPr/>
                </a:tc>
                <a:tc hMerge="1">
                  <a:txBody>
                    <a:bodyPr/>
                    <a:lstStyle/>
                    <a:p>
                      <a:endParaRPr lang="fr-FR"/>
                    </a:p>
                  </a:txBody>
                  <a:tcPr/>
                </a:tc>
                <a:tc gridSpan="3">
                  <a:txBody>
                    <a:bodyPr/>
                    <a:lstStyle/>
                    <a:p>
                      <a:pPr algn="ctr">
                        <a:spcAft>
                          <a:spcPts val="0"/>
                        </a:spcAft>
                      </a:pPr>
                      <a:r>
                        <a:rPr lang="fr-FR" sz="900"/>
                        <a:t>BENI MESTINA</a:t>
                      </a:r>
                      <a:endParaRPr lang="fr-FR" sz="1200">
                        <a:latin typeface="Times New Roman"/>
                        <a:ea typeface="Times New Roman"/>
                        <a:cs typeface="Arial"/>
                      </a:endParaRPr>
                    </a:p>
                  </a:txBody>
                  <a:tcPr marL="68580" marR="68580" marT="0" marB="0"/>
                </a:tc>
                <a:tc hMerge="1">
                  <a:txBody>
                    <a:bodyPr/>
                    <a:lstStyle/>
                    <a:p>
                      <a:endParaRPr lang="fr-FR"/>
                    </a:p>
                  </a:txBody>
                  <a:tcPr/>
                </a:tc>
                <a:tc hMerge="1">
                  <a:txBody>
                    <a:bodyPr/>
                    <a:lstStyle/>
                    <a:p>
                      <a:endParaRPr lang="fr-FR"/>
                    </a:p>
                  </a:txBody>
                  <a:tcPr/>
                </a:tc>
                <a:tc gridSpan="3">
                  <a:txBody>
                    <a:bodyPr/>
                    <a:lstStyle/>
                    <a:p>
                      <a:pPr algn="ctr">
                        <a:spcAft>
                          <a:spcPts val="0"/>
                        </a:spcAft>
                      </a:pPr>
                      <a:r>
                        <a:rPr lang="fr-FR" sz="900"/>
                        <a:t>RETBA</a:t>
                      </a:r>
                      <a:endParaRPr lang="fr-FR" sz="1200">
                        <a:latin typeface="Times New Roman"/>
                        <a:ea typeface="Times New Roman"/>
                        <a:cs typeface="Arial"/>
                      </a:endParaRPr>
                    </a:p>
                  </a:txBody>
                  <a:tcPr marL="68580" marR="68580" marT="0" marB="0"/>
                </a:tc>
                <a:tc hMerge="1">
                  <a:txBody>
                    <a:bodyPr/>
                    <a:lstStyle/>
                    <a:p>
                      <a:endParaRPr lang="fr-FR"/>
                    </a:p>
                  </a:txBody>
                  <a:tcPr/>
                </a:tc>
                <a:tc hMerge="1">
                  <a:txBody>
                    <a:bodyPr/>
                    <a:lstStyle/>
                    <a:p>
                      <a:endParaRPr lang="fr-FR"/>
                    </a:p>
                  </a:txBody>
                  <a:tcPr/>
                </a:tc>
              </a:tr>
              <a:tr h="440535">
                <a:tc>
                  <a:txBody>
                    <a:bodyPr/>
                    <a:lstStyle/>
                    <a:p>
                      <a:pPr algn="just">
                        <a:spcAft>
                          <a:spcPts val="0"/>
                        </a:spcAft>
                      </a:pPr>
                      <a:r>
                        <a:rPr lang="fr-FR" sz="900" dirty="0" smtClean="0"/>
                        <a:t>ANS</a:t>
                      </a:r>
                      <a:endParaRPr lang="fr-FR" sz="1200" dirty="0">
                        <a:latin typeface="Times New Roman"/>
                        <a:ea typeface="Times New Roman"/>
                        <a:cs typeface="Arial"/>
                      </a:endParaRPr>
                    </a:p>
                  </a:txBody>
                  <a:tcPr marL="68580" marR="68580" marT="0" marB="0"/>
                </a:tc>
                <a:tc>
                  <a:txBody>
                    <a:bodyPr/>
                    <a:lstStyle/>
                    <a:p>
                      <a:pPr algn="ctr">
                        <a:spcAft>
                          <a:spcPts val="0"/>
                        </a:spcAft>
                      </a:pPr>
                      <a:r>
                        <a:rPr lang="fr-FR" sz="900" dirty="0"/>
                        <a:t>M</a:t>
                      </a:r>
                      <a:endParaRPr lang="fr-FR" sz="1200" dirty="0">
                        <a:latin typeface="Times New Roman"/>
                        <a:ea typeface="Times New Roman"/>
                        <a:cs typeface="Arial"/>
                      </a:endParaRPr>
                    </a:p>
                  </a:txBody>
                  <a:tcPr marL="68580" marR="68580" marT="0" marB="0"/>
                </a:tc>
                <a:tc>
                  <a:txBody>
                    <a:bodyPr/>
                    <a:lstStyle/>
                    <a:p>
                      <a:pPr algn="ctr">
                        <a:spcAft>
                          <a:spcPts val="0"/>
                        </a:spcAft>
                      </a:pPr>
                      <a:r>
                        <a:rPr lang="fr-FR" sz="900"/>
                        <a:t>F</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Total</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M</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F</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Total</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M</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F</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Total</a:t>
                      </a:r>
                      <a:endParaRPr lang="fr-FR" sz="1200">
                        <a:latin typeface="Times New Roman"/>
                        <a:ea typeface="Times New Roman"/>
                        <a:cs typeface="Arial"/>
                      </a:endParaRPr>
                    </a:p>
                  </a:txBody>
                  <a:tcPr marL="68580" marR="68580" marT="0" marB="0"/>
                </a:tc>
              </a:tr>
              <a:tr h="440535">
                <a:tc>
                  <a:txBody>
                    <a:bodyPr/>
                    <a:lstStyle/>
                    <a:p>
                      <a:pPr algn="just">
                        <a:spcAft>
                          <a:spcPts val="0"/>
                        </a:spcAft>
                      </a:pPr>
                      <a:r>
                        <a:rPr lang="fr-FR" sz="900" dirty="0"/>
                        <a:t>Total</a:t>
                      </a:r>
                      <a:endParaRPr lang="fr-FR" sz="1200" dirty="0">
                        <a:latin typeface="Times New Roman"/>
                        <a:ea typeface="Times New Roman"/>
                        <a:cs typeface="Arial"/>
                      </a:endParaRPr>
                    </a:p>
                  </a:txBody>
                  <a:tcPr marL="68580" marR="68580" marT="0" marB="0"/>
                </a:tc>
                <a:tc>
                  <a:txBody>
                    <a:bodyPr/>
                    <a:lstStyle/>
                    <a:p>
                      <a:pPr algn="ctr">
                        <a:spcAft>
                          <a:spcPts val="0"/>
                        </a:spcAft>
                      </a:pPr>
                      <a:r>
                        <a:rPr lang="fr-FR" sz="900"/>
                        <a:t>7501</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7330</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14831</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252</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245</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495</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115</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112</a:t>
                      </a:r>
                      <a:endParaRPr lang="fr-FR" sz="1200">
                        <a:latin typeface="Times New Roman"/>
                        <a:ea typeface="Times New Roman"/>
                        <a:cs typeface="Arial"/>
                      </a:endParaRPr>
                    </a:p>
                  </a:txBody>
                  <a:tcPr marL="68580" marR="68580" marT="0" marB="0"/>
                </a:tc>
                <a:tc>
                  <a:txBody>
                    <a:bodyPr/>
                    <a:lstStyle/>
                    <a:p>
                      <a:pPr algn="ctr">
                        <a:spcAft>
                          <a:spcPts val="0"/>
                        </a:spcAft>
                      </a:pPr>
                      <a:r>
                        <a:rPr lang="fr-FR" sz="900" dirty="0"/>
                        <a:t>227</a:t>
                      </a:r>
                      <a:endParaRPr lang="fr-FR" sz="1200" dirty="0">
                        <a:latin typeface="Times New Roman"/>
                        <a:ea typeface="Times New Roman"/>
                        <a:cs typeface="Arial"/>
                      </a:endParaRPr>
                    </a:p>
                  </a:txBody>
                  <a:tcPr marL="68580" marR="68580" marT="0" marB="0"/>
                </a:tc>
              </a:tr>
            </a:tbl>
          </a:graphicData>
        </a:graphic>
      </p:graphicFrame>
      <p:graphicFrame>
        <p:nvGraphicFramePr>
          <p:cNvPr id="4" name="Tableau 3"/>
          <p:cNvGraphicFramePr>
            <a:graphicFrameLocks noGrp="1"/>
          </p:cNvGraphicFramePr>
          <p:nvPr/>
        </p:nvGraphicFramePr>
        <p:xfrm>
          <a:off x="5697164" y="2214556"/>
          <a:ext cx="3232522" cy="2643210"/>
        </p:xfrm>
        <a:graphic>
          <a:graphicData uri="http://schemas.openxmlformats.org/drawingml/2006/table">
            <a:tbl>
              <a:tblPr>
                <a:tableStyleId>{8A107856-5554-42FB-B03E-39F5DBC370BA}</a:tableStyleId>
              </a:tblPr>
              <a:tblGrid>
                <a:gridCol w="471303"/>
                <a:gridCol w="470655"/>
                <a:gridCol w="585733"/>
                <a:gridCol w="544356"/>
                <a:gridCol w="544356"/>
                <a:gridCol w="616119"/>
              </a:tblGrid>
              <a:tr h="440535">
                <a:tc gridSpan="3">
                  <a:txBody>
                    <a:bodyPr/>
                    <a:lstStyle/>
                    <a:p>
                      <a:pPr algn="ctr">
                        <a:spcAft>
                          <a:spcPts val="0"/>
                        </a:spcAft>
                      </a:pPr>
                      <a:r>
                        <a:rPr lang="fr-FR" sz="900" dirty="0"/>
                        <a:t>ZONE EPARSE</a:t>
                      </a:r>
                      <a:endParaRPr lang="fr-FR" sz="1200" dirty="0">
                        <a:latin typeface="Times New Roman"/>
                        <a:ea typeface="Times New Roman"/>
                        <a:cs typeface="Arial"/>
                      </a:endParaRPr>
                    </a:p>
                  </a:txBody>
                  <a:tcPr marL="68580" marR="68580" marT="0" marB="0"/>
                </a:tc>
                <a:tc hMerge="1">
                  <a:txBody>
                    <a:bodyPr/>
                    <a:lstStyle/>
                    <a:p>
                      <a:endParaRPr lang="fr-FR"/>
                    </a:p>
                  </a:txBody>
                  <a:tcPr/>
                </a:tc>
                <a:tc hMerge="1">
                  <a:txBody>
                    <a:bodyPr/>
                    <a:lstStyle/>
                    <a:p>
                      <a:endParaRPr lang="fr-FR"/>
                    </a:p>
                  </a:txBody>
                  <a:tcPr/>
                </a:tc>
                <a:tc gridSpan="3">
                  <a:txBody>
                    <a:bodyPr/>
                    <a:lstStyle/>
                    <a:p>
                      <a:pPr algn="ctr">
                        <a:spcAft>
                          <a:spcPts val="0"/>
                        </a:spcAft>
                      </a:pPr>
                      <a:r>
                        <a:rPr lang="fr-FR" sz="900" dirty="0"/>
                        <a:t>COMMUNE</a:t>
                      </a:r>
                      <a:endParaRPr lang="fr-FR" sz="1200" dirty="0">
                        <a:latin typeface="Times New Roman"/>
                        <a:ea typeface="Times New Roman"/>
                        <a:cs typeface="Arial"/>
                      </a:endParaRPr>
                    </a:p>
                  </a:txBody>
                  <a:tcPr marL="68580" marR="68580" marT="0" marB="0"/>
                </a:tc>
                <a:tc hMerge="1">
                  <a:txBody>
                    <a:bodyPr/>
                    <a:lstStyle/>
                    <a:p>
                      <a:endParaRPr lang="fr-FR"/>
                    </a:p>
                  </a:txBody>
                  <a:tcPr/>
                </a:tc>
                <a:tc hMerge="1">
                  <a:txBody>
                    <a:bodyPr/>
                    <a:lstStyle/>
                    <a:p>
                      <a:endParaRPr lang="fr-FR"/>
                    </a:p>
                  </a:txBody>
                  <a:tcPr/>
                </a:tc>
              </a:tr>
              <a:tr h="440535">
                <a:tc>
                  <a:txBody>
                    <a:bodyPr/>
                    <a:lstStyle/>
                    <a:p>
                      <a:pPr algn="ctr">
                        <a:spcAft>
                          <a:spcPts val="0"/>
                        </a:spcAft>
                      </a:pPr>
                      <a:r>
                        <a:rPr lang="fr-FR" sz="900" dirty="0"/>
                        <a:t>M</a:t>
                      </a:r>
                      <a:endParaRPr lang="fr-FR" sz="1200" dirty="0">
                        <a:latin typeface="Times New Roman"/>
                        <a:ea typeface="Times New Roman"/>
                        <a:cs typeface="Arial"/>
                      </a:endParaRPr>
                    </a:p>
                  </a:txBody>
                  <a:tcPr marL="68580" marR="68580" marT="0" marB="0"/>
                </a:tc>
                <a:tc>
                  <a:txBody>
                    <a:bodyPr/>
                    <a:lstStyle/>
                    <a:p>
                      <a:pPr algn="ctr">
                        <a:spcAft>
                          <a:spcPts val="0"/>
                        </a:spcAft>
                      </a:pPr>
                      <a:r>
                        <a:rPr lang="fr-FR" sz="900"/>
                        <a:t>F</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Total</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M</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F</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Total</a:t>
                      </a:r>
                      <a:endParaRPr lang="fr-FR" sz="1200">
                        <a:latin typeface="Times New Roman"/>
                        <a:ea typeface="Times New Roman"/>
                        <a:cs typeface="Arial"/>
                      </a:endParaRPr>
                    </a:p>
                  </a:txBody>
                  <a:tcPr marL="68580" marR="68580" marT="0" marB="0"/>
                </a:tc>
              </a:tr>
              <a:tr h="440535">
                <a:tc>
                  <a:txBody>
                    <a:bodyPr/>
                    <a:lstStyle/>
                    <a:p>
                      <a:pPr algn="ctr">
                        <a:spcAft>
                          <a:spcPts val="0"/>
                        </a:spcAft>
                      </a:pPr>
                      <a:r>
                        <a:rPr lang="fr-FR" sz="900" dirty="0"/>
                        <a:t>215</a:t>
                      </a:r>
                      <a:endParaRPr lang="fr-FR" sz="1200" dirty="0">
                        <a:latin typeface="Times New Roman"/>
                        <a:ea typeface="Times New Roman"/>
                        <a:cs typeface="Arial"/>
                      </a:endParaRPr>
                    </a:p>
                  </a:txBody>
                  <a:tcPr marL="68580" marR="68580" marT="0" marB="0" anchor="ctr"/>
                </a:tc>
                <a:tc>
                  <a:txBody>
                    <a:bodyPr/>
                    <a:lstStyle/>
                    <a:p>
                      <a:pPr algn="ctr">
                        <a:spcAft>
                          <a:spcPts val="0"/>
                        </a:spcAft>
                      </a:pPr>
                      <a:r>
                        <a:rPr lang="fr-FR" sz="900" dirty="0"/>
                        <a:t>219</a:t>
                      </a:r>
                      <a:endParaRPr lang="fr-FR" sz="1200" dirty="0">
                        <a:latin typeface="Times New Roman"/>
                        <a:ea typeface="Times New Roman"/>
                        <a:cs typeface="Arial"/>
                      </a:endParaRPr>
                    </a:p>
                  </a:txBody>
                  <a:tcPr marL="68580" marR="68580" marT="0" marB="0" anchor="ctr"/>
                </a:tc>
                <a:tc>
                  <a:txBody>
                    <a:bodyPr/>
                    <a:lstStyle/>
                    <a:p>
                      <a:pPr algn="ctr">
                        <a:spcAft>
                          <a:spcPts val="0"/>
                        </a:spcAft>
                      </a:pPr>
                      <a:r>
                        <a:rPr lang="fr-FR" sz="900" dirty="0"/>
                        <a:t>434</a:t>
                      </a:r>
                      <a:endParaRPr lang="fr-FR" sz="1200" dirty="0">
                        <a:latin typeface="Times New Roman"/>
                        <a:ea typeface="Times New Roman"/>
                        <a:cs typeface="Arial"/>
                      </a:endParaRPr>
                    </a:p>
                  </a:txBody>
                  <a:tcPr marL="68580" marR="68580" marT="0" marB="0" anchor="ctr"/>
                </a:tc>
                <a:tc>
                  <a:txBody>
                    <a:bodyPr/>
                    <a:lstStyle/>
                    <a:p>
                      <a:pPr algn="ctr">
                        <a:spcAft>
                          <a:spcPts val="0"/>
                        </a:spcAft>
                      </a:pPr>
                      <a:r>
                        <a:rPr lang="fr-FR" sz="900" dirty="0"/>
                        <a:t>2615</a:t>
                      </a:r>
                      <a:endParaRPr lang="fr-FR" sz="1200" dirty="0">
                        <a:latin typeface="Times New Roman"/>
                        <a:ea typeface="Times New Roman"/>
                        <a:cs typeface="Arial"/>
                      </a:endParaRPr>
                    </a:p>
                  </a:txBody>
                  <a:tcPr marL="68580" marR="68580" marT="0" marB="0" anchor="ctr"/>
                </a:tc>
                <a:tc>
                  <a:txBody>
                    <a:bodyPr/>
                    <a:lstStyle/>
                    <a:p>
                      <a:pPr algn="ctr">
                        <a:spcAft>
                          <a:spcPts val="0"/>
                        </a:spcAft>
                      </a:pPr>
                      <a:r>
                        <a:rPr lang="fr-FR" sz="900" dirty="0"/>
                        <a:t>2656</a:t>
                      </a:r>
                      <a:endParaRPr lang="fr-FR" sz="1200" dirty="0">
                        <a:latin typeface="Times New Roman"/>
                        <a:ea typeface="Times New Roman"/>
                        <a:cs typeface="Arial"/>
                      </a:endParaRPr>
                    </a:p>
                  </a:txBody>
                  <a:tcPr marL="68580" marR="68580" marT="0" marB="0" anchor="ctr"/>
                </a:tc>
                <a:tc>
                  <a:txBody>
                    <a:bodyPr/>
                    <a:lstStyle/>
                    <a:p>
                      <a:pPr algn="ctr">
                        <a:spcAft>
                          <a:spcPts val="0"/>
                        </a:spcAft>
                      </a:pPr>
                      <a:r>
                        <a:rPr lang="fr-FR" sz="900" dirty="0"/>
                        <a:t>5271</a:t>
                      </a:r>
                      <a:endParaRPr lang="fr-FR" sz="1200" dirty="0">
                        <a:latin typeface="Times New Roman"/>
                        <a:ea typeface="Times New Roman"/>
                        <a:cs typeface="Arial"/>
                      </a:endParaRPr>
                    </a:p>
                  </a:txBody>
                  <a:tcPr marL="68580" marR="68580" marT="0" marB="0" anchor="ctr"/>
                </a:tc>
              </a:tr>
              <a:tr h="440535">
                <a:tc>
                  <a:txBody>
                    <a:bodyPr/>
                    <a:lstStyle/>
                    <a:p>
                      <a:pPr algn="ctr">
                        <a:spcAft>
                          <a:spcPts val="0"/>
                        </a:spcAft>
                      </a:pPr>
                      <a:r>
                        <a:rPr lang="fr-FR" sz="900"/>
                        <a:t>120</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dirty="0"/>
                        <a:t>117</a:t>
                      </a:r>
                      <a:endParaRPr lang="fr-FR" sz="1200" dirty="0">
                        <a:latin typeface="Times New Roman"/>
                        <a:ea typeface="Times New Roman"/>
                        <a:cs typeface="Arial"/>
                      </a:endParaRPr>
                    </a:p>
                  </a:txBody>
                  <a:tcPr marL="68580" marR="68580" marT="0" marB="0" anchor="ctr"/>
                </a:tc>
                <a:tc>
                  <a:txBody>
                    <a:bodyPr/>
                    <a:lstStyle/>
                    <a:p>
                      <a:pPr algn="ctr">
                        <a:spcAft>
                          <a:spcPts val="0"/>
                        </a:spcAft>
                      </a:pPr>
                      <a:r>
                        <a:rPr lang="fr-FR" sz="900"/>
                        <a:t>237</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3421</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3313</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dirty="0"/>
                        <a:t>6734</a:t>
                      </a:r>
                      <a:endParaRPr lang="fr-FR" sz="1200" dirty="0">
                        <a:latin typeface="Times New Roman"/>
                        <a:ea typeface="Times New Roman"/>
                        <a:cs typeface="Arial"/>
                      </a:endParaRPr>
                    </a:p>
                  </a:txBody>
                  <a:tcPr marL="68580" marR="68580" marT="0" marB="0" anchor="ctr"/>
                </a:tc>
              </a:tr>
              <a:tr h="440535">
                <a:tc>
                  <a:txBody>
                    <a:bodyPr/>
                    <a:lstStyle/>
                    <a:p>
                      <a:pPr algn="ctr">
                        <a:spcAft>
                          <a:spcPts val="0"/>
                        </a:spcAft>
                      </a:pPr>
                      <a:r>
                        <a:rPr lang="fr-FR" sz="900"/>
                        <a:t>97</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96</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193</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2302</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2180</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dirty="0"/>
                        <a:t>4482</a:t>
                      </a:r>
                      <a:endParaRPr lang="fr-FR" sz="1200" dirty="0">
                        <a:latin typeface="Times New Roman"/>
                        <a:ea typeface="Times New Roman"/>
                        <a:cs typeface="Arial"/>
                      </a:endParaRPr>
                    </a:p>
                  </a:txBody>
                  <a:tcPr marL="68580" marR="68580" marT="0" marB="0" anchor="ctr"/>
                </a:tc>
              </a:tr>
              <a:tr h="440535">
                <a:tc>
                  <a:txBody>
                    <a:bodyPr/>
                    <a:lstStyle/>
                    <a:p>
                      <a:pPr algn="ctr">
                        <a:spcAft>
                          <a:spcPts val="0"/>
                        </a:spcAft>
                      </a:pPr>
                      <a:r>
                        <a:rPr lang="fr-FR" sz="900" dirty="0"/>
                        <a:t>432</a:t>
                      </a:r>
                      <a:endParaRPr lang="fr-FR" sz="1200" dirty="0">
                        <a:latin typeface="Times New Roman"/>
                        <a:ea typeface="Times New Roman"/>
                        <a:cs typeface="Arial"/>
                      </a:endParaRPr>
                    </a:p>
                  </a:txBody>
                  <a:tcPr marL="68580" marR="68580" marT="0" marB="0"/>
                </a:tc>
                <a:tc>
                  <a:txBody>
                    <a:bodyPr/>
                    <a:lstStyle/>
                    <a:p>
                      <a:pPr algn="ctr">
                        <a:spcAft>
                          <a:spcPts val="0"/>
                        </a:spcAft>
                      </a:pPr>
                      <a:r>
                        <a:rPr lang="fr-FR" sz="900"/>
                        <a:t>432</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864</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8338</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8149</a:t>
                      </a:r>
                      <a:endParaRPr lang="fr-FR" sz="1200">
                        <a:latin typeface="Times New Roman"/>
                        <a:ea typeface="Times New Roman"/>
                        <a:cs typeface="Arial"/>
                      </a:endParaRPr>
                    </a:p>
                  </a:txBody>
                  <a:tcPr marL="68580" marR="68580" marT="0" marB="0"/>
                </a:tc>
                <a:tc>
                  <a:txBody>
                    <a:bodyPr/>
                    <a:lstStyle/>
                    <a:p>
                      <a:pPr algn="ctr">
                        <a:spcAft>
                          <a:spcPts val="0"/>
                        </a:spcAft>
                      </a:pPr>
                      <a:r>
                        <a:rPr lang="fr-FR" sz="900" dirty="0"/>
                        <a:t>16487</a:t>
                      </a:r>
                      <a:endParaRPr lang="fr-FR" sz="1200" dirty="0">
                        <a:latin typeface="Times New Roman"/>
                        <a:ea typeface="Times New Roman"/>
                        <a:cs typeface="Arial"/>
                      </a:endParaRPr>
                    </a:p>
                  </a:txBody>
                  <a:tcPr marL="68580" marR="68580" marT="0" marB="0"/>
                </a:tc>
              </a:tr>
            </a:tbl>
          </a:graphicData>
        </a:graphic>
      </p:graphicFrame>
      <p:sp>
        <p:nvSpPr>
          <p:cNvPr id="5" name="Rectangle 4"/>
          <p:cNvSpPr/>
          <p:nvPr/>
        </p:nvSpPr>
        <p:spPr>
          <a:xfrm>
            <a:off x="357158" y="1000108"/>
            <a:ext cx="8286808" cy="646331"/>
          </a:xfrm>
          <a:prstGeom prst="rect">
            <a:avLst/>
          </a:prstGeom>
        </p:spPr>
        <p:txBody>
          <a:bodyPr wrap="square">
            <a:spAutoFit/>
          </a:bodyPr>
          <a:lstStyle/>
          <a:p>
            <a:pPr hangingPunct="0">
              <a:spcAft>
                <a:spcPts val="0"/>
              </a:spcAft>
            </a:pPr>
            <a:r>
              <a:rPr lang="fr-FR" dirty="0" smtClean="0">
                <a:solidFill>
                  <a:schemeClr val="accent6">
                    <a:lumMod val="40000"/>
                    <a:lumOff val="60000"/>
                  </a:schemeClr>
                </a:solidFill>
                <a:latin typeface="Times New Roman"/>
                <a:ea typeface="Times New Roman"/>
              </a:rPr>
              <a:t>La population scolarisable (ou en âge de scolarisation) représente la population âgée entre 6 et 18 ans </a:t>
            </a:r>
            <a:endParaRPr lang="fr-FR" dirty="0">
              <a:solidFill>
                <a:schemeClr val="accent6">
                  <a:lumMod val="40000"/>
                  <a:lumOff val="60000"/>
                </a:schemeClr>
              </a:solidFill>
              <a:latin typeface="Times New Roman"/>
              <a:ea typeface="Times New Roman"/>
            </a:endParaRPr>
          </a:p>
        </p:txBody>
      </p:sp>
      <p:sp>
        <p:nvSpPr>
          <p:cNvPr id="6" name="Rectangle 5"/>
          <p:cNvSpPr/>
          <p:nvPr/>
        </p:nvSpPr>
        <p:spPr>
          <a:xfrm>
            <a:off x="-357222" y="285728"/>
            <a:ext cx="4357718" cy="507831"/>
          </a:xfrm>
          <a:prstGeom prst="rect">
            <a:avLst/>
          </a:prstGeom>
        </p:spPr>
        <p:txBody>
          <a:bodyPr wrap="square">
            <a:spAutoFit/>
          </a:bodyPr>
          <a:lstStyle/>
          <a:p>
            <a:pPr marL="1600200" lvl="3" indent="-228600" algn="justLow">
              <a:lnSpc>
                <a:spcPct val="150000"/>
              </a:lnSpc>
              <a:spcAft>
                <a:spcPts val="0"/>
              </a:spcAft>
              <a:buClr>
                <a:srgbClr val="000000"/>
              </a:buClr>
              <a:buFont typeface="+mj-lt"/>
              <a:buAutoNum type="arabicPeriod"/>
            </a:pPr>
            <a:r>
              <a:rPr lang="fr-FR" sz="2000" b="1" dirty="0" smtClean="0">
                <a:solidFill>
                  <a:schemeClr val="accent3"/>
                </a:solidFill>
                <a:latin typeface="Times New Roman"/>
                <a:ea typeface="Times New Roman"/>
              </a:rPr>
              <a:t>Population scolarisable</a:t>
            </a:r>
            <a:endParaRPr lang="fr-FR" sz="2000" dirty="0">
              <a:solidFill>
                <a:schemeClr val="accent3"/>
              </a:solidFill>
              <a:latin typeface="Times New Roman"/>
              <a:ea typeface="Times New Roman"/>
            </a:endParaRPr>
          </a:p>
        </p:txBody>
      </p:sp>
      <p:sp>
        <p:nvSpPr>
          <p:cNvPr id="7" name="Rectangle 6"/>
          <p:cNvSpPr/>
          <p:nvPr/>
        </p:nvSpPr>
        <p:spPr>
          <a:xfrm>
            <a:off x="285720" y="1785926"/>
            <a:ext cx="8358246" cy="338554"/>
          </a:xfrm>
          <a:prstGeom prst="rect">
            <a:avLst/>
          </a:prstGeom>
        </p:spPr>
        <p:txBody>
          <a:bodyPr wrap="square">
            <a:spAutoFit/>
          </a:bodyPr>
          <a:lstStyle/>
          <a:p>
            <a:pPr algn="ctr"/>
            <a:r>
              <a:rPr lang="fr-FR" sz="1600" dirty="0" smtClean="0">
                <a:solidFill>
                  <a:schemeClr val="accent3"/>
                </a:solidFill>
              </a:rPr>
              <a:t>Population en âge de scolarisation par dispersion et par sexe estimation 2007</a:t>
            </a:r>
            <a:endParaRPr lang="fr-FR" sz="1600" dirty="0">
              <a:solidFill>
                <a:schemeClr val="accent3"/>
              </a:solidFill>
            </a:endParaRPr>
          </a:p>
        </p:txBody>
      </p:sp>
      <p:sp>
        <p:nvSpPr>
          <p:cNvPr id="8" name="Rectangle 7"/>
          <p:cNvSpPr/>
          <p:nvPr/>
        </p:nvSpPr>
        <p:spPr>
          <a:xfrm>
            <a:off x="285720" y="4786322"/>
            <a:ext cx="8643998" cy="1754326"/>
          </a:xfrm>
          <a:prstGeom prst="rect">
            <a:avLst/>
          </a:prstGeom>
        </p:spPr>
        <p:txBody>
          <a:bodyPr wrap="square">
            <a:spAutoFit/>
          </a:bodyPr>
          <a:lstStyle/>
          <a:p>
            <a:pPr algn="just" hangingPunct="0">
              <a:spcAft>
                <a:spcPts val="0"/>
              </a:spcAft>
            </a:pPr>
            <a:r>
              <a:rPr lang="fr-FR" dirty="0" smtClean="0">
                <a:solidFill>
                  <a:schemeClr val="accent6">
                    <a:lumMod val="40000"/>
                    <a:lumOff val="60000"/>
                  </a:schemeClr>
                </a:solidFill>
                <a:latin typeface="Times New Roman"/>
                <a:ea typeface="Times New Roman"/>
              </a:rPr>
              <a:t> </a:t>
            </a:r>
          </a:p>
          <a:p>
            <a:pPr algn="just" hangingPunct="0">
              <a:spcAft>
                <a:spcPts val="0"/>
              </a:spcAft>
            </a:pPr>
            <a:r>
              <a:rPr lang="fr-FR" dirty="0" smtClean="0">
                <a:solidFill>
                  <a:schemeClr val="accent6">
                    <a:lumMod val="40000"/>
                    <a:lumOff val="60000"/>
                  </a:schemeClr>
                </a:solidFill>
                <a:latin typeface="Times New Roman"/>
                <a:ea typeface="Times New Roman"/>
              </a:rPr>
              <a:t>La population théoriquement scolarisable est estimée à 16487 personnes à l’</a:t>
            </a:r>
            <a:r>
              <a:rPr lang="fr-FR" dirty="0" err="1" smtClean="0">
                <a:solidFill>
                  <a:schemeClr val="accent6">
                    <a:lumMod val="40000"/>
                    <a:lumOff val="60000"/>
                  </a:schemeClr>
                </a:solidFill>
                <a:latin typeface="Times New Roman"/>
                <a:ea typeface="Times New Roman"/>
              </a:rPr>
              <a:t>éch</a:t>
            </a:r>
            <a:r>
              <a:rPr lang="fr-FR" dirty="0" smtClean="0">
                <a:solidFill>
                  <a:schemeClr val="accent6">
                    <a:lumMod val="40000"/>
                    <a:lumOff val="60000"/>
                  </a:schemeClr>
                </a:solidFill>
                <a:latin typeface="Times New Roman"/>
                <a:ea typeface="Times New Roman"/>
              </a:rPr>
              <a:t>	²elle de la commune d’après les estimations faite en 2008 :</a:t>
            </a:r>
          </a:p>
          <a:p>
            <a:pPr marL="342900" lvl="0" indent="-342900" algn="just" hangingPunct="0">
              <a:spcAft>
                <a:spcPts val="0"/>
              </a:spcAft>
              <a:buFont typeface="Times New Roman"/>
              <a:buChar char="-"/>
              <a:tabLst>
                <a:tab pos="228600" algn="l"/>
                <a:tab pos="800100" algn="l"/>
              </a:tabLst>
            </a:pPr>
            <a:r>
              <a:rPr lang="fr-FR" dirty="0" smtClean="0">
                <a:solidFill>
                  <a:schemeClr val="accent6">
                    <a:lumMod val="40000"/>
                    <a:lumOff val="60000"/>
                  </a:schemeClr>
                </a:solidFill>
                <a:latin typeface="Times New Roman"/>
                <a:ea typeface="Times New Roman"/>
              </a:rPr>
              <a:t>Pour le 1</a:t>
            </a:r>
            <a:r>
              <a:rPr lang="fr-FR" baseline="30000" dirty="0" smtClean="0">
                <a:solidFill>
                  <a:schemeClr val="accent6">
                    <a:lumMod val="40000"/>
                    <a:lumOff val="60000"/>
                  </a:schemeClr>
                </a:solidFill>
                <a:latin typeface="Times New Roman"/>
                <a:ea typeface="Times New Roman"/>
              </a:rPr>
              <a:t>er</a:t>
            </a:r>
            <a:r>
              <a:rPr lang="fr-FR" dirty="0" smtClean="0">
                <a:solidFill>
                  <a:schemeClr val="accent6">
                    <a:lumMod val="40000"/>
                    <a:lumOff val="60000"/>
                  </a:schemeClr>
                </a:solidFill>
                <a:latin typeface="Times New Roman"/>
                <a:ea typeface="Times New Roman"/>
              </a:rPr>
              <a:t> et 2</a:t>
            </a:r>
            <a:r>
              <a:rPr lang="fr-FR" baseline="30000" dirty="0" smtClean="0">
                <a:solidFill>
                  <a:schemeClr val="accent6">
                    <a:lumMod val="40000"/>
                    <a:lumOff val="60000"/>
                  </a:schemeClr>
                </a:solidFill>
                <a:latin typeface="Times New Roman"/>
                <a:ea typeface="Times New Roman"/>
              </a:rPr>
              <a:t>ème</a:t>
            </a:r>
            <a:r>
              <a:rPr lang="fr-FR" dirty="0" smtClean="0">
                <a:solidFill>
                  <a:schemeClr val="accent6">
                    <a:lumMod val="40000"/>
                    <a:lumOff val="60000"/>
                  </a:schemeClr>
                </a:solidFill>
                <a:latin typeface="Times New Roman"/>
                <a:ea typeface="Times New Roman"/>
              </a:rPr>
              <a:t> cycle de l’école : 5271 enfants soit 32%,</a:t>
            </a:r>
          </a:p>
          <a:p>
            <a:pPr marL="342900" lvl="0" indent="-342900" algn="just" hangingPunct="0">
              <a:spcAft>
                <a:spcPts val="0"/>
              </a:spcAft>
              <a:buFont typeface="Times New Roman"/>
              <a:buChar char="-"/>
              <a:tabLst>
                <a:tab pos="228600" algn="l"/>
                <a:tab pos="800100" algn="l"/>
              </a:tabLst>
            </a:pPr>
            <a:r>
              <a:rPr lang="fr-FR" i="1" dirty="0" smtClean="0">
                <a:solidFill>
                  <a:schemeClr val="accent6">
                    <a:lumMod val="40000"/>
                    <a:lumOff val="60000"/>
                  </a:schemeClr>
                </a:solidFill>
                <a:latin typeface="Times New Roman"/>
                <a:ea typeface="Times New Roman"/>
              </a:rPr>
              <a:t>Pour le 3ème cycle:</a:t>
            </a:r>
            <a:r>
              <a:rPr lang="fr-FR" dirty="0" smtClean="0">
                <a:solidFill>
                  <a:schemeClr val="accent6">
                    <a:lumMod val="40000"/>
                    <a:lumOff val="60000"/>
                  </a:schemeClr>
                </a:solidFill>
                <a:latin typeface="Times New Roman"/>
                <a:ea typeface="Times New Roman"/>
              </a:rPr>
              <a:t> 6734 enfants soit 41%,</a:t>
            </a:r>
          </a:p>
          <a:p>
            <a:pPr marL="342900" lvl="0" indent="-342900" algn="just" hangingPunct="0">
              <a:spcAft>
                <a:spcPts val="0"/>
              </a:spcAft>
              <a:buFont typeface="Times New Roman"/>
              <a:buChar char="-"/>
              <a:tabLst>
                <a:tab pos="228600" algn="l"/>
                <a:tab pos="800100" algn="l"/>
              </a:tabLst>
            </a:pPr>
            <a:r>
              <a:rPr lang="fr-FR" i="1" dirty="0" smtClean="0">
                <a:solidFill>
                  <a:schemeClr val="accent6">
                    <a:lumMod val="40000"/>
                    <a:lumOff val="60000"/>
                  </a:schemeClr>
                </a:solidFill>
                <a:latin typeface="Times New Roman"/>
                <a:ea typeface="Times New Roman"/>
              </a:rPr>
              <a:t>Pour le cycle secondaire</a:t>
            </a:r>
            <a:r>
              <a:rPr lang="fr-FR" dirty="0" smtClean="0">
                <a:solidFill>
                  <a:schemeClr val="accent6">
                    <a:lumMod val="40000"/>
                    <a:lumOff val="60000"/>
                  </a:schemeClr>
                </a:solidFill>
                <a:latin typeface="Times New Roman"/>
                <a:ea typeface="Times New Roman"/>
              </a:rPr>
              <a:t> : 4482 adolescents soit 27%.</a:t>
            </a:r>
            <a:endParaRPr lang="fr-FR" dirty="0">
              <a:solidFill>
                <a:schemeClr val="accent6">
                  <a:lumMod val="40000"/>
                  <a:lumOff val="60000"/>
                </a:schemeClr>
              </a:solidFill>
              <a:latin typeface="Times New Roman"/>
              <a:ea typeface="Times New Roman"/>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571480"/>
            <a:ext cx="8643998" cy="1754326"/>
          </a:xfrm>
          <a:prstGeom prst="rect">
            <a:avLst/>
          </a:prstGeom>
        </p:spPr>
        <p:txBody>
          <a:bodyPr wrap="square">
            <a:spAutoFit/>
          </a:bodyPr>
          <a:lstStyle/>
          <a:p>
            <a:pPr algn="just" hangingPunct="0">
              <a:spcAft>
                <a:spcPts val="0"/>
              </a:spcAft>
            </a:pPr>
            <a:r>
              <a:rPr lang="fr-FR" dirty="0" smtClean="0">
                <a:solidFill>
                  <a:schemeClr val="accent6">
                    <a:lumMod val="40000"/>
                    <a:lumOff val="60000"/>
                  </a:schemeClr>
                </a:solidFill>
                <a:latin typeface="Times New Roman"/>
                <a:ea typeface="Times New Roman"/>
              </a:rPr>
              <a:t> </a:t>
            </a:r>
          </a:p>
          <a:p>
            <a:pPr algn="just" hangingPunct="0">
              <a:spcAft>
                <a:spcPts val="0"/>
              </a:spcAft>
            </a:pPr>
            <a:r>
              <a:rPr lang="fr-FR" dirty="0" smtClean="0">
                <a:solidFill>
                  <a:schemeClr val="accent6">
                    <a:lumMod val="40000"/>
                    <a:lumOff val="60000"/>
                  </a:schemeClr>
                </a:solidFill>
                <a:latin typeface="Times New Roman"/>
                <a:ea typeface="Times New Roman"/>
              </a:rPr>
              <a:t>La population théoriquement scolarisable est estimée à 16487 personnes à l’</a:t>
            </a:r>
            <a:r>
              <a:rPr lang="fr-FR" dirty="0" err="1" smtClean="0">
                <a:solidFill>
                  <a:schemeClr val="accent6">
                    <a:lumMod val="40000"/>
                    <a:lumOff val="60000"/>
                  </a:schemeClr>
                </a:solidFill>
                <a:latin typeface="Times New Roman"/>
                <a:ea typeface="Times New Roman"/>
              </a:rPr>
              <a:t>éch</a:t>
            </a:r>
            <a:r>
              <a:rPr lang="fr-FR" dirty="0" smtClean="0">
                <a:solidFill>
                  <a:schemeClr val="accent6">
                    <a:lumMod val="40000"/>
                    <a:lumOff val="60000"/>
                  </a:schemeClr>
                </a:solidFill>
                <a:latin typeface="Times New Roman"/>
                <a:ea typeface="Times New Roman"/>
              </a:rPr>
              <a:t>	²elle de la commune d’après les estimations faite en 2008 :</a:t>
            </a:r>
          </a:p>
          <a:p>
            <a:pPr marL="342900" lvl="0" indent="-342900" algn="just" hangingPunct="0">
              <a:spcAft>
                <a:spcPts val="0"/>
              </a:spcAft>
              <a:buFont typeface="Times New Roman"/>
              <a:buChar char="-"/>
              <a:tabLst>
                <a:tab pos="228600" algn="l"/>
                <a:tab pos="800100" algn="l"/>
              </a:tabLst>
            </a:pPr>
            <a:r>
              <a:rPr lang="fr-FR" dirty="0" smtClean="0">
                <a:solidFill>
                  <a:schemeClr val="accent6">
                    <a:lumMod val="40000"/>
                    <a:lumOff val="60000"/>
                  </a:schemeClr>
                </a:solidFill>
                <a:latin typeface="Times New Roman"/>
                <a:ea typeface="Times New Roman"/>
              </a:rPr>
              <a:t>Pour le 1</a:t>
            </a:r>
            <a:r>
              <a:rPr lang="fr-FR" baseline="30000" dirty="0" smtClean="0">
                <a:solidFill>
                  <a:schemeClr val="accent6">
                    <a:lumMod val="40000"/>
                    <a:lumOff val="60000"/>
                  </a:schemeClr>
                </a:solidFill>
                <a:latin typeface="Times New Roman"/>
                <a:ea typeface="Times New Roman"/>
              </a:rPr>
              <a:t>er</a:t>
            </a:r>
            <a:r>
              <a:rPr lang="fr-FR" dirty="0" smtClean="0">
                <a:solidFill>
                  <a:schemeClr val="accent6">
                    <a:lumMod val="40000"/>
                    <a:lumOff val="60000"/>
                  </a:schemeClr>
                </a:solidFill>
                <a:latin typeface="Times New Roman"/>
                <a:ea typeface="Times New Roman"/>
              </a:rPr>
              <a:t> et 2</a:t>
            </a:r>
            <a:r>
              <a:rPr lang="fr-FR" baseline="30000" dirty="0" smtClean="0">
                <a:solidFill>
                  <a:schemeClr val="accent6">
                    <a:lumMod val="40000"/>
                    <a:lumOff val="60000"/>
                  </a:schemeClr>
                </a:solidFill>
                <a:latin typeface="Times New Roman"/>
                <a:ea typeface="Times New Roman"/>
              </a:rPr>
              <a:t>ème</a:t>
            </a:r>
            <a:r>
              <a:rPr lang="fr-FR" dirty="0" smtClean="0">
                <a:solidFill>
                  <a:schemeClr val="accent6">
                    <a:lumMod val="40000"/>
                    <a:lumOff val="60000"/>
                  </a:schemeClr>
                </a:solidFill>
                <a:latin typeface="Times New Roman"/>
                <a:ea typeface="Times New Roman"/>
              </a:rPr>
              <a:t> cycle de l’école : 5271 enfants soit 32%,</a:t>
            </a:r>
          </a:p>
          <a:p>
            <a:pPr marL="342900" lvl="0" indent="-342900" algn="just" hangingPunct="0">
              <a:spcAft>
                <a:spcPts val="0"/>
              </a:spcAft>
              <a:buFont typeface="Times New Roman"/>
              <a:buChar char="-"/>
              <a:tabLst>
                <a:tab pos="228600" algn="l"/>
                <a:tab pos="800100" algn="l"/>
              </a:tabLst>
            </a:pPr>
            <a:r>
              <a:rPr lang="fr-FR" i="1" dirty="0" smtClean="0">
                <a:solidFill>
                  <a:schemeClr val="accent6">
                    <a:lumMod val="40000"/>
                    <a:lumOff val="60000"/>
                  </a:schemeClr>
                </a:solidFill>
                <a:latin typeface="Times New Roman"/>
                <a:ea typeface="Times New Roman"/>
              </a:rPr>
              <a:t>Pour le 3ème cycle:</a:t>
            </a:r>
            <a:r>
              <a:rPr lang="fr-FR" dirty="0" smtClean="0">
                <a:solidFill>
                  <a:schemeClr val="accent6">
                    <a:lumMod val="40000"/>
                    <a:lumOff val="60000"/>
                  </a:schemeClr>
                </a:solidFill>
                <a:latin typeface="Times New Roman"/>
                <a:ea typeface="Times New Roman"/>
              </a:rPr>
              <a:t> 6734 enfants soit 41%,</a:t>
            </a:r>
          </a:p>
          <a:p>
            <a:pPr marL="342900" lvl="0" indent="-342900" algn="just" hangingPunct="0">
              <a:spcAft>
                <a:spcPts val="0"/>
              </a:spcAft>
              <a:buFont typeface="Times New Roman"/>
              <a:buChar char="-"/>
              <a:tabLst>
                <a:tab pos="228600" algn="l"/>
                <a:tab pos="800100" algn="l"/>
              </a:tabLst>
            </a:pPr>
            <a:r>
              <a:rPr lang="fr-FR" i="1" dirty="0" smtClean="0">
                <a:solidFill>
                  <a:schemeClr val="accent6">
                    <a:lumMod val="40000"/>
                    <a:lumOff val="60000"/>
                  </a:schemeClr>
                </a:solidFill>
                <a:latin typeface="Times New Roman"/>
                <a:ea typeface="Times New Roman"/>
              </a:rPr>
              <a:t>Pour le cycle secondaire</a:t>
            </a:r>
            <a:r>
              <a:rPr lang="fr-FR" dirty="0" smtClean="0">
                <a:solidFill>
                  <a:schemeClr val="accent6">
                    <a:lumMod val="40000"/>
                    <a:lumOff val="60000"/>
                  </a:schemeClr>
                </a:solidFill>
                <a:latin typeface="Times New Roman"/>
                <a:ea typeface="Times New Roman"/>
              </a:rPr>
              <a:t> : 4482 adolescents soit 27%.</a:t>
            </a:r>
            <a:endParaRPr lang="fr-FR" dirty="0">
              <a:solidFill>
                <a:schemeClr val="accent6">
                  <a:lumMod val="40000"/>
                  <a:lumOff val="60000"/>
                </a:schemeClr>
              </a:solidFill>
              <a:latin typeface="Times New Roman"/>
              <a:ea typeface="Times New Roman"/>
            </a:endParaRPr>
          </a:p>
        </p:txBody>
      </p:sp>
      <p:pic>
        <p:nvPicPr>
          <p:cNvPr id="87041" name="Image 7"/>
          <p:cNvPicPr>
            <a:picLocks noChangeAspect="1" noChangeArrowheads="1"/>
          </p:cNvPicPr>
          <p:nvPr/>
        </p:nvPicPr>
        <p:blipFill>
          <a:blip r:embed="rId2"/>
          <a:srcRect l="-5437" t="-2650" r="-37" b="-6194"/>
          <a:stretch>
            <a:fillRect/>
          </a:stretch>
        </p:blipFill>
        <p:spPr bwMode="auto">
          <a:xfrm>
            <a:off x="0" y="2841810"/>
            <a:ext cx="9177132" cy="4016190"/>
          </a:xfrm>
          <a:prstGeom prst="rect">
            <a:avLst/>
          </a:prstGeom>
          <a:noFill/>
          <a:ln w="9525">
            <a:noFill/>
            <a:miter lim="800000"/>
            <a:headEnd/>
            <a:tailEnd/>
          </a:ln>
        </p:spPr>
      </p:pic>
      <p:sp>
        <p:nvSpPr>
          <p:cNvPr id="5" name="Rectangle 4"/>
          <p:cNvSpPr/>
          <p:nvPr/>
        </p:nvSpPr>
        <p:spPr>
          <a:xfrm>
            <a:off x="285720" y="2500306"/>
            <a:ext cx="9572692" cy="369332"/>
          </a:xfrm>
          <a:prstGeom prst="rect">
            <a:avLst/>
          </a:prstGeom>
        </p:spPr>
        <p:txBody>
          <a:bodyPr wrap="square">
            <a:spAutoFit/>
          </a:bodyPr>
          <a:lstStyle/>
          <a:p>
            <a:r>
              <a:rPr lang="fr-FR" b="1" dirty="0" smtClean="0">
                <a:solidFill>
                  <a:schemeClr val="accent3"/>
                </a:solidFill>
              </a:rPr>
              <a:t>Population communale scolarisable selon les cycles par sexe estimation 2008</a:t>
            </a:r>
            <a:endParaRPr lang="fr-FR" b="1" dirty="0">
              <a:solidFill>
                <a:schemeClr val="accent3"/>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98" y="142852"/>
            <a:ext cx="2560316" cy="579582"/>
          </a:xfrm>
          <a:prstGeom prst="rect">
            <a:avLst/>
          </a:prstGeom>
        </p:spPr>
        <p:txBody>
          <a:bodyPr wrap="none">
            <a:spAutoFit/>
          </a:bodyPr>
          <a:lstStyle/>
          <a:p>
            <a:pPr marL="1143000" lvl="2" indent="-228600" algn="justLow">
              <a:lnSpc>
                <a:spcPct val="150000"/>
              </a:lnSpc>
              <a:spcAft>
                <a:spcPts val="0"/>
              </a:spcAft>
              <a:buFont typeface="+mj-lt"/>
              <a:buAutoNum type="arabicPeriod"/>
            </a:pPr>
            <a:r>
              <a:rPr lang="fr-FR" sz="2400" b="1" i="1" dirty="0" smtClean="0">
                <a:solidFill>
                  <a:schemeClr val="accent3"/>
                </a:solidFill>
                <a:ea typeface="Times New Roman"/>
              </a:rPr>
              <a:t>Emplois</a:t>
            </a:r>
            <a:endParaRPr lang="fr-FR" sz="1200" dirty="0">
              <a:solidFill>
                <a:schemeClr val="accent3"/>
              </a:solidFill>
              <a:latin typeface="Times New Roman"/>
              <a:ea typeface="Times New Roman"/>
            </a:endParaRPr>
          </a:p>
        </p:txBody>
      </p:sp>
      <p:sp>
        <p:nvSpPr>
          <p:cNvPr id="3" name="Rectangle 2"/>
          <p:cNvSpPr/>
          <p:nvPr/>
        </p:nvSpPr>
        <p:spPr>
          <a:xfrm>
            <a:off x="-571536" y="642918"/>
            <a:ext cx="5357850" cy="579967"/>
          </a:xfrm>
          <a:prstGeom prst="rect">
            <a:avLst/>
          </a:prstGeom>
        </p:spPr>
        <p:txBody>
          <a:bodyPr wrap="square">
            <a:spAutoFit/>
          </a:bodyPr>
          <a:lstStyle/>
          <a:p>
            <a:pPr marL="1600200" lvl="3" indent="-228600" algn="justLow">
              <a:lnSpc>
                <a:spcPct val="150000"/>
              </a:lnSpc>
              <a:spcAft>
                <a:spcPts val="0"/>
              </a:spcAft>
              <a:buClr>
                <a:srgbClr val="000000"/>
              </a:buClr>
              <a:buFont typeface="+mj-lt"/>
              <a:buAutoNum type="arabicPeriod"/>
            </a:pPr>
            <a:r>
              <a:rPr lang="fr-FR" sz="2400" dirty="0" smtClean="0">
                <a:solidFill>
                  <a:schemeClr val="accent6">
                    <a:lumMod val="75000"/>
                  </a:schemeClr>
                </a:solidFill>
                <a:latin typeface="Times New Roman"/>
                <a:ea typeface="Times New Roman"/>
              </a:rPr>
              <a:t>Population en âge actif</a:t>
            </a:r>
            <a:endParaRPr lang="fr-FR" sz="2400" dirty="0">
              <a:solidFill>
                <a:schemeClr val="accent6">
                  <a:lumMod val="75000"/>
                </a:schemeClr>
              </a:solidFill>
              <a:latin typeface="Times New Roman"/>
              <a:ea typeface="Times New Roman"/>
            </a:endParaRPr>
          </a:p>
        </p:txBody>
      </p:sp>
      <p:graphicFrame>
        <p:nvGraphicFramePr>
          <p:cNvPr id="4" name="Tableau 3"/>
          <p:cNvGraphicFramePr>
            <a:graphicFrameLocks noGrp="1"/>
          </p:cNvGraphicFramePr>
          <p:nvPr/>
        </p:nvGraphicFramePr>
        <p:xfrm>
          <a:off x="857224" y="1428736"/>
          <a:ext cx="4564994" cy="2357454"/>
        </p:xfrm>
        <a:graphic>
          <a:graphicData uri="http://schemas.openxmlformats.org/drawingml/2006/table">
            <a:tbl>
              <a:tblPr>
                <a:tableStyleId>{8A107856-5554-42FB-B03E-39F5DBC370BA}</a:tableStyleId>
              </a:tblPr>
              <a:tblGrid>
                <a:gridCol w="517670"/>
                <a:gridCol w="510366"/>
                <a:gridCol w="510366"/>
                <a:gridCol w="510366"/>
                <a:gridCol w="387111"/>
                <a:gridCol w="387111"/>
                <a:gridCol w="482977"/>
                <a:gridCol w="388025"/>
                <a:gridCol w="388025"/>
                <a:gridCol w="482977"/>
              </a:tblGrid>
              <a:tr h="785818">
                <a:tc>
                  <a:txBody>
                    <a:bodyPr/>
                    <a:lstStyle/>
                    <a:p>
                      <a:pPr algn="just">
                        <a:spcAft>
                          <a:spcPts val="0"/>
                        </a:spcAft>
                      </a:pPr>
                      <a:r>
                        <a:rPr lang="fr-FR" sz="900" dirty="0"/>
                        <a:t>DISP</a:t>
                      </a:r>
                      <a:endParaRPr lang="fr-FR" sz="1200" dirty="0">
                        <a:latin typeface="Times New Roman"/>
                        <a:ea typeface="Times New Roman"/>
                        <a:cs typeface="Arial"/>
                      </a:endParaRPr>
                    </a:p>
                  </a:txBody>
                  <a:tcPr marL="68580" marR="68580" marT="0" marB="0"/>
                </a:tc>
                <a:tc gridSpan="3">
                  <a:txBody>
                    <a:bodyPr/>
                    <a:lstStyle/>
                    <a:p>
                      <a:pPr algn="ctr">
                        <a:spcAft>
                          <a:spcPts val="0"/>
                        </a:spcAft>
                      </a:pPr>
                      <a:r>
                        <a:rPr lang="fr-FR" sz="900" dirty="0"/>
                        <a:t>CHEF LIEU</a:t>
                      </a:r>
                      <a:endParaRPr lang="fr-FR" sz="1200" dirty="0">
                        <a:latin typeface="Times New Roman"/>
                        <a:ea typeface="Times New Roman"/>
                        <a:cs typeface="Arial"/>
                      </a:endParaRPr>
                    </a:p>
                  </a:txBody>
                  <a:tcPr marL="68580" marR="68580" marT="0" marB="0"/>
                </a:tc>
                <a:tc hMerge="1">
                  <a:txBody>
                    <a:bodyPr/>
                    <a:lstStyle/>
                    <a:p>
                      <a:endParaRPr lang="fr-FR"/>
                    </a:p>
                  </a:txBody>
                  <a:tcPr/>
                </a:tc>
                <a:tc hMerge="1">
                  <a:txBody>
                    <a:bodyPr/>
                    <a:lstStyle/>
                    <a:p>
                      <a:endParaRPr lang="fr-FR"/>
                    </a:p>
                  </a:txBody>
                  <a:tcPr/>
                </a:tc>
                <a:tc gridSpan="3">
                  <a:txBody>
                    <a:bodyPr/>
                    <a:lstStyle/>
                    <a:p>
                      <a:pPr algn="ctr">
                        <a:spcAft>
                          <a:spcPts val="0"/>
                        </a:spcAft>
                      </a:pPr>
                      <a:r>
                        <a:rPr lang="fr-FR" sz="900" dirty="0"/>
                        <a:t>BENI MESTINA</a:t>
                      </a:r>
                      <a:endParaRPr lang="fr-FR" sz="1200" dirty="0">
                        <a:latin typeface="Times New Roman"/>
                        <a:ea typeface="Times New Roman"/>
                        <a:cs typeface="Arial"/>
                      </a:endParaRPr>
                    </a:p>
                  </a:txBody>
                  <a:tcPr marL="68580" marR="68580" marT="0" marB="0"/>
                </a:tc>
                <a:tc hMerge="1">
                  <a:txBody>
                    <a:bodyPr/>
                    <a:lstStyle/>
                    <a:p>
                      <a:endParaRPr lang="fr-FR"/>
                    </a:p>
                  </a:txBody>
                  <a:tcPr/>
                </a:tc>
                <a:tc hMerge="1">
                  <a:txBody>
                    <a:bodyPr/>
                    <a:lstStyle/>
                    <a:p>
                      <a:endParaRPr lang="fr-FR"/>
                    </a:p>
                  </a:txBody>
                  <a:tcPr/>
                </a:tc>
                <a:tc gridSpan="3">
                  <a:txBody>
                    <a:bodyPr/>
                    <a:lstStyle/>
                    <a:p>
                      <a:pPr algn="ctr">
                        <a:spcAft>
                          <a:spcPts val="0"/>
                        </a:spcAft>
                      </a:pPr>
                      <a:r>
                        <a:rPr lang="fr-FR" sz="900"/>
                        <a:t>RETBA</a:t>
                      </a:r>
                      <a:endParaRPr lang="fr-FR" sz="1200">
                        <a:latin typeface="Times New Roman"/>
                        <a:ea typeface="Times New Roman"/>
                        <a:cs typeface="Arial"/>
                      </a:endParaRPr>
                    </a:p>
                  </a:txBody>
                  <a:tcPr marL="68580" marR="68580" marT="0" marB="0"/>
                </a:tc>
                <a:tc hMerge="1">
                  <a:txBody>
                    <a:bodyPr/>
                    <a:lstStyle/>
                    <a:p>
                      <a:endParaRPr lang="fr-FR"/>
                    </a:p>
                  </a:txBody>
                  <a:tcPr/>
                </a:tc>
                <a:tc hMerge="1">
                  <a:txBody>
                    <a:bodyPr/>
                    <a:lstStyle/>
                    <a:p>
                      <a:endParaRPr lang="fr-FR"/>
                    </a:p>
                  </a:txBody>
                  <a:tcPr/>
                </a:tc>
              </a:tr>
              <a:tr h="785818">
                <a:tc>
                  <a:txBody>
                    <a:bodyPr/>
                    <a:lstStyle/>
                    <a:p>
                      <a:pPr algn="just">
                        <a:spcAft>
                          <a:spcPts val="0"/>
                        </a:spcAft>
                      </a:pPr>
                      <a:r>
                        <a:rPr lang="fr-FR" sz="900"/>
                        <a:t>ANS</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M</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F</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Total</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M</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F</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Total</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M</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F</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Total</a:t>
                      </a:r>
                      <a:endParaRPr lang="fr-FR" sz="1200">
                        <a:latin typeface="Times New Roman"/>
                        <a:ea typeface="Times New Roman"/>
                        <a:cs typeface="Arial"/>
                      </a:endParaRPr>
                    </a:p>
                  </a:txBody>
                  <a:tcPr marL="68580" marR="68580" marT="0" marB="0"/>
                </a:tc>
              </a:tr>
              <a:tr h="785818">
                <a:tc>
                  <a:txBody>
                    <a:bodyPr/>
                    <a:lstStyle/>
                    <a:p>
                      <a:pPr algn="just">
                        <a:spcAft>
                          <a:spcPts val="0"/>
                        </a:spcAft>
                      </a:pPr>
                      <a:r>
                        <a:rPr lang="fr-FR" sz="900"/>
                        <a:t>19-59 </a:t>
                      </a:r>
                      <a:endParaRPr lang="fr-FR" sz="1200">
                        <a:latin typeface="Times New Roman"/>
                        <a:ea typeface="Times New Roman"/>
                        <a:cs typeface="Arial"/>
                      </a:endParaRPr>
                    </a:p>
                  </a:txBody>
                  <a:tcPr marL="68580" marR="68580" marT="0" marB="0"/>
                </a:tc>
                <a:tc>
                  <a:txBody>
                    <a:bodyPr/>
                    <a:lstStyle/>
                    <a:p>
                      <a:pPr algn="ctr">
                        <a:spcAft>
                          <a:spcPts val="0"/>
                        </a:spcAft>
                      </a:pPr>
                      <a:r>
                        <a:rPr lang="fr-FR" sz="900" dirty="0"/>
                        <a:t>10882</a:t>
                      </a:r>
                      <a:endParaRPr lang="fr-FR" sz="1200" dirty="0">
                        <a:latin typeface="Times New Roman"/>
                        <a:ea typeface="Times New Roman"/>
                        <a:cs typeface="Arial"/>
                      </a:endParaRPr>
                    </a:p>
                  </a:txBody>
                  <a:tcPr marL="68580" marR="68580" marT="0" marB="0"/>
                </a:tc>
                <a:tc>
                  <a:txBody>
                    <a:bodyPr/>
                    <a:lstStyle/>
                    <a:p>
                      <a:pPr algn="ctr">
                        <a:spcAft>
                          <a:spcPts val="0"/>
                        </a:spcAft>
                      </a:pPr>
                      <a:r>
                        <a:rPr lang="fr-FR" sz="900"/>
                        <a:t>10528</a:t>
                      </a:r>
                      <a:endParaRPr lang="fr-FR" sz="1200">
                        <a:latin typeface="Times New Roman"/>
                        <a:ea typeface="Times New Roman"/>
                        <a:cs typeface="Arial"/>
                      </a:endParaRPr>
                    </a:p>
                  </a:txBody>
                  <a:tcPr marL="68580" marR="68580" marT="0" marB="0"/>
                </a:tc>
                <a:tc>
                  <a:txBody>
                    <a:bodyPr/>
                    <a:lstStyle/>
                    <a:p>
                      <a:pPr algn="ctr">
                        <a:spcAft>
                          <a:spcPts val="0"/>
                        </a:spcAft>
                      </a:pPr>
                      <a:r>
                        <a:rPr lang="fr-FR" sz="900" dirty="0"/>
                        <a:t>21411</a:t>
                      </a:r>
                      <a:endParaRPr lang="fr-FR" sz="1200" dirty="0">
                        <a:latin typeface="Times New Roman"/>
                        <a:ea typeface="Times New Roman"/>
                        <a:cs typeface="Arial"/>
                      </a:endParaRPr>
                    </a:p>
                  </a:txBody>
                  <a:tcPr marL="68580" marR="68580" marT="0" marB="0"/>
                </a:tc>
                <a:tc>
                  <a:txBody>
                    <a:bodyPr/>
                    <a:lstStyle/>
                    <a:p>
                      <a:pPr algn="ctr">
                        <a:spcAft>
                          <a:spcPts val="0"/>
                        </a:spcAft>
                      </a:pPr>
                      <a:r>
                        <a:rPr lang="fr-FR" sz="900" dirty="0"/>
                        <a:t>366</a:t>
                      </a:r>
                      <a:endParaRPr lang="fr-FR" sz="1200" dirty="0">
                        <a:latin typeface="Times New Roman"/>
                        <a:ea typeface="Times New Roman"/>
                        <a:cs typeface="Arial"/>
                      </a:endParaRPr>
                    </a:p>
                  </a:txBody>
                  <a:tcPr marL="68580" marR="68580" marT="0" marB="0"/>
                </a:tc>
                <a:tc>
                  <a:txBody>
                    <a:bodyPr/>
                    <a:lstStyle/>
                    <a:p>
                      <a:pPr algn="ctr">
                        <a:spcAft>
                          <a:spcPts val="0"/>
                        </a:spcAft>
                      </a:pPr>
                      <a:r>
                        <a:rPr lang="fr-FR" sz="900"/>
                        <a:t>352</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718</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169</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162</a:t>
                      </a:r>
                      <a:endParaRPr lang="fr-FR" sz="1200">
                        <a:latin typeface="Times New Roman"/>
                        <a:ea typeface="Times New Roman"/>
                        <a:cs typeface="Arial"/>
                      </a:endParaRPr>
                    </a:p>
                  </a:txBody>
                  <a:tcPr marL="68580" marR="68580" marT="0" marB="0"/>
                </a:tc>
                <a:tc>
                  <a:txBody>
                    <a:bodyPr/>
                    <a:lstStyle/>
                    <a:p>
                      <a:pPr algn="ctr">
                        <a:spcAft>
                          <a:spcPts val="0"/>
                        </a:spcAft>
                      </a:pPr>
                      <a:r>
                        <a:rPr lang="fr-FR" sz="900" dirty="0"/>
                        <a:t>331</a:t>
                      </a:r>
                      <a:endParaRPr lang="fr-FR" sz="1200" dirty="0">
                        <a:latin typeface="Times New Roman"/>
                        <a:ea typeface="Times New Roman"/>
                        <a:cs typeface="Arial"/>
                      </a:endParaRPr>
                    </a:p>
                  </a:txBody>
                  <a:tcPr marL="68580" marR="68580" marT="0" marB="0"/>
                </a:tc>
              </a:tr>
            </a:tbl>
          </a:graphicData>
        </a:graphic>
      </p:graphicFrame>
      <p:graphicFrame>
        <p:nvGraphicFramePr>
          <p:cNvPr id="5" name="Tableau 4"/>
          <p:cNvGraphicFramePr>
            <a:graphicFrameLocks noGrp="1"/>
          </p:cNvGraphicFramePr>
          <p:nvPr/>
        </p:nvGraphicFramePr>
        <p:xfrm>
          <a:off x="5429256" y="1428736"/>
          <a:ext cx="2786081" cy="2357454"/>
        </p:xfrm>
        <a:graphic>
          <a:graphicData uri="http://schemas.openxmlformats.org/drawingml/2006/table">
            <a:tbl>
              <a:tblPr>
                <a:tableStyleId>{8A107856-5554-42FB-B03E-39F5DBC370BA}</a:tableStyleId>
              </a:tblPr>
              <a:tblGrid>
                <a:gridCol w="387822"/>
                <a:gridCol w="387822"/>
                <a:gridCol w="483663"/>
                <a:gridCol w="509296"/>
                <a:gridCol w="509296"/>
                <a:gridCol w="508182"/>
              </a:tblGrid>
              <a:tr h="785818">
                <a:tc gridSpan="3">
                  <a:txBody>
                    <a:bodyPr/>
                    <a:lstStyle/>
                    <a:p>
                      <a:pPr algn="ctr">
                        <a:spcAft>
                          <a:spcPts val="0"/>
                        </a:spcAft>
                      </a:pPr>
                      <a:r>
                        <a:rPr lang="fr-FR" sz="900" dirty="0"/>
                        <a:t>ZONE EPARSE</a:t>
                      </a:r>
                      <a:endParaRPr lang="fr-FR" sz="1200" dirty="0">
                        <a:latin typeface="Times New Roman"/>
                        <a:ea typeface="Times New Roman"/>
                        <a:cs typeface="Arial"/>
                      </a:endParaRPr>
                    </a:p>
                  </a:txBody>
                  <a:tcPr marL="68580" marR="68580" marT="0" marB="0"/>
                </a:tc>
                <a:tc hMerge="1">
                  <a:txBody>
                    <a:bodyPr/>
                    <a:lstStyle/>
                    <a:p>
                      <a:endParaRPr lang="fr-FR"/>
                    </a:p>
                  </a:txBody>
                  <a:tcPr/>
                </a:tc>
                <a:tc hMerge="1">
                  <a:txBody>
                    <a:bodyPr/>
                    <a:lstStyle/>
                    <a:p>
                      <a:endParaRPr lang="fr-FR"/>
                    </a:p>
                  </a:txBody>
                  <a:tcPr/>
                </a:tc>
                <a:tc gridSpan="3">
                  <a:txBody>
                    <a:bodyPr/>
                    <a:lstStyle/>
                    <a:p>
                      <a:pPr algn="ctr">
                        <a:spcAft>
                          <a:spcPts val="0"/>
                        </a:spcAft>
                      </a:pPr>
                      <a:r>
                        <a:rPr lang="fr-FR" sz="900"/>
                        <a:t>COMMUNE</a:t>
                      </a:r>
                      <a:endParaRPr lang="fr-FR" sz="1200">
                        <a:latin typeface="Times New Roman"/>
                        <a:ea typeface="Times New Roman"/>
                        <a:cs typeface="Arial"/>
                      </a:endParaRPr>
                    </a:p>
                  </a:txBody>
                  <a:tcPr marL="68580" marR="68580" marT="0" marB="0"/>
                </a:tc>
                <a:tc hMerge="1">
                  <a:txBody>
                    <a:bodyPr/>
                    <a:lstStyle/>
                    <a:p>
                      <a:endParaRPr lang="fr-FR"/>
                    </a:p>
                  </a:txBody>
                  <a:tcPr/>
                </a:tc>
                <a:tc hMerge="1">
                  <a:txBody>
                    <a:bodyPr/>
                    <a:lstStyle/>
                    <a:p>
                      <a:endParaRPr lang="fr-FR"/>
                    </a:p>
                  </a:txBody>
                  <a:tcPr/>
                </a:tc>
              </a:tr>
              <a:tr h="785818">
                <a:tc>
                  <a:txBody>
                    <a:bodyPr/>
                    <a:lstStyle/>
                    <a:p>
                      <a:pPr algn="ctr">
                        <a:spcAft>
                          <a:spcPts val="0"/>
                        </a:spcAft>
                      </a:pPr>
                      <a:r>
                        <a:rPr lang="fr-FR" sz="900"/>
                        <a:t>M</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F</a:t>
                      </a:r>
                      <a:endParaRPr lang="fr-FR" sz="1200">
                        <a:latin typeface="Times New Roman"/>
                        <a:ea typeface="Times New Roman"/>
                        <a:cs typeface="Arial"/>
                      </a:endParaRPr>
                    </a:p>
                  </a:txBody>
                  <a:tcPr marL="68580" marR="68580" marT="0" marB="0"/>
                </a:tc>
                <a:tc>
                  <a:txBody>
                    <a:bodyPr/>
                    <a:lstStyle/>
                    <a:p>
                      <a:pPr algn="ctr">
                        <a:spcAft>
                          <a:spcPts val="0"/>
                        </a:spcAft>
                      </a:pPr>
                      <a:r>
                        <a:rPr lang="fr-FR" sz="900" dirty="0"/>
                        <a:t>Total</a:t>
                      </a:r>
                      <a:endParaRPr lang="fr-FR" sz="1200" dirty="0">
                        <a:latin typeface="Times New Roman"/>
                        <a:ea typeface="Times New Roman"/>
                        <a:cs typeface="Arial"/>
                      </a:endParaRPr>
                    </a:p>
                  </a:txBody>
                  <a:tcPr marL="68580" marR="68580" marT="0" marB="0"/>
                </a:tc>
                <a:tc>
                  <a:txBody>
                    <a:bodyPr/>
                    <a:lstStyle/>
                    <a:p>
                      <a:pPr algn="ctr">
                        <a:spcAft>
                          <a:spcPts val="0"/>
                        </a:spcAft>
                      </a:pPr>
                      <a:r>
                        <a:rPr lang="fr-FR" sz="900"/>
                        <a:t>M</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F</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Total</a:t>
                      </a:r>
                      <a:endParaRPr lang="fr-FR" sz="1200">
                        <a:latin typeface="Times New Roman"/>
                        <a:ea typeface="Times New Roman"/>
                        <a:cs typeface="Arial"/>
                      </a:endParaRPr>
                    </a:p>
                  </a:txBody>
                  <a:tcPr marL="68580" marR="68580" marT="0" marB="0"/>
                </a:tc>
              </a:tr>
              <a:tr h="785818">
                <a:tc>
                  <a:txBody>
                    <a:bodyPr/>
                    <a:lstStyle/>
                    <a:p>
                      <a:pPr algn="ctr">
                        <a:spcAft>
                          <a:spcPts val="0"/>
                        </a:spcAft>
                      </a:pPr>
                      <a:r>
                        <a:rPr lang="fr-FR" sz="900"/>
                        <a:t>713</a:t>
                      </a:r>
                      <a:endParaRPr lang="fr-FR" sz="1200">
                        <a:latin typeface="Times New Roman"/>
                        <a:ea typeface="Times New Roman"/>
                        <a:cs typeface="Arial"/>
                      </a:endParaRPr>
                    </a:p>
                  </a:txBody>
                  <a:tcPr marL="68580" marR="68580" marT="0" marB="0"/>
                </a:tc>
                <a:tc>
                  <a:txBody>
                    <a:bodyPr/>
                    <a:lstStyle/>
                    <a:p>
                      <a:pPr algn="ctr">
                        <a:spcAft>
                          <a:spcPts val="0"/>
                        </a:spcAft>
                      </a:pPr>
                      <a:r>
                        <a:rPr lang="fr-FR" sz="900"/>
                        <a:t>690</a:t>
                      </a:r>
                      <a:endParaRPr lang="fr-FR" sz="1200">
                        <a:latin typeface="Times New Roman"/>
                        <a:ea typeface="Times New Roman"/>
                        <a:cs typeface="Arial"/>
                      </a:endParaRPr>
                    </a:p>
                  </a:txBody>
                  <a:tcPr marL="68580" marR="68580" marT="0" marB="0"/>
                </a:tc>
                <a:tc>
                  <a:txBody>
                    <a:bodyPr/>
                    <a:lstStyle/>
                    <a:p>
                      <a:pPr algn="ctr">
                        <a:spcAft>
                          <a:spcPts val="0"/>
                        </a:spcAft>
                      </a:pPr>
                      <a:r>
                        <a:rPr lang="fr-FR" sz="900" dirty="0"/>
                        <a:t>1403</a:t>
                      </a:r>
                      <a:endParaRPr lang="fr-FR" sz="1200" dirty="0">
                        <a:latin typeface="Times New Roman"/>
                        <a:ea typeface="Times New Roman"/>
                        <a:cs typeface="Arial"/>
                      </a:endParaRPr>
                    </a:p>
                  </a:txBody>
                  <a:tcPr marL="68580" marR="68580" marT="0" marB="0"/>
                </a:tc>
                <a:tc>
                  <a:txBody>
                    <a:bodyPr/>
                    <a:lstStyle/>
                    <a:p>
                      <a:pPr algn="ctr">
                        <a:spcAft>
                          <a:spcPts val="0"/>
                        </a:spcAft>
                      </a:pPr>
                      <a:r>
                        <a:rPr lang="fr-FR" sz="900" dirty="0"/>
                        <a:t>12098</a:t>
                      </a:r>
                      <a:endParaRPr lang="fr-FR" sz="1200" dirty="0">
                        <a:latin typeface="Times New Roman"/>
                        <a:ea typeface="Times New Roman"/>
                        <a:cs typeface="Arial"/>
                      </a:endParaRPr>
                    </a:p>
                  </a:txBody>
                  <a:tcPr marL="68580" marR="68580" marT="0" marB="0"/>
                </a:tc>
                <a:tc>
                  <a:txBody>
                    <a:bodyPr/>
                    <a:lstStyle/>
                    <a:p>
                      <a:pPr algn="ctr">
                        <a:spcAft>
                          <a:spcPts val="0"/>
                        </a:spcAft>
                      </a:pPr>
                      <a:r>
                        <a:rPr lang="fr-FR" sz="900"/>
                        <a:t>11705</a:t>
                      </a:r>
                      <a:endParaRPr lang="fr-FR" sz="1200">
                        <a:latin typeface="Times New Roman"/>
                        <a:ea typeface="Times New Roman"/>
                        <a:cs typeface="Arial"/>
                      </a:endParaRPr>
                    </a:p>
                  </a:txBody>
                  <a:tcPr marL="68580" marR="68580" marT="0" marB="0"/>
                </a:tc>
                <a:tc>
                  <a:txBody>
                    <a:bodyPr/>
                    <a:lstStyle/>
                    <a:p>
                      <a:pPr algn="ctr">
                        <a:spcAft>
                          <a:spcPts val="0"/>
                        </a:spcAft>
                      </a:pPr>
                      <a:r>
                        <a:rPr lang="fr-FR" sz="900" dirty="0"/>
                        <a:t>23803</a:t>
                      </a:r>
                      <a:endParaRPr lang="fr-FR" sz="1200" dirty="0">
                        <a:latin typeface="Times New Roman"/>
                        <a:ea typeface="Times New Roman"/>
                        <a:cs typeface="Arial"/>
                      </a:endParaRPr>
                    </a:p>
                  </a:txBody>
                  <a:tcPr marL="68580" marR="68580" marT="0" marB="0"/>
                </a:tc>
              </a:tr>
            </a:tbl>
          </a:graphicData>
        </a:graphic>
      </p:graphicFrame>
      <p:sp>
        <p:nvSpPr>
          <p:cNvPr id="6" name="Rectangle 5"/>
          <p:cNvSpPr/>
          <p:nvPr/>
        </p:nvSpPr>
        <p:spPr>
          <a:xfrm>
            <a:off x="500034" y="4071942"/>
            <a:ext cx="8072494" cy="2585323"/>
          </a:xfrm>
          <a:prstGeom prst="rect">
            <a:avLst/>
          </a:prstGeom>
        </p:spPr>
        <p:txBody>
          <a:bodyPr wrap="square">
            <a:spAutoFit/>
          </a:bodyPr>
          <a:lstStyle/>
          <a:p>
            <a:pPr algn="just" hangingPunct="0">
              <a:spcAft>
                <a:spcPts val="0"/>
              </a:spcAft>
            </a:pPr>
            <a:r>
              <a:rPr lang="fr-FR" dirty="0" smtClean="0">
                <a:solidFill>
                  <a:schemeClr val="accent6">
                    <a:lumMod val="40000"/>
                    <a:lumOff val="60000"/>
                  </a:schemeClr>
                </a:solidFill>
                <a:latin typeface="Times New Roman"/>
                <a:ea typeface="Times New Roman"/>
              </a:rPr>
              <a:t>Elle représente le potentiel actif théorique apte à participer à la production des biens et services avec une force de </a:t>
            </a:r>
            <a:r>
              <a:rPr lang="fr-FR" b="1" dirty="0" smtClean="0">
                <a:solidFill>
                  <a:schemeClr val="accent6">
                    <a:lumMod val="40000"/>
                    <a:lumOff val="60000"/>
                  </a:schemeClr>
                </a:solidFill>
                <a:latin typeface="Times New Roman"/>
                <a:ea typeface="Times New Roman"/>
              </a:rPr>
              <a:t>23.803</a:t>
            </a:r>
            <a:r>
              <a:rPr lang="fr-FR" dirty="0" smtClean="0">
                <a:solidFill>
                  <a:schemeClr val="accent6">
                    <a:lumMod val="40000"/>
                    <a:lumOff val="60000"/>
                  </a:schemeClr>
                </a:solidFill>
                <a:latin typeface="Times New Roman"/>
                <a:ea typeface="Times New Roman"/>
              </a:rPr>
              <a:t> personnes en âge de travailler.</a:t>
            </a:r>
          </a:p>
          <a:p>
            <a:pPr marL="342900" lvl="0" indent="-342900" algn="just" hangingPunct="0">
              <a:spcAft>
                <a:spcPts val="0"/>
              </a:spcAft>
              <a:buFont typeface="Times New Roman"/>
              <a:buChar char="-"/>
              <a:tabLst>
                <a:tab pos="228600" algn="l"/>
                <a:tab pos="800100" algn="l"/>
              </a:tabLst>
            </a:pPr>
            <a:r>
              <a:rPr lang="fr-FR" b="1" i="1" dirty="0" smtClean="0">
                <a:solidFill>
                  <a:schemeClr val="accent6">
                    <a:lumMod val="75000"/>
                  </a:schemeClr>
                </a:solidFill>
                <a:latin typeface="Times New Roman"/>
                <a:ea typeface="Times New Roman"/>
              </a:rPr>
              <a:t>Chef-lieu</a:t>
            </a:r>
            <a:r>
              <a:rPr lang="fr-FR" b="1" dirty="0" smtClean="0">
                <a:solidFill>
                  <a:schemeClr val="accent6">
                    <a:lumMod val="75000"/>
                  </a:schemeClr>
                </a:solidFill>
                <a:latin typeface="Times New Roman"/>
                <a:ea typeface="Times New Roman"/>
              </a:rPr>
              <a:t> :</a:t>
            </a:r>
            <a:r>
              <a:rPr lang="fr-FR" b="1" dirty="0" smtClean="0">
                <a:solidFill>
                  <a:schemeClr val="accent6">
                    <a:lumMod val="40000"/>
                    <a:lumOff val="60000"/>
                  </a:schemeClr>
                </a:solidFill>
                <a:latin typeface="Times New Roman"/>
                <a:ea typeface="Times New Roman"/>
              </a:rPr>
              <a:t> </a:t>
            </a:r>
            <a:r>
              <a:rPr lang="fr-FR" dirty="0" smtClean="0">
                <a:solidFill>
                  <a:schemeClr val="accent6">
                    <a:lumMod val="40000"/>
                    <a:lumOff val="60000"/>
                  </a:schemeClr>
                </a:solidFill>
                <a:latin typeface="Times New Roman"/>
                <a:ea typeface="Times New Roman"/>
              </a:rPr>
              <a:t>concentre à lui seul le nombre le plus important de la force ouvrière de la commune de </a:t>
            </a:r>
            <a:r>
              <a:rPr lang="fr-FR" dirty="0" err="1" smtClean="0">
                <a:solidFill>
                  <a:schemeClr val="accent6">
                    <a:lumMod val="40000"/>
                    <a:lumOff val="60000"/>
                  </a:schemeClr>
                </a:solidFill>
                <a:latin typeface="Times New Roman"/>
                <a:ea typeface="Times New Roman"/>
              </a:rPr>
              <a:t>Didouche</a:t>
            </a:r>
            <a:r>
              <a:rPr lang="fr-FR" dirty="0" smtClean="0">
                <a:solidFill>
                  <a:schemeClr val="accent6">
                    <a:lumMod val="40000"/>
                    <a:lumOff val="60000"/>
                  </a:schemeClr>
                </a:solidFill>
                <a:latin typeface="Times New Roman"/>
                <a:ea typeface="Times New Roman"/>
              </a:rPr>
              <a:t> Mourad avec un taux de 90% de la population en âge de travailler,</a:t>
            </a:r>
          </a:p>
          <a:p>
            <a:pPr marL="342900" lvl="0" indent="-342900" algn="just" hangingPunct="0">
              <a:spcAft>
                <a:spcPts val="0"/>
              </a:spcAft>
              <a:buFont typeface="Times New Roman"/>
              <a:buChar char="-"/>
              <a:tabLst>
                <a:tab pos="228600" algn="l"/>
                <a:tab pos="800100" algn="l"/>
              </a:tabLst>
            </a:pPr>
            <a:r>
              <a:rPr lang="fr-FR" b="1" i="1" dirty="0" smtClean="0">
                <a:solidFill>
                  <a:schemeClr val="accent6">
                    <a:lumMod val="75000"/>
                  </a:schemeClr>
                </a:solidFill>
                <a:latin typeface="Times New Roman"/>
                <a:ea typeface="Times New Roman"/>
              </a:rPr>
              <a:t>AS Béni </a:t>
            </a:r>
            <a:r>
              <a:rPr lang="fr-FR" b="1" i="1" dirty="0" err="1" smtClean="0">
                <a:solidFill>
                  <a:schemeClr val="accent6">
                    <a:lumMod val="75000"/>
                  </a:schemeClr>
                </a:solidFill>
                <a:latin typeface="Times New Roman"/>
                <a:ea typeface="Times New Roman"/>
              </a:rPr>
              <a:t>Mestina</a:t>
            </a:r>
            <a:r>
              <a:rPr lang="fr-FR" b="1" dirty="0" smtClean="0">
                <a:solidFill>
                  <a:schemeClr val="accent6">
                    <a:lumMod val="75000"/>
                  </a:schemeClr>
                </a:solidFill>
                <a:latin typeface="Times New Roman"/>
                <a:ea typeface="Times New Roman"/>
              </a:rPr>
              <a:t> : </a:t>
            </a:r>
            <a:r>
              <a:rPr lang="fr-FR" b="1" dirty="0" smtClean="0">
                <a:solidFill>
                  <a:schemeClr val="accent6">
                    <a:lumMod val="40000"/>
                    <a:lumOff val="60000"/>
                  </a:schemeClr>
                </a:solidFill>
                <a:latin typeface="Times New Roman"/>
                <a:ea typeface="Times New Roman"/>
              </a:rPr>
              <a:t>718</a:t>
            </a:r>
            <a:r>
              <a:rPr lang="fr-FR" dirty="0" smtClean="0">
                <a:solidFill>
                  <a:schemeClr val="accent6">
                    <a:lumMod val="40000"/>
                    <a:lumOff val="60000"/>
                  </a:schemeClr>
                </a:solidFill>
                <a:latin typeface="Times New Roman"/>
                <a:ea typeface="Times New Roman"/>
              </a:rPr>
              <a:t> personnes en âge de travailler soit 3% de la population en actif à l’échelle communale,</a:t>
            </a:r>
          </a:p>
          <a:p>
            <a:pPr marL="342900" lvl="0" indent="-342900" algn="just" hangingPunct="0">
              <a:spcAft>
                <a:spcPts val="0"/>
              </a:spcAft>
              <a:buFont typeface="Times New Roman"/>
              <a:buChar char="-"/>
              <a:tabLst>
                <a:tab pos="228600" algn="l"/>
                <a:tab pos="800100" algn="l"/>
              </a:tabLst>
            </a:pPr>
            <a:r>
              <a:rPr lang="fr-FR" b="1" i="1" dirty="0" smtClean="0">
                <a:solidFill>
                  <a:schemeClr val="accent6">
                    <a:lumMod val="75000"/>
                  </a:schemeClr>
                </a:solidFill>
                <a:latin typeface="Times New Roman"/>
                <a:ea typeface="Times New Roman"/>
              </a:rPr>
              <a:t>AS </a:t>
            </a:r>
            <a:r>
              <a:rPr lang="fr-FR" b="1" i="1" dirty="0" err="1" smtClean="0">
                <a:solidFill>
                  <a:schemeClr val="accent6">
                    <a:lumMod val="75000"/>
                  </a:schemeClr>
                </a:solidFill>
                <a:latin typeface="Times New Roman"/>
                <a:ea typeface="Times New Roman"/>
              </a:rPr>
              <a:t>Retba</a:t>
            </a:r>
            <a:r>
              <a:rPr lang="fr-FR" b="1" i="1" dirty="0" smtClean="0">
                <a:solidFill>
                  <a:schemeClr val="accent6">
                    <a:lumMod val="75000"/>
                  </a:schemeClr>
                </a:solidFill>
                <a:latin typeface="Times New Roman"/>
                <a:ea typeface="Times New Roman"/>
              </a:rPr>
              <a:t> </a:t>
            </a:r>
            <a:r>
              <a:rPr lang="fr-FR" b="1" dirty="0" smtClean="0">
                <a:solidFill>
                  <a:schemeClr val="accent6">
                    <a:lumMod val="75000"/>
                  </a:schemeClr>
                </a:solidFill>
                <a:latin typeface="Times New Roman"/>
                <a:ea typeface="Times New Roman"/>
              </a:rPr>
              <a:t>:</a:t>
            </a:r>
            <a:r>
              <a:rPr lang="fr-FR" b="1" dirty="0" smtClean="0">
                <a:solidFill>
                  <a:schemeClr val="accent6">
                    <a:lumMod val="40000"/>
                    <a:lumOff val="60000"/>
                  </a:schemeClr>
                </a:solidFill>
                <a:latin typeface="Times New Roman"/>
                <a:ea typeface="Times New Roman"/>
              </a:rPr>
              <a:t> 331</a:t>
            </a:r>
            <a:r>
              <a:rPr lang="fr-FR" dirty="0" smtClean="0">
                <a:solidFill>
                  <a:schemeClr val="accent6">
                    <a:lumMod val="40000"/>
                    <a:lumOff val="60000"/>
                  </a:schemeClr>
                </a:solidFill>
                <a:latin typeface="Times New Roman"/>
                <a:ea typeface="Times New Roman"/>
              </a:rPr>
              <a:t> personnes en âge actif soit 1%,</a:t>
            </a:r>
          </a:p>
          <a:p>
            <a:pPr marL="342900" lvl="0" indent="-342900" algn="just" hangingPunct="0">
              <a:spcAft>
                <a:spcPts val="0"/>
              </a:spcAft>
              <a:buFont typeface="Times New Roman"/>
              <a:buChar char="-"/>
              <a:tabLst>
                <a:tab pos="228600" algn="l"/>
                <a:tab pos="800100" algn="l"/>
              </a:tabLst>
            </a:pPr>
            <a:r>
              <a:rPr lang="fr-FR" b="1" i="1" dirty="0" smtClean="0">
                <a:solidFill>
                  <a:schemeClr val="accent6">
                    <a:lumMod val="75000"/>
                  </a:schemeClr>
                </a:solidFill>
                <a:latin typeface="Times New Roman"/>
                <a:ea typeface="Times New Roman"/>
              </a:rPr>
              <a:t>Zone Epars</a:t>
            </a:r>
            <a:r>
              <a:rPr lang="fr-FR" b="1" dirty="0" smtClean="0">
                <a:solidFill>
                  <a:schemeClr val="accent6">
                    <a:lumMod val="75000"/>
                  </a:schemeClr>
                </a:solidFill>
                <a:latin typeface="Times New Roman"/>
                <a:ea typeface="Times New Roman"/>
              </a:rPr>
              <a:t>e :</a:t>
            </a:r>
            <a:r>
              <a:rPr lang="fr-FR" b="1" dirty="0" smtClean="0">
                <a:solidFill>
                  <a:schemeClr val="accent6">
                    <a:lumMod val="40000"/>
                    <a:lumOff val="60000"/>
                  </a:schemeClr>
                </a:solidFill>
                <a:latin typeface="Times New Roman"/>
                <a:ea typeface="Times New Roman"/>
              </a:rPr>
              <a:t> </a:t>
            </a:r>
            <a:r>
              <a:rPr lang="fr-FR" dirty="0" smtClean="0">
                <a:solidFill>
                  <a:schemeClr val="accent6">
                    <a:lumMod val="40000"/>
                    <a:lumOff val="60000"/>
                  </a:schemeClr>
                </a:solidFill>
                <a:latin typeface="Times New Roman"/>
                <a:ea typeface="Times New Roman"/>
              </a:rPr>
              <a:t>avec </a:t>
            </a:r>
            <a:r>
              <a:rPr lang="fr-FR" b="1" dirty="0" smtClean="0">
                <a:solidFill>
                  <a:schemeClr val="accent6">
                    <a:lumMod val="40000"/>
                    <a:lumOff val="60000"/>
                  </a:schemeClr>
                </a:solidFill>
                <a:latin typeface="Times New Roman"/>
                <a:ea typeface="Times New Roman"/>
              </a:rPr>
              <a:t>1.403</a:t>
            </a:r>
            <a:r>
              <a:rPr lang="fr-FR" dirty="0" smtClean="0">
                <a:solidFill>
                  <a:schemeClr val="accent6">
                    <a:lumMod val="40000"/>
                    <a:lumOff val="60000"/>
                  </a:schemeClr>
                </a:solidFill>
                <a:latin typeface="Times New Roman"/>
                <a:ea typeface="Times New Roman"/>
              </a:rPr>
              <a:t> personnes qui correspond à 6%.</a:t>
            </a:r>
            <a:endParaRPr lang="fr-FR" dirty="0">
              <a:solidFill>
                <a:schemeClr val="accent6">
                  <a:lumMod val="40000"/>
                  <a:lumOff val="60000"/>
                </a:schemeClr>
              </a:solidFill>
              <a:latin typeface="Times New Roman"/>
              <a:ea typeface="Times New Roman"/>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34" y="357166"/>
            <a:ext cx="3535455" cy="461665"/>
          </a:xfrm>
          <a:prstGeom prst="rect">
            <a:avLst/>
          </a:prstGeom>
        </p:spPr>
        <p:txBody>
          <a:bodyPr wrap="none">
            <a:spAutoFit/>
          </a:bodyPr>
          <a:lstStyle/>
          <a:p>
            <a:r>
              <a:rPr lang="fr-FR" sz="2400" b="1" i="1" dirty="0" smtClean="0">
                <a:solidFill>
                  <a:schemeClr val="accent6">
                    <a:lumMod val="75000"/>
                  </a:schemeClr>
                </a:solidFill>
                <a:latin typeface="+mj-lt"/>
                <a:ea typeface="Calibri" pitchFamily="34" charset="0"/>
                <a:cs typeface="Arial" pitchFamily="34" charset="0"/>
              </a:rPr>
              <a:t>2-Les objectifs d’un PDAU</a:t>
            </a:r>
            <a:endParaRPr lang="fr-FR" sz="2400" b="1" i="1" dirty="0">
              <a:solidFill>
                <a:schemeClr val="accent6">
                  <a:lumMod val="75000"/>
                </a:schemeClr>
              </a:solidFill>
              <a:latin typeface="+mj-lt"/>
            </a:endParaRPr>
          </a:p>
        </p:txBody>
      </p:sp>
      <p:sp>
        <p:nvSpPr>
          <p:cNvPr id="3" name="Rectangle 2"/>
          <p:cNvSpPr/>
          <p:nvPr/>
        </p:nvSpPr>
        <p:spPr>
          <a:xfrm>
            <a:off x="142844" y="2786058"/>
            <a:ext cx="2643206" cy="1938992"/>
          </a:xfrm>
          <a:prstGeom prst="rect">
            <a:avLst/>
          </a:prstGeom>
          <a:solidFill>
            <a:schemeClr val="accent6">
              <a:lumMod val="75000"/>
              <a:alpha val="26000"/>
            </a:schemeClr>
          </a:solidFill>
        </p:spPr>
        <p:txBody>
          <a:bodyPr wrap="square">
            <a:spAutoFit/>
          </a:bodyPr>
          <a:lstStyle/>
          <a:p>
            <a:pPr lvl="0" algn="ctr" eaLnBrk="0" fontAlgn="base" hangingPunct="0">
              <a:spcBef>
                <a:spcPct val="0"/>
              </a:spcBef>
              <a:spcAft>
                <a:spcPct val="0"/>
              </a:spcAft>
              <a:tabLst>
                <a:tab pos="571500" algn="l"/>
              </a:tabLst>
            </a:pPr>
            <a:r>
              <a:rPr lang="fr-FR" sz="2400" dirty="0" smtClean="0">
                <a:solidFill>
                  <a:schemeClr val="tx1">
                    <a:lumMod val="85000"/>
                    <a:lumOff val="15000"/>
                  </a:schemeClr>
                </a:solidFill>
                <a:latin typeface="Arial" pitchFamily="34" charset="0"/>
                <a:ea typeface="Times New Roman" pitchFamily="18" charset="0"/>
                <a:cs typeface="Arial" pitchFamily="34" charset="0"/>
              </a:rPr>
              <a:t>La rationalisation de  l’utilisation des espaces urbains et périurbains </a:t>
            </a:r>
            <a:endParaRPr lang="fr-FR" sz="1400" dirty="0" smtClean="0">
              <a:solidFill>
                <a:schemeClr val="tx1">
                  <a:lumMod val="85000"/>
                  <a:lumOff val="15000"/>
                </a:schemeClr>
              </a:solidFill>
              <a:latin typeface="Arial" pitchFamily="34" charset="0"/>
              <a:cs typeface="Arial" pitchFamily="34" charset="0"/>
            </a:endParaRPr>
          </a:p>
        </p:txBody>
      </p:sp>
      <p:sp>
        <p:nvSpPr>
          <p:cNvPr id="4" name="Rectangle 3"/>
          <p:cNvSpPr/>
          <p:nvPr/>
        </p:nvSpPr>
        <p:spPr>
          <a:xfrm>
            <a:off x="5214942" y="5072074"/>
            <a:ext cx="3000396" cy="1569660"/>
          </a:xfrm>
          <a:prstGeom prst="rect">
            <a:avLst/>
          </a:prstGeom>
          <a:solidFill>
            <a:schemeClr val="accent6">
              <a:lumMod val="75000"/>
              <a:alpha val="26000"/>
            </a:schemeClr>
          </a:solidFill>
        </p:spPr>
        <p:txBody>
          <a:bodyPr wrap="square">
            <a:spAutoFit/>
          </a:bodyPr>
          <a:lstStyle/>
          <a:p>
            <a:pPr algn="ctr"/>
            <a:r>
              <a:rPr lang="fr-FR" sz="2400" dirty="0" smtClean="0">
                <a:solidFill>
                  <a:schemeClr val="tx1">
                    <a:lumMod val="85000"/>
                    <a:lumOff val="15000"/>
                  </a:schemeClr>
                </a:solidFill>
                <a:latin typeface="Arial" pitchFamily="34" charset="0"/>
                <a:ea typeface="Times New Roman" pitchFamily="18" charset="0"/>
                <a:cs typeface="Arial" pitchFamily="34" charset="0"/>
              </a:rPr>
              <a:t>La mise en place d’une urbanisation protectrice et préventive</a:t>
            </a:r>
            <a:endParaRPr lang="fr-FR" sz="2400" dirty="0">
              <a:solidFill>
                <a:schemeClr val="tx1">
                  <a:lumMod val="85000"/>
                  <a:lumOff val="15000"/>
                </a:schemeClr>
              </a:solidFill>
            </a:endParaRPr>
          </a:p>
        </p:txBody>
      </p:sp>
      <p:sp>
        <p:nvSpPr>
          <p:cNvPr id="5" name="Rectangle 4"/>
          <p:cNvSpPr/>
          <p:nvPr/>
        </p:nvSpPr>
        <p:spPr>
          <a:xfrm>
            <a:off x="6572232" y="2859472"/>
            <a:ext cx="2000296" cy="1569660"/>
          </a:xfrm>
          <a:prstGeom prst="rect">
            <a:avLst/>
          </a:prstGeom>
          <a:solidFill>
            <a:schemeClr val="accent6">
              <a:lumMod val="75000"/>
              <a:alpha val="26000"/>
            </a:schemeClr>
          </a:solidFill>
        </p:spPr>
        <p:txBody>
          <a:bodyPr wrap="square">
            <a:spAutoFit/>
          </a:bodyPr>
          <a:lstStyle/>
          <a:p>
            <a:pPr algn="ctr"/>
            <a:r>
              <a:rPr lang="fr-FR" sz="2400" dirty="0" smtClean="0">
                <a:solidFill>
                  <a:schemeClr val="tx1">
                    <a:lumMod val="85000"/>
                    <a:lumOff val="15000"/>
                  </a:schemeClr>
                </a:solidFill>
                <a:latin typeface="Arial" pitchFamily="34" charset="0"/>
                <a:ea typeface="Times New Roman" pitchFamily="18" charset="0"/>
                <a:cs typeface="Arial" pitchFamily="34" charset="0"/>
              </a:rPr>
              <a:t>La  réalisation de l’intérêt général</a:t>
            </a:r>
            <a:endParaRPr lang="fr-FR" sz="2400" dirty="0">
              <a:solidFill>
                <a:schemeClr val="tx1">
                  <a:lumMod val="85000"/>
                  <a:lumOff val="15000"/>
                </a:schemeClr>
              </a:solidFill>
            </a:endParaRPr>
          </a:p>
        </p:txBody>
      </p:sp>
      <p:sp>
        <p:nvSpPr>
          <p:cNvPr id="6" name="Rectangle 5"/>
          <p:cNvSpPr/>
          <p:nvPr/>
        </p:nvSpPr>
        <p:spPr>
          <a:xfrm>
            <a:off x="1785918" y="5072074"/>
            <a:ext cx="2714644" cy="1569660"/>
          </a:xfrm>
          <a:prstGeom prst="rect">
            <a:avLst/>
          </a:prstGeom>
          <a:solidFill>
            <a:schemeClr val="accent6">
              <a:lumMod val="75000"/>
              <a:alpha val="26000"/>
            </a:schemeClr>
          </a:solidFill>
        </p:spPr>
        <p:txBody>
          <a:bodyPr wrap="square">
            <a:spAutoFit/>
          </a:bodyPr>
          <a:lstStyle/>
          <a:p>
            <a:pPr algn="ctr"/>
            <a:r>
              <a:rPr lang="fr-FR" sz="2400" dirty="0" smtClean="0">
                <a:solidFill>
                  <a:schemeClr val="tx1">
                    <a:lumMod val="85000"/>
                    <a:lumOff val="15000"/>
                  </a:schemeClr>
                </a:solidFill>
                <a:latin typeface="Arial" pitchFamily="34" charset="0"/>
                <a:ea typeface="Times New Roman" pitchFamily="18" charset="0"/>
                <a:cs typeface="Arial" pitchFamily="34" charset="0"/>
              </a:rPr>
              <a:t>La prévision de l’urbanisation future et de ses règles</a:t>
            </a:r>
            <a:endParaRPr lang="fr-FR" sz="2400" dirty="0">
              <a:solidFill>
                <a:schemeClr val="tx1">
                  <a:lumMod val="85000"/>
                  <a:lumOff val="15000"/>
                </a:schemeClr>
              </a:solidFill>
            </a:endParaRPr>
          </a:p>
        </p:txBody>
      </p:sp>
      <p:cxnSp>
        <p:nvCxnSpPr>
          <p:cNvPr id="7" name="Connecteur droit avec flèche 6"/>
          <p:cNvCxnSpPr>
            <a:endCxn id="3" idx="0"/>
          </p:cNvCxnSpPr>
          <p:nvPr/>
        </p:nvCxnSpPr>
        <p:spPr>
          <a:xfrm rot="5400000">
            <a:off x="2256901" y="506677"/>
            <a:ext cx="1486927" cy="3071834"/>
          </a:xfrm>
          <a:prstGeom prst="straightConnector1">
            <a:avLst/>
          </a:prstGeom>
          <a:ln w="38100">
            <a:solidFill>
              <a:schemeClr val="tx1">
                <a:alpha val="49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a:endCxn id="6" idx="0"/>
          </p:cNvCxnSpPr>
          <p:nvPr/>
        </p:nvCxnSpPr>
        <p:spPr>
          <a:xfrm rot="5400000">
            <a:off x="1953290" y="2489082"/>
            <a:ext cx="3772943" cy="1393041"/>
          </a:xfrm>
          <a:prstGeom prst="straightConnector1">
            <a:avLst/>
          </a:prstGeom>
          <a:ln w="38100">
            <a:solidFill>
              <a:schemeClr val="tx1">
                <a:alpha val="49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a:endCxn id="4" idx="0"/>
          </p:cNvCxnSpPr>
          <p:nvPr/>
        </p:nvCxnSpPr>
        <p:spPr>
          <a:xfrm rot="16200000" flipH="1">
            <a:off x="3739239" y="2096172"/>
            <a:ext cx="3772943" cy="2178859"/>
          </a:xfrm>
          <a:prstGeom prst="straightConnector1">
            <a:avLst/>
          </a:prstGeom>
          <a:ln w="38100">
            <a:solidFill>
              <a:schemeClr val="tx1">
                <a:alpha val="49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a:endCxn id="5" idx="0"/>
          </p:cNvCxnSpPr>
          <p:nvPr/>
        </p:nvCxnSpPr>
        <p:spPr>
          <a:xfrm rot="16200000" flipH="1">
            <a:off x="5274160" y="561251"/>
            <a:ext cx="1560341" cy="3036099"/>
          </a:xfrm>
          <a:prstGeom prst="straightConnector1">
            <a:avLst/>
          </a:prstGeom>
          <a:ln w="38100">
            <a:solidFill>
              <a:schemeClr val="tx1">
                <a:alpha val="49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2714612" y="857232"/>
            <a:ext cx="3643338" cy="461665"/>
          </a:xfrm>
          <a:prstGeom prst="rect">
            <a:avLst/>
          </a:prstGeom>
          <a:solidFill>
            <a:schemeClr val="accent6">
              <a:lumMod val="75000"/>
              <a:alpha val="26000"/>
            </a:schemeClr>
          </a:solidFill>
        </p:spPr>
        <p:txBody>
          <a:bodyPr wrap="square">
            <a:spAutoFit/>
          </a:bodyPr>
          <a:lstStyle/>
          <a:p>
            <a:pPr algn="ctr"/>
            <a:r>
              <a:rPr lang="fr-FR" sz="2400" b="1" i="1" dirty="0" smtClean="0">
                <a:solidFill>
                  <a:schemeClr val="tx1">
                    <a:lumMod val="85000"/>
                    <a:lumOff val="15000"/>
                  </a:schemeClr>
                </a:solidFill>
              </a:rPr>
              <a:t>Les objectifs de PDAU</a:t>
            </a:r>
            <a:endParaRPr lang="fr-FR" sz="2400" b="1" i="1" dirty="0">
              <a:solidFill>
                <a:schemeClr val="tx1">
                  <a:lumMod val="85000"/>
                  <a:lumOff val="15000"/>
                </a:schemeClr>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3" name="Objet 9"/>
          <p:cNvPicPr>
            <a:picLocks noChangeAspect="1" noChangeArrowheads="1"/>
          </p:cNvPicPr>
          <p:nvPr/>
        </p:nvPicPr>
        <p:blipFill>
          <a:blip r:embed="rId2"/>
          <a:srcRect l="-5936" t="-2985" r="-37" b="-6841"/>
          <a:stretch>
            <a:fillRect/>
          </a:stretch>
        </p:blipFill>
        <p:spPr bwMode="auto">
          <a:xfrm>
            <a:off x="0" y="2500306"/>
            <a:ext cx="8663332" cy="3500462"/>
          </a:xfrm>
          <a:prstGeom prst="rect">
            <a:avLst/>
          </a:prstGeom>
          <a:noFill/>
          <a:ln w="9525">
            <a:noFill/>
            <a:miter lim="800000"/>
            <a:headEnd/>
            <a:tailEnd/>
          </a:ln>
        </p:spPr>
      </p:pic>
      <p:sp>
        <p:nvSpPr>
          <p:cNvPr id="3" name="Rectangle 2"/>
          <p:cNvSpPr/>
          <p:nvPr/>
        </p:nvSpPr>
        <p:spPr>
          <a:xfrm>
            <a:off x="428596" y="1785926"/>
            <a:ext cx="8715404" cy="400110"/>
          </a:xfrm>
          <a:prstGeom prst="rect">
            <a:avLst/>
          </a:prstGeom>
        </p:spPr>
        <p:txBody>
          <a:bodyPr wrap="square">
            <a:spAutoFit/>
          </a:bodyPr>
          <a:lstStyle/>
          <a:p>
            <a:r>
              <a:rPr lang="fr-FR" sz="2000" dirty="0" smtClean="0">
                <a:solidFill>
                  <a:schemeClr val="accent3"/>
                </a:solidFill>
              </a:rPr>
              <a:t>Population en âge de travailler par dispersion et par sexe estimation 2008</a:t>
            </a:r>
            <a:endParaRPr lang="fr-FR" sz="2000" dirty="0">
              <a:solidFill>
                <a:schemeClr val="accent3"/>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1785918" y="1285860"/>
          <a:ext cx="5939815" cy="2763217"/>
        </p:xfrm>
        <a:graphic>
          <a:graphicData uri="http://schemas.openxmlformats.org/drawingml/2006/table">
            <a:tbl>
              <a:tblPr>
                <a:tableStyleId>{8A107856-5554-42FB-B03E-39F5DBC370BA}</a:tableStyleId>
              </a:tblPr>
              <a:tblGrid>
                <a:gridCol w="986009"/>
                <a:gridCol w="754356"/>
                <a:gridCol w="585666"/>
                <a:gridCol w="727034"/>
                <a:gridCol w="775739"/>
                <a:gridCol w="610613"/>
                <a:gridCol w="727034"/>
                <a:gridCol w="773364"/>
              </a:tblGrid>
              <a:tr h="345402">
                <a:tc>
                  <a:txBody>
                    <a:bodyPr/>
                    <a:lstStyle/>
                    <a:p>
                      <a:pPr algn="just">
                        <a:spcAft>
                          <a:spcPts val="0"/>
                        </a:spcAft>
                      </a:pPr>
                      <a:endParaRPr lang="fr-FR" sz="900">
                        <a:latin typeface="Times New Roman"/>
                        <a:ea typeface="Times New Roman"/>
                        <a:cs typeface="Arial"/>
                      </a:endParaRPr>
                    </a:p>
                  </a:txBody>
                  <a:tcPr marL="68580" marR="68580" marT="0" marB="0" anchor="ctr"/>
                </a:tc>
                <a:tc gridSpan="4">
                  <a:txBody>
                    <a:bodyPr/>
                    <a:lstStyle/>
                    <a:p>
                      <a:pPr algn="ctr">
                        <a:spcAft>
                          <a:spcPts val="0"/>
                        </a:spcAft>
                      </a:pPr>
                      <a:r>
                        <a:rPr lang="fr-FR" sz="900"/>
                        <a:t>Population</a:t>
                      </a:r>
                      <a:endParaRPr lang="fr-FR" sz="1200">
                        <a:latin typeface="Times New Roman"/>
                        <a:ea typeface="Times New Roman"/>
                        <a:cs typeface="Arial"/>
                      </a:endParaRPr>
                    </a:p>
                  </a:txBody>
                  <a:tcPr marL="68580" marR="68580" marT="0" marB="0" anchor="ctr"/>
                </a:tc>
                <a:tc hMerge="1">
                  <a:txBody>
                    <a:bodyPr/>
                    <a:lstStyle/>
                    <a:p>
                      <a:endParaRPr lang="fr-FR"/>
                    </a:p>
                  </a:txBody>
                  <a:tcPr/>
                </a:tc>
                <a:tc hMerge="1">
                  <a:txBody>
                    <a:bodyPr/>
                    <a:lstStyle/>
                    <a:p>
                      <a:endParaRPr lang="fr-FR"/>
                    </a:p>
                  </a:txBody>
                  <a:tcPr/>
                </a:tc>
                <a:tc hMerge="1">
                  <a:txBody>
                    <a:bodyPr/>
                    <a:lstStyle/>
                    <a:p>
                      <a:endParaRPr lang="fr-FR"/>
                    </a:p>
                  </a:txBody>
                  <a:tcPr/>
                </a:tc>
                <a:tc gridSpan="3">
                  <a:txBody>
                    <a:bodyPr/>
                    <a:lstStyle/>
                    <a:p>
                      <a:pPr algn="ctr">
                        <a:spcAft>
                          <a:spcPts val="0"/>
                        </a:spcAft>
                      </a:pPr>
                      <a:r>
                        <a:rPr lang="fr-FR" sz="900"/>
                        <a:t>Taux %</a:t>
                      </a:r>
                      <a:endParaRPr lang="fr-FR" sz="1200">
                        <a:latin typeface="Times New Roman"/>
                        <a:ea typeface="Times New Roman"/>
                        <a:cs typeface="Arial"/>
                      </a:endParaRPr>
                    </a:p>
                  </a:txBody>
                  <a:tcPr marL="68580" marR="68580" marT="0" marB="0" anchor="ctr"/>
                </a:tc>
                <a:tc hMerge="1">
                  <a:txBody>
                    <a:bodyPr/>
                    <a:lstStyle/>
                    <a:p>
                      <a:endParaRPr lang="fr-FR"/>
                    </a:p>
                  </a:txBody>
                  <a:tcPr/>
                </a:tc>
                <a:tc hMerge="1">
                  <a:txBody>
                    <a:bodyPr/>
                    <a:lstStyle/>
                    <a:p>
                      <a:endParaRPr lang="fr-FR"/>
                    </a:p>
                  </a:txBody>
                  <a:tcPr/>
                </a:tc>
              </a:tr>
              <a:tr h="345402">
                <a:tc>
                  <a:txBody>
                    <a:bodyPr/>
                    <a:lstStyle/>
                    <a:p>
                      <a:pPr algn="just">
                        <a:spcAft>
                          <a:spcPts val="0"/>
                        </a:spcAft>
                      </a:pPr>
                      <a:r>
                        <a:rPr lang="fr-FR" sz="900"/>
                        <a:t>Dispersion</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Age actif</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Actif</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Occupée</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Chômage</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Active</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Occupée</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Chômage</a:t>
                      </a:r>
                      <a:endParaRPr lang="fr-FR" sz="1200">
                        <a:latin typeface="Times New Roman"/>
                        <a:ea typeface="Times New Roman"/>
                        <a:cs typeface="Arial"/>
                      </a:endParaRPr>
                    </a:p>
                  </a:txBody>
                  <a:tcPr marL="68580" marR="68580" marT="0" marB="0" anchor="ctr"/>
                </a:tc>
              </a:tr>
              <a:tr h="345402">
                <a:tc>
                  <a:txBody>
                    <a:bodyPr/>
                    <a:lstStyle/>
                    <a:p>
                      <a:pPr algn="just">
                        <a:spcAft>
                          <a:spcPts val="0"/>
                        </a:spcAft>
                      </a:pPr>
                      <a:r>
                        <a:rPr lang="fr-FR" sz="900"/>
                        <a:t>Chef lieu</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21411</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12418</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8136</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2676</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58%</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38%</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13%</a:t>
                      </a:r>
                      <a:endParaRPr lang="fr-FR" sz="1200">
                        <a:latin typeface="Times New Roman"/>
                        <a:ea typeface="Times New Roman"/>
                        <a:cs typeface="Arial"/>
                      </a:endParaRPr>
                    </a:p>
                  </a:txBody>
                  <a:tcPr marL="68580" marR="68580" marT="0" marB="0" anchor="ctr"/>
                </a:tc>
              </a:tr>
              <a:tr h="690805">
                <a:tc>
                  <a:txBody>
                    <a:bodyPr/>
                    <a:lstStyle/>
                    <a:p>
                      <a:pPr algn="just">
                        <a:spcAft>
                          <a:spcPts val="0"/>
                        </a:spcAft>
                      </a:pPr>
                      <a:r>
                        <a:rPr lang="fr-FR" sz="900"/>
                        <a:t>Béni Mestina</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718</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388</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230</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85</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54%</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32%</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12%</a:t>
                      </a:r>
                      <a:endParaRPr lang="fr-FR" sz="1200">
                        <a:latin typeface="Times New Roman"/>
                        <a:ea typeface="Times New Roman"/>
                        <a:cs typeface="Arial"/>
                      </a:endParaRPr>
                    </a:p>
                  </a:txBody>
                  <a:tcPr marL="68580" marR="68580" marT="0" marB="0" anchor="ctr"/>
                </a:tc>
              </a:tr>
              <a:tr h="345402">
                <a:tc>
                  <a:txBody>
                    <a:bodyPr/>
                    <a:lstStyle/>
                    <a:p>
                      <a:pPr algn="just">
                        <a:spcAft>
                          <a:spcPts val="0"/>
                        </a:spcAft>
                      </a:pPr>
                      <a:r>
                        <a:rPr lang="fr-FR" sz="900"/>
                        <a:t>Retba</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331</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159</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83</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45</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48%</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25%</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14%</a:t>
                      </a:r>
                      <a:endParaRPr lang="fr-FR" sz="1200">
                        <a:latin typeface="Times New Roman"/>
                        <a:ea typeface="Times New Roman"/>
                        <a:cs typeface="Arial"/>
                      </a:endParaRPr>
                    </a:p>
                  </a:txBody>
                  <a:tcPr marL="68580" marR="68580" marT="0" marB="0" anchor="ctr"/>
                </a:tc>
              </a:tr>
              <a:tr h="345402">
                <a:tc>
                  <a:txBody>
                    <a:bodyPr/>
                    <a:lstStyle/>
                    <a:p>
                      <a:pPr algn="just">
                        <a:spcAft>
                          <a:spcPts val="0"/>
                        </a:spcAft>
                      </a:pPr>
                      <a:r>
                        <a:rPr lang="fr-FR" sz="900"/>
                        <a:t>Zone Eparse</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1403</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912</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561</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140</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65%</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40%</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10%</a:t>
                      </a:r>
                      <a:endParaRPr lang="fr-FR" sz="1200">
                        <a:latin typeface="Times New Roman"/>
                        <a:ea typeface="Times New Roman"/>
                        <a:cs typeface="Arial"/>
                      </a:endParaRPr>
                    </a:p>
                  </a:txBody>
                  <a:tcPr marL="68580" marR="68580" marT="0" marB="0" anchor="ctr"/>
                </a:tc>
              </a:tr>
              <a:tr h="345402">
                <a:tc>
                  <a:txBody>
                    <a:bodyPr/>
                    <a:lstStyle/>
                    <a:p>
                      <a:pPr algn="just">
                        <a:spcAft>
                          <a:spcPts val="0"/>
                        </a:spcAft>
                      </a:pPr>
                      <a:r>
                        <a:rPr lang="fr-FR" sz="900"/>
                        <a:t>Commune</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23803</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13877</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9010</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2945</a:t>
                      </a:r>
                      <a:endParaRPr lang="fr-FR" sz="1200">
                        <a:latin typeface="Times New Roman"/>
                        <a:ea typeface="Times New Roman"/>
                        <a:cs typeface="Arial"/>
                      </a:endParaRPr>
                    </a:p>
                  </a:txBody>
                  <a:tcPr marL="68580" marR="68580" marT="0" marB="0" anchor="b"/>
                </a:tc>
                <a:tc>
                  <a:txBody>
                    <a:bodyPr/>
                    <a:lstStyle/>
                    <a:p>
                      <a:pPr algn="ctr">
                        <a:spcAft>
                          <a:spcPts val="0"/>
                        </a:spcAft>
                      </a:pPr>
                      <a:r>
                        <a:rPr lang="fr-FR" sz="900"/>
                        <a:t>58%</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a:t>38%</a:t>
                      </a:r>
                      <a:endParaRPr lang="fr-FR" sz="1200">
                        <a:latin typeface="Times New Roman"/>
                        <a:ea typeface="Times New Roman"/>
                        <a:cs typeface="Arial"/>
                      </a:endParaRPr>
                    </a:p>
                  </a:txBody>
                  <a:tcPr marL="68580" marR="68580" marT="0" marB="0" anchor="ctr"/>
                </a:tc>
                <a:tc>
                  <a:txBody>
                    <a:bodyPr/>
                    <a:lstStyle/>
                    <a:p>
                      <a:pPr algn="ctr">
                        <a:spcAft>
                          <a:spcPts val="0"/>
                        </a:spcAft>
                      </a:pPr>
                      <a:r>
                        <a:rPr lang="fr-FR" sz="900" dirty="0"/>
                        <a:t>12%</a:t>
                      </a:r>
                      <a:endParaRPr lang="fr-FR" sz="1200" dirty="0">
                        <a:latin typeface="Times New Roman"/>
                        <a:ea typeface="Times New Roman"/>
                        <a:cs typeface="Arial"/>
                      </a:endParaRPr>
                    </a:p>
                  </a:txBody>
                  <a:tcPr marL="68580" marR="68580" marT="0" marB="0" anchor="ctr"/>
                </a:tc>
              </a:tr>
            </a:tbl>
          </a:graphicData>
        </a:graphic>
      </p:graphicFrame>
      <p:sp>
        <p:nvSpPr>
          <p:cNvPr id="3" name="Rectangle 2"/>
          <p:cNvSpPr/>
          <p:nvPr/>
        </p:nvSpPr>
        <p:spPr>
          <a:xfrm>
            <a:off x="785786" y="785794"/>
            <a:ext cx="7858180" cy="369332"/>
          </a:xfrm>
          <a:prstGeom prst="rect">
            <a:avLst/>
          </a:prstGeom>
        </p:spPr>
        <p:txBody>
          <a:bodyPr wrap="square">
            <a:spAutoFit/>
          </a:bodyPr>
          <a:lstStyle/>
          <a:p>
            <a:r>
              <a:rPr lang="fr-FR" dirty="0" smtClean="0">
                <a:solidFill>
                  <a:schemeClr val="accent3"/>
                </a:solidFill>
              </a:rPr>
              <a:t>populations active, occupée et au chômage par dispersion estimation 2008</a:t>
            </a:r>
            <a:endParaRPr lang="fr-FR" dirty="0">
              <a:solidFill>
                <a:schemeClr val="accent3"/>
              </a:solidFill>
            </a:endParaRPr>
          </a:p>
        </p:txBody>
      </p:sp>
      <p:sp>
        <p:nvSpPr>
          <p:cNvPr id="4" name="Rectangle 3"/>
          <p:cNvSpPr/>
          <p:nvPr/>
        </p:nvSpPr>
        <p:spPr>
          <a:xfrm>
            <a:off x="571472" y="4418738"/>
            <a:ext cx="8001055" cy="1384995"/>
          </a:xfrm>
          <a:prstGeom prst="rect">
            <a:avLst/>
          </a:prstGeom>
        </p:spPr>
        <p:txBody>
          <a:bodyPr wrap="square">
            <a:spAutoFit/>
          </a:bodyPr>
          <a:lstStyle/>
          <a:p>
            <a:pPr algn="just" hangingPunct="0">
              <a:spcAft>
                <a:spcPts val="0"/>
              </a:spcAft>
            </a:pPr>
            <a:r>
              <a:rPr lang="fr-FR" dirty="0" smtClean="0">
                <a:solidFill>
                  <a:schemeClr val="accent6">
                    <a:lumMod val="40000"/>
                    <a:lumOff val="60000"/>
                  </a:schemeClr>
                </a:solidFill>
                <a:latin typeface="Times New Roman"/>
                <a:ea typeface="Times New Roman"/>
              </a:rPr>
              <a:t>Les estimations ressorties montrent que le taux de chômage à l’échelle de la commune est de 12% loin de celui remis par l’APC de </a:t>
            </a:r>
            <a:r>
              <a:rPr lang="fr-FR" dirty="0" err="1" smtClean="0">
                <a:solidFill>
                  <a:schemeClr val="accent6">
                    <a:lumMod val="40000"/>
                    <a:lumOff val="60000"/>
                  </a:schemeClr>
                </a:solidFill>
                <a:latin typeface="Times New Roman"/>
                <a:ea typeface="Times New Roman"/>
              </a:rPr>
              <a:t>Didouche</a:t>
            </a:r>
            <a:r>
              <a:rPr lang="fr-FR" dirty="0" smtClean="0">
                <a:solidFill>
                  <a:schemeClr val="accent6">
                    <a:lumMod val="40000"/>
                    <a:lumOff val="60000"/>
                  </a:schemeClr>
                </a:solidFill>
                <a:latin typeface="Times New Roman"/>
                <a:ea typeface="Times New Roman"/>
              </a:rPr>
              <a:t> qui est de 18% (leur chiffre sont pris suivant le nombre de demande d’emplois remis au niveau de l’APC).</a:t>
            </a:r>
          </a:p>
          <a:p>
            <a:pPr algn="just" hangingPunct="0">
              <a:spcAft>
                <a:spcPts val="0"/>
              </a:spcAft>
            </a:pPr>
            <a:r>
              <a:rPr lang="fr-FR" sz="1200" dirty="0" smtClean="0">
                <a:solidFill>
                  <a:srgbClr val="0000FF"/>
                </a:solidFill>
                <a:latin typeface="Times New Roman"/>
                <a:ea typeface="Times New Roman"/>
              </a:rPr>
              <a:t> </a:t>
            </a:r>
            <a:endParaRPr lang="fr-FR" sz="1200" dirty="0">
              <a:solidFill>
                <a:srgbClr val="0000FF"/>
              </a:solidFill>
              <a:latin typeface="Times New Roman"/>
              <a:ea typeface="Times New Roman"/>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5" name="Objet 10"/>
          <p:cNvPicPr>
            <a:picLocks noChangeAspect="1" noChangeArrowheads="1"/>
          </p:cNvPicPr>
          <p:nvPr/>
        </p:nvPicPr>
        <p:blipFill>
          <a:blip r:embed="rId2"/>
          <a:srcRect l="-7826" t="-613" r="-7246" b="-7578"/>
          <a:stretch>
            <a:fillRect/>
          </a:stretch>
        </p:blipFill>
        <p:spPr bwMode="auto">
          <a:xfrm>
            <a:off x="-214346" y="785794"/>
            <a:ext cx="9141336" cy="3500438"/>
          </a:xfrm>
          <a:prstGeom prst="rect">
            <a:avLst/>
          </a:prstGeom>
          <a:noFill/>
          <a:ln w="9525">
            <a:noFill/>
            <a:miter lim="800000"/>
            <a:headEnd/>
            <a:tailEnd/>
          </a:ln>
        </p:spPr>
      </p:pic>
      <p:sp>
        <p:nvSpPr>
          <p:cNvPr id="3" name="Rectangle 2"/>
          <p:cNvSpPr/>
          <p:nvPr/>
        </p:nvSpPr>
        <p:spPr>
          <a:xfrm>
            <a:off x="1142976" y="214290"/>
            <a:ext cx="6429404" cy="646331"/>
          </a:xfrm>
          <a:prstGeom prst="rect">
            <a:avLst/>
          </a:prstGeom>
        </p:spPr>
        <p:txBody>
          <a:bodyPr wrap="square">
            <a:spAutoFit/>
          </a:bodyPr>
          <a:lstStyle/>
          <a:p>
            <a:pPr algn="ctr"/>
            <a:r>
              <a:rPr lang="fr-FR" b="1" dirty="0" smtClean="0">
                <a:solidFill>
                  <a:schemeClr val="accent3"/>
                </a:solidFill>
              </a:rPr>
              <a:t>Occupation et chômage par dispersion à l’échelle de la commune estimation 2008</a:t>
            </a:r>
            <a:endParaRPr lang="fr-FR" b="1" dirty="0">
              <a:solidFill>
                <a:schemeClr val="accent3"/>
              </a:solidFill>
            </a:endParaRPr>
          </a:p>
        </p:txBody>
      </p:sp>
      <p:sp>
        <p:nvSpPr>
          <p:cNvPr id="4" name="Rectangle 3"/>
          <p:cNvSpPr/>
          <p:nvPr/>
        </p:nvSpPr>
        <p:spPr>
          <a:xfrm>
            <a:off x="428596" y="4511408"/>
            <a:ext cx="8215370" cy="2031325"/>
          </a:xfrm>
          <a:prstGeom prst="rect">
            <a:avLst/>
          </a:prstGeom>
        </p:spPr>
        <p:txBody>
          <a:bodyPr wrap="square">
            <a:spAutoFit/>
          </a:bodyPr>
          <a:lstStyle/>
          <a:p>
            <a:pPr algn="just" hangingPunct="0">
              <a:spcAft>
                <a:spcPts val="0"/>
              </a:spcAft>
            </a:pPr>
            <a:r>
              <a:rPr lang="fr-FR" dirty="0" smtClean="0">
                <a:solidFill>
                  <a:schemeClr val="accent6">
                    <a:lumMod val="40000"/>
                    <a:lumOff val="60000"/>
                  </a:schemeClr>
                </a:solidFill>
                <a:latin typeface="Times New Roman"/>
                <a:ea typeface="Times New Roman"/>
              </a:rPr>
              <a:t>Le graphique et le tableau présenté ci-dessus mettent en relief le potentiel actif qui participe au marché de travail et les besoins réels en matière d’emploi.</a:t>
            </a:r>
          </a:p>
          <a:p>
            <a:pPr algn="just" hangingPunct="0">
              <a:spcAft>
                <a:spcPts val="0"/>
              </a:spcAft>
            </a:pPr>
            <a:r>
              <a:rPr lang="fr-FR" dirty="0" smtClean="0">
                <a:solidFill>
                  <a:schemeClr val="accent6">
                    <a:lumMod val="40000"/>
                    <a:lumOff val="60000"/>
                  </a:schemeClr>
                </a:solidFill>
                <a:latin typeface="Times New Roman"/>
                <a:ea typeface="Times New Roman"/>
              </a:rPr>
              <a:t>Les indices économiques dégagés pour la commune de </a:t>
            </a:r>
            <a:r>
              <a:rPr lang="fr-FR" dirty="0" err="1" smtClean="0">
                <a:solidFill>
                  <a:schemeClr val="accent6">
                    <a:lumMod val="40000"/>
                    <a:lumOff val="60000"/>
                  </a:schemeClr>
                </a:solidFill>
                <a:latin typeface="Times New Roman"/>
                <a:ea typeface="Times New Roman"/>
              </a:rPr>
              <a:t>Didouche</a:t>
            </a:r>
            <a:r>
              <a:rPr lang="fr-FR" dirty="0" smtClean="0">
                <a:solidFill>
                  <a:schemeClr val="accent6">
                    <a:lumMod val="40000"/>
                    <a:lumOff val="60000"/>
                  </a:schemeClr>
                </a:solidFill>
                <a:latin typeface="Times New Roman"/>
                <a:ea typeface="Times New Roman"/>
              </a:rPr>
              <a:t> Mourad révèlent une situation économique assez bonne, illustrée par un nombre d'occupés supérieur au nombre de chômeurs notamment en chef-lieu et la zone éparse, le chef-lieu caractérisant par un taux de chômage un peu élevées par rapport au tau de chômage de la wilaya estimation direction de l’emploi 11.8% en 2008.</a:t>
            </a:r>
            <a:endParaRPr lang="fr-FR" dirty="0">
              <a:solidFill>
                <a:schemeClr val="accent6">
                  <a:lumMod val="40000"/>
                  <a:lumOff val="60000"/>
                </a:schemeClr>
              </a:solidFill>
              <a:latin typeface="Times New Roman"/>
              <a:ea typeface="Times New Roman"/>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40" y="357166"/>
            <a:ext cx="10644230" cy="553998"/>
          </a:xfrm>
          <a:prstGeom prst="rect">
            <a:avLst/>
          </a:prstGeom>
        </p:spPr>
        <p:txBody>
          <a:bodyPr wrap="square">
            <a:spAutoFit/>
          </a:bodyPr>
          <a:lstStyle/>
          <a:p>
            <a:pPr marL="1143000" lvl="2" indent="-228600">
              <a:lnSpc>
                <a:spcPct val="150000"/>
              </a:lnSpc>
              <a:spcAft>
                <a:spcPts val="0"/>
              </a:spcAft>
              <a:buFont typeface="+mj-lt"/>
              <a:buAutoNum type="arabicPeriod"/>
            </a:pPr>
            <a:r>
              <a:rPr lang="fr-FR" sz="2000" b="1" dirty="0" smtClean="0">
                <a:solidFill>
                  <a:schemeClr val="accent3"/>
                </a:solidFill>
                <a:latin typeface="Times New Roman"/>
                <a:ea typeface="Times New Roman"/>
              </a:rPr>
              <a:t>Les occupées par branche d’activité économique la commune de </a:t>
            </a:r>
            <a:r>
              <a:rPr lang="fr-FR" sz="2000" b="1" dirty="0" err="1" smtClean="0">
                <a:solidFill>
                  <a:schemeClr val="accent3"/>
                </a:solidFill>
                <a:latin typeface="Times New Roman"/>
                <a:ea typeface="Times New Roman"/>
              </a:rPr>
              <a:t>Didouche</a:t>
            </a:r>
            <a:r>
              <a:rPr lang="fr-FR" sz="2000" b="1" dirty="0" smtClean="0">
                <a:solidFill>
                  <a:schemeClr val="accent3"/>
                </a:solidFill>
                <a:latin typeface="Times New Roman"/>
                <a:ea typeface="Times New Roman"/>
              </a:rPr>
              <a:t> Mourad</a:t>
            </a:r>
            <a:endParaRPr lang="fr-FR" sz="2000" dirty="0">
              <a:solidFill>
                <a:schemeClr val="accent3"/>
              </a:solidFill>
              <a:latin typeface="Times New Roman"/>
              <a:ea typeface="Times New Roman"/>
            </a:endParaRPr>
          </a:p>
        </p:txBody>
      </p:sp>
      <p:graphicFrame>
        <p:nvGraphicFramePr>
          <p:cNvPr id="3" name="Tableau 2"/>
          <p:cNvGraphicFramePr>
            <a:graphicFrameLocks noGrp="1"/>
          </p:cNvGraphicFramePr>
          <p:nvPr/>
        </p:nvGraphicFramePr>
        <p:xfrm>
          <a:off x="4357686" y="1785926"/>
          <a:ext cx="4613665" cy="2123135"/>
        </p:xfrm>
        <a:graphic>
          <a:graphicData uri="http://schemas.openxmlformats.org/drawingml/2006/table">
            <a:tbl>
              <a:tblPr>
                <a:tableStyleId>{8A107856-5554-42FB-B03E-39F5DBC370BA}</a:tableStyleId>
              </a:tblPr>
              <a:tblGrid>
                <a:gridCol w="1206012"/>
                <a:gridCol w="696662"/>
                <a:gridCol w="845224"/>
                <a:gridCol w="474285"/>
                <a:gridCol w="704046"/>
                <a:gridCol w="687436"/>
              </a:tblGrid>
              <a:tr h="303305">
                <a:tc>
                  <a:txBody>
                    <a:bodyPr/>
                    <a:lstStyle/>
                    <a:p>
                      <a:pPr algn="just">
                        <a:spcAft>
                          <a:spcPts val="0"/>
                        </a:spcAft>
                      </a:pPr>
                      <a:r>
                        <a:rPr lang="fr-FR" sz="1050" dirty="0"/>
                        <a:t>LOCALITE</a:t>
                      </a:r>
                      <a:endParaRPr lang="fr-FR" sz="1600" dirty="0">
                        <a:latin typeface="Times New Roman"/>
                        <a:ea typeface="Times New Roman"/>
                        <a:cs typeface="Arial"/>
                      </a:endParaRPr>
                    </a:p>
                  </a:txBody>
                  <a:tcPr marL="68580" marR="68580" marT="0" marB="0"/>
                </a:tc>
                <a:tc>
                  <a:txBody>
                    <a:bodyPr/>
                    <a:lstStyle/>
                    <a:p>
                      <a:pPr algn="ctr">
                        <a:spcAft>
                          <a:spcPts val="0"/>
                        </a:spcAft>
                      </a:pPr>
                      <a:r>
                        <a:rPr lang="fr-FR" sz="1050"/>
                        <a:t>Occupée</a:t>
                      </a:r>
                      <a:endParaRPr lang="fr-FR" sz="1600">
                        <a:latin typeface="Times New Roman"/>
                        <a:ea typeface="Times New Roman"/>
                        <a:cs typeface="Arial"/>
                      </a:endParaRPr>
                    </a:p>
                  </a:txBody>
                  <a:tcPr marL="68580" marR="68580" marT="0" marB="0"/>
                </a:tc>
                <a:tc>
                  <a:txBody>
                    <a:bodyPr/>
                    <a:lstStyle/>
                    <a:p>
                      <a:pPr algn="ctr">
                        <a:spcAft>
                          <a:spcPts val="0"/>
                        </a:spcAft>
                      </a:pPr>
                      <a:r>
                        <a:rPr lang="fr-FR" sz="1050"/>
                        <a:t>Agriculture</a:t>
                      </a:r>
                      <a:endParaRPr lang="fr-FR" sz="1600">
                        <a:latin typeface="Times New Roman"/>
                        <a:ea typeface="Times New Roman"/>
                        <a:cs typeface="Arial"/>
                      </a:endParaRPr>
                    </a:p>
                  </a:txBody>
                  <a:tcPr marL="68580" marR="68580" marT="0" marB="0"/>
                </a:tc>
                <a:tc>
                  <a:txBody>
                    <a:bodyPr/>
                    <a:lstStyle/>
                    <a:p>
                      <a:pPr algn="ctr">
                        <a:spcAft>
                          <a:spcPts val="0"/>
                        </a:spcAft>
                      </a:pPr>
                      <a:r>
                        <a:rPr lang="fr-FR" sz="1050"/>
                        <a:t>BTP</a:t>
                      </a:r>
                      <a:endParaRPr lang="fr-FR" sz="1600">
                        <a:latin typeface="Times New Roman"/>
                        <a:ea typeface="Times New Roman"/>
                        <a:cs typeface="Arial"/>
                      </a:endParaRPr>
                    </a:p>
                  </a:txBody>
                  <a:tcPr marL="68580" marR="68580" marT="0" marB="0"/>
                </a:tc>
                <a:tc>
                  <a:txBody>
                    <a:bodyPr/>
                    <a:lstStyle/>
                    <a:p>
                      <a:pPr algn="ctr">
                        <a:spcAft>
                          <a:spcPts val="0"/>
                        </a:spcAft>
                      </a:pPr>
                      <a:r>
                        <a:rPr lang="fr-FR" sz="1050"/>
                        <a:t>Industrie</a:t>
                      </a:r>
                      <a:endParaRPr lang="fr-FR" sz="1600">
                        <a:latin typeface="Times New Roman"/>
                        <a:ea typeface="Times New Roman"/>
                        <a:cs typeface="Arial"/>
                      </a:endParaRPr>
                    </a:p>
                  </a:txBody>
                  <a:tcPr marL="68580" marR="68580" marT="0" marB="0"/>
                </a:tc>
                <a:tc>
                  <a:txBody>
                    <a:bodyPr/>
                    <a:lstStyle/>
                    <a:p>
                      <a:pPr algn="ctr">
                        <a:spcAft>
                          <a:spcPts val="0"/>
                        </a:spcAft>
                      </a:pPr>
                      <a:r>
                        <a:rPr lang="fr-FR" sz="1050"/>
                        <a:t>Tertiaire</a:t>
                      </a:r>
                      <a:endParaRPr lang="fr-FR" sz="1600">
                        <a:latin typeface="Times New Roman"/>
                        <a:ea typeface="Times New Roman"/>
                        <a:cs typeface="Arial"/>
                      </a:endParaRPr>
                    </a:p>
                  </a:txBody>
                  <a:tcPr marL="68580" marR="68580" marT="0" marB="0"/>
                </a:tc>
              </a:tr>
              <a:tr h="606610">
                <a:tc>
                  <a:txBody>
                    <a:bodyPr/>
                    <a:lstStyle/>
                    <a:p>
                      <a:pPr algn="just">
                        <a:spcAft>
                          <a:spcPts val="0"/>
                        </a:spcAft>
                      </a:pPr>
                      <a:r>
                        <a:rPr lang="fr-FR" sz="1050" dirty="0" err="1"/>
                        <a:t>Didouche</a:t>
                      </a:r>
                      <a:r>
                        <a:rPr lang="fr-FR" sz="1050" dirty="0"/>
                        <a:t> Mourad</a:t>
                      </a:r>
                      <a:endParaRPr lang="fr-FR" sz="1600" dirty="0">
                        <a:latin typeface="Times New Roman"/>
                        <a:ea typeface="Times New Roman"/>
                        <a:cs typeface="Arial"/>
                      </a:endParaRPr>
                    </a:p>
                  </a:txBody>
                  <a:tcPr marL="68580" marR="68580" marT="0" marB="0" anchor="ctr"/>
                </a:tc>
                <a:tc>
                  <a:txBody>
                    <a:bodyPr/>
                    <a:lstStyle/>
                    <a:p>
                      <a:pPr algn="ctr">
                        <a:spcAft>
                          <a:spcPts val="0"/>
                        </a:spcAft>
                      </a:pPr>
                      <a:r>
                        <a:rPr lang="fr-FR" sz="1050" dirty="0"/>
                        <a:t>8136</a:t>
                      </a:r>
                      <a:endParaRPr lang="fr-FR" sz="1600" dirty="0">
                        <a:latin typeface="Times New Roman"/>
                        <a:ea typeface="Times New Roman"/>
                        <a:cs typeface="Arial"/>
                      </a:endParaRPr>
                    </a:p>
                  </a:txBody>
                  <a:tcPr marL="68580" marR="68580" marT="0" marB="0" anchor="b"/>
                </a:tc>
                <a:tc>
                  <a:txBody>
                    <a:bodyPr/>
                    <a:lstStyle/>
                    <a:p>
                      <a:pPr algn="ctr">
                        <a:spcAft>
                          <a:spcPts val="0"/>
                        </a:spcAft>
                      </a:pPr>
                      <a:r>
                        <a:rPr lang="fr-FR" sz="1050"/>
                        <a:t>651</a:t>
                      </a:r>
                      <a:endParaRPr lang="fr-FR" sz="1600">
                        <a:latin typeface="Times New Roman"/>
                        <a:ea typeface="Times New Roman"/>
                        <a:cs typeface="Arial"/>
                      </a:endParaRPr>
                    </a:p>
                  </a:txBody>
                  <a:tcPr marL="68580" marR="68580" marT="0" marB="0" anchor="ctr"/>
                </a:tc>
                <a:tc>
                  <a:txBody>
                    <a:bodyPr/>
                    <a:lstStyle/>
                    <a:p>
                      <a:pPr algn="ctr">
                        <a:spcAft>
                          <a:spcPts val="0"/>
                        </a:spcAft>
                      </a:pPr>
                      <a:r>
                        <a:rPr lang="fr-FR" sz="1050"/>
                        <a:t>570</a:t>
                      </a:r>
                      <a:endParaRPr lang="fr-FR" sz="1600">
                        <a:latin typeface="Times New Roman"/>
                        <a:ea typeface="Times New Roman"/>
                        <a:cs typeface="Arial"/>
                      </a:endParaRPr>
                    </a:p>
                  </a:txBody>
                  <a:tcPr marL="68580" marR="68580" marT="0" marB="0" anchor="ctr"/>
                </a:tc>
                <a:tc>
                  <a:txBody>
                    <a:bodyPr/>
                    <a:lstStyle/>
                    <a:p>
                      <a:pPr algn="ctr">
                        <a:spcAft>
                          <a:spcPts val="0"/>
                        </a:spcAft>
                      </a:pPr>
                      <a:r>
                        <a:rPr lang="fr-FR" sz="1050"/>
                        <a:t>5614</a:t>
                      </a:r>
                      <a:endParaRPr lang="fr-FR" sz="1600">
                        <a:latin typeface="Times New Roman"/>
                        <a:ea typeface="Times New Roman"/>
                        <a:cs typeface="Arial"/>
                      </a:endParaRPr>
                    </a:p>
                  </a:txBody>
                  <a:tcPr marL="68580" marR="68580" marT="0" marB="0" anchor="ctr"/>
                </a:tc>
                <a:tc>
                  <a:txBody>
                    <a:bodyPr/>
                    <a:lstStyle/>
                    <a:p>
                      <a:pPr algn="ctr">
                        <a:spcAft>
                          <a:spcPts val="0"/>
                        </a:spcAft>
                      </a:pPr>
                      <a:r>
                        <a:rPr lang="fr-FR" sz="1050"/>
                        <a:t>1302</a:t>
                      </a:r>
                      <a:endParaRPr lang="fr-FR" sz="1600">
                        <a:latin typeface="Times New Roman"/>
                        <a:ea typeface="Times New Roman"/>
                        <a:cs typeface="Arial"/>
                      </a:endParaRPr>
                    </a:p>
                  </a:txBody>
                  <a:tcPr marL="68580" marR="68580" marT="0" marB="0" anchor="ctr"/>
                </a:tc>
              </a:tr>
              <a:tr h="303305">
                <a:tc>
                  <a:txBody>
                    <a:bodyPr/>
                    <a:lstStyle/>
                    <a:p>
                      <a:pPr algn="just">
                        <a:spcAft>
                          <a:spcPts val="0"/>
                        </a:spcAft>
                      </a:pPr>
                      <a:r>
                        <a:rPr lang="fr-FR" sz="1050"/>
                        <a:t>Béni Mestina</a:t>
                      </a:r>
                      <a:endParaRPr lang="fr-FR" sz="1600">
                        <a:latin typeface="Times New Roman"/>
                        <a:ea typeface="Times New Roman"/>
                        <a:cs typeface="Arial"/>
                      </a:endParaRPr>
                    </a:p>
                  </a:txBody>
                  <a:tcPr marL="68580" marR="68580" marT="0" marB="0" anchor="ctr"/>
                </a:tc>
                <a:tc>
                  <a:txBody>
                    <a:bodyPr/>
                    <a:lstStyle/>
                    <a:p>
                      <a:pPr algn="ctr">
                        <a:spcAft>
                          <a:spcPts val="0"/>
                        </a:spcAft>
                      </a:pPr>
                      <a:r>
                        <a:rPr lang="fr-FR" sz="1050" dirty="0"/>
                        <a:t>230</a:t>
                      </a:r>
                      <a:endParaRPr lang="fr-FR" sz="1600" dirty="0">
                        <a:latin typeface="Times New Roman"/>
                        <a:ea typeface="Times New Roman"/>
                        <a:cs typeface="Arial"/>
                      </a:endParaRPr>
                    </a:p>
                  </a:txBody>
                  <a:tcPr marL="68580" marR="68580" marT="0" marB="0" anchor="b"/>
                </a:tc>
                <a:tc>
                  <a:txBody>
                    <a:bodyPr/>
                    <a:lstStyle/>
                    <a:p>
                      <a:pPr algn="ctr">
                        <a:spcAft>
                          <a:spcPts val="0"/>
                        </a:spcAft>
                      </a:pPr>
                      <a:r>
                        <a:rPr lang="fr-FR" sz="1050"/>
                        <a:t>18</a:t>
                      </a:r>
                      <a:endParaRPr lang="fr-FR" sz="1600">
                        <a:latin typeface="Times New Roman"/>
                        <a:ea typeface="Times New Roman"/>
                        <a:cs typeface="Arial"/>
                      </a:endParaRPr>
                    </a:p>
                  </a:txBody>
                  <a:tcPr marL="68580" marR="68580" marT="0" marB="0" anchor="ctr"/>
                </a:tc>
                <a:tc>
                  <a:txBody>
                    <a:bodyPr/>
                    <a:lstStyle/>
                    <a:p>
                      <a:pPr algn="ctr">
                        <a:spcAft>
                          <a:spcPts val="0"/>
                        </a:spcAft>
                      </a:pPr>
                      <a:r>
                        <a:rPr lang="fr-FR" sz="1050"/>
                        <a:t>16</a:t>
                      </a:r>
                      <a:endParaRPr lang="fr-FR" sz="1600">
                        <a:latin typeface="Times New Roman"/>
                        <a:ea typeface="Times New Roman"/>
                        <a:cs typeface="Arial"/>
                      </a:endParaRPr>
                    </a:p>
                  </a:txBody>
                  <a:tcPr marL="68580" marR="68580" marT="0" marB="0" anchor="ctr"/>
                </a:tc>
                <a:tc>
                  <a:txBody>
                    <a:bodyPr/>
                    <a:lstStyle/>
                    <a:p>
                      <a:pPr algn="ctr">
                        <a:spcAft>
                          <a:spcPts val="0"/>
                        </a:spcAft>
                      </a:pPr>
                      <a:r>
                        <a:rPr lang="fr-FR" sz="1050" dirty="0"/>
                        <a:t>159</a:t>
                      </a:r>
                      <a:endParaRPr lang="fr-FR" sz="1600" dirty="0">
                        <a:latin typeface="Times New Roman"/>
                        <a:ea typeface="Times New Roman"/>
                        <a:cs typeface="Arial"/>
                      </a:endParaRPr>
                    </a:p>
                  </a:txBody>
                  <a:tcPr marL="68580" marR="68580" marT="0" marB="0" anchor="ctr"/>
                </a:tc>
                <a:tc>
                  <a:txBody>
                    <a:bodyPr/>
                    <a:lstStyle/>
                    <a:p>
                      <a:pPr algn="ctr">
                        <a:spcAft>
                          <a:spcPts val="0"/>
                        </a:spcAft>
                      </a:pPr>
                      <a:r>
                        <a:rPr lang="fr-FR" sz="1050" dirty="0"/>
                        <a:t>37</a:t>
                      </a:r>
                      <a:endParaRPr lang="fr-FR" sz="1600" dirty="0">
                        <a:latin typeface="Times New Roman"/>
                        <a:ea typeface="Times New Roman"/>
                        <a:cs typeface="Arial"/>
                      </a:endParaRPr>
                    </a:p>
                  </a:txBody>
                  <a:tcPr marL="68580" marR="68580" marT="0" marB="0" anchor="ctr"/>
                </a:tc>
              </a:tr>
              <a:tr h="303305">
                <a:tc>
                  <a:txBody>
                    <a:bodyPr/>
                    <a:lstStyle/>
                    <a:p>
                      <a:pPr algn="just">
                        <a:spcAft>
                          <a:spcPts val="0"/>
                        </a:spcAft>
                      </a:pPr>
                      <a:r>
                        <a:rPr lang="fr-FR" sz="1050" dirty="0" err="1"/>
                        <a:t>Retba</a:t>
                      </a:r>
                      <a:endParaRPr lang="fr-FR" sz="1600" dirty="0">
                        <a:latin typeface="Times New Roman"/>
                        <a:ea typeface="Times New Roman"/>
                        <a:cs typeface="Arial"/>
                      </a:endParaRPr>
                    </a:p>
                  </a:txBody>
                  <a:tcPr marL="68580" marR="68580" marT="0" marB="0" anchor="ctr"/>
                </a:tc>
                <a:tc>
                  <a:txBody>
                    <a:bodyPr/>
                    <a:lstStyle/>
                    <a:p>
                      <a:pPr algn="ctr">
                        <a:spcAft>
                          <a:spcPts val="0"/>
                        </a:spcAft>
                      </a:pPr>
                      <a:r>
                        <a:rPr lang="fr-FR" sz="1050" dirty="0"/>
                        <a:t>83</a:t>
                      </a:r>
                      <a:endParaRPr lang="fr-FR" sz="1600" dirty="0">
                        <a:latin typeface="Times New Roman"/>
                        <a:ea typeface="Times New Roman"/>
                        <a:cs typeface="Arial"/>
                      </a:endParaRPr>
                    </a:p>
                  </a:txBody>
                  <a:tcPr marL="68580" marR="68580" marT="0" marB="0" anchor="b"/>
                </a:tc>
                <a:tc>
                  <a:txBody>
                    <a:bodyPr/>
                    <a:lstStyle/>
                    <a:p>
                      <a:pPr algn="ctr">
                        <a:spcAft>
                          <a:spcPts val="0"/>
                        </a:spcAft>
                      </a:pPr>
                      <a:r>
                        <a:rPr lang="fr-FR" sz="1050" dirty="0"/>
                        <a:t>7</a:t>
                      </a:r>
                      <a:endParaRPr lang="fr-FR" sz="1600" dirty="0">
                        <a:latin typeface="Times New Roman"/>
                        <a:ea typeface="Times New Roman"/>
                        <a:cs typeface="Arial"/>
                      </a:endParaRPr>
                    </a:p>
                  </a:txBody>
                  <a:tcPr marL="68580" marR="68580" marT="0" marB="0" anchor="ctr"/>
                </a:tc>
                <a:tc>
                  <a:txBody>
                    <a:bodyPr/>
                    <a:lstStyle/>
                    <a:p>
                      <a:pPr algn="ctr">
                        <a:spcAft>
                          <a:spcPts val="0"/>
                        </a:spcAft>
                      </a:pPr>
                      <a:r>
                        <a:rPr lang="fr-FR" sz="1050"/>
                        <a:t>6</a:t>
                      </a:r>
                      <a:endParaRPr lang="fr-FR" sz="1600">
                        <a:latin typeface="Times New Roman"/>
                        <a:ea typeface="Times New Roman"/>
                        <a:cs typeface="Arial"/>
                      </a:endParaRPr>
                    </a:p>
                  </a:txBody>
                  <a:tcPr marL="68580" marR="68580" marT="0" marB="0" anchor="ctr"/>
                </a:tc>
                <a:tc>
                  <a:txBody>
                    <a:bodyPr/>
                    <a:lstStyle/>
                    <a:p>
                      <a:pPr algn="ctr">
                        <a:spcAft>
                          <a:spcPts val="0"/>
                        </a:spcAft>
                      </a:pPr>
                      <a:r>
                        <a:rPr lang="fr-FR" sz="1050"/>
                        <a:t>57</a:t>
                      </a:r>
                      <a:endParaRPr lang="fr-FR" sz="1600">
                        <a:latin typeface="Times New Roman"/>
                        <a:ea typeface="Times New Roman"/>
                        <a:cs typeface="Arial"/>
                      </a:endParaRPr>
                    </a:p>
                  </a:txBody>
                  <a:tcPr marL="68580" marR="68580" marT="0" marB="0" anchor="ctr"/>
                </a:tc>
                <a:tc>
                  <a:txBody>
                    <a:bodyPr/>
                    <a:lstStyle/>
                    <a:p>
                      <a:pPr algn="ctr">
                        <a:spcAft>
                          <a:spcPts val="0"/>
                        </a:spcAft>
                      </a:pPr>
                      <a:r>
                        <a:rPr lang="fr-FR" sz="1050"/>
                        <a:t>13</a:t>
                      </a:r>
                      <a:endParaRPr lang="fr-FR" sz="1600">
                        <a:latin typeface="Times New Roman"/>
                        <a:ea typeface="Times New Roman"/>
                        <a:cs typeface="Arial"/>
                      </a:endParaRPr>
                    </a:p>
                  </a:txBody>
                  <a:tcPr marL="68580" marR="68580" marT="0" marB="0" anchor="ctr"/>
                </a:tc>
              </a:tr>
              <a:tr h="303305">
                <a:tc>
                  <a:txBody>
                    <a:bodyPr/>
                    <a:lstStyle/>
                    <a:p>
                      <a:pPr algn="just">
                        <a:spcAft>
                          <a:spcPts val="0"/>
                        </a:spcAft>
                      </a:pPr>
                      <a:r>
                        <a:rPr lang="fr-FR" sz="1050" dirty="0"/>
                        <a:t>Zone Eparse</a:t>
                      </a:r>
                      <a:endParaRPr lang="fr-FR" sz="1600" dirty="0">
                        <a:latin typeface="Times New Roman"/>
                        <a:ea typeface="Times New Roman"/>
                        <a:cs typeface="Arial"/>
                      </a:endParaRPr>
                    </a:p>
                  </a:txBody>
                  <a:tcPr marL="68580" marR="68580" marT="0" marB="0" anchor="ctr"/>
                </a:tc>
                <a:tc>
                  <a:txBody>
                    <a:bodyPr/>
                    <a:lstStyle/>
                    <a:p>
                      <a:pPr algn="ctr">
                        <a:spcAft>
                          <a:spcPts val="0"/>
                        </a:spcAft>
                      </a:pPr>
                      <a:r>
                        <a:rPr lang="fr-FR" sz="1050"/>
                        <a:t>561</a:t>
                      </a:r>
                      <a:endParaRPr lang="fr-FR" sz="1600">
                        <a:latin typeface="Times New Roman"/>
                        <a:ea typeface="Times New Roman"/>
                        <a:cs typeface="Arial"/>
                      </a:endParaRPr>
                    </a:p>
                  </a:txBody>
                  <a:tcPr marL="68580" marR="68580" marT="0" marB="0" anchor="b"/>
                </a:tc>
                <a:tc>
                  <a:txBody>
                    <a:bodyPr/>
                    <a:lstStyle/>
                    <a:p>
                      <a:pPr algn="ctr">
                        <a:spcAft>
                          <a:spcPts val="0"/>
                        </a:spcAft>
                      </a:pPr>
                      <a:r>
                        <a:rPr lang="fr-FR" sz="1050" dirty="0"/>
                        <a:t>45</a:t>
                      </a:r>
                      <a:endParaRPr lang="fr-FR" sz="1600" dirty="0">
                        <a:latin typeface="Times New Roman"/>
                        <a:ea typeface="Times New Roman"/>
                        <a:cs typeface="Arial"/>
                      </a:endParaRPr>
                    </a:p>
                  </a:txBody>
                  <a:tcPr marL="68580" marR="68580" marT="0" marB="0" anchor="ctr"/>
                </a:tc>
                <a:tc>
                  <a:txBody>
                    <a:bodyPr/>
                    <a:lstStyle/>
                    <a:p>
                      <a:pPr algn="ctr">
                        <a:spcAft>
                          <a:spcPts val="0"/>
                        </a:spcAft>
                      </a:pPr>
                      <a:r>
                        <a:rPr lang="fr-FR" sz="1050" dirty="0"/>
                        <a:t>39</a:t>
                      </a:r>
                      <a:endParaRPr lang="fr-FR" sz="1600" dirty="0">
                        <a:latin typeface="Times New Roman"/>
                        <a:ea typeface="Times New Roman"/>
                        <a:cs typeface="Arial"/>
                      </a:endParaRPr>
                    </a:p>
                  </a:txBody>
                  <a:tcPr marL="68580" marR="68580" marT="0" marB="0" anchor="ctr"/>
                </a:tc>
                <a:tc>
                  <a:txBody>
                    <a:bodyPr/>
                    <a:lstStyle/>
                    <a:p>
                      <a:pPr algn="ctr">
                        <a:spcAft>
                          <a:spcPts val="0"/>
                        </a:spcAft>
                      </a:pPr>
                      <a:r>
                        <a:rPr lang="fr-FR" sz="1050" dirty="0"/>
                        <a:t>387</a:t>
                      </a:r>
                      <a:endParaRPr lang="fr-FR" sz="1600" dirty="0">
                        <a:latin typeface="Times New Roman"/>
                        <a:ea typeface="Times New Roman"/>
                        <a:cs typeface="Arial"/>
                      </a:endParaRPr>
                    </a:p>
                  </a:txBody>
                  <a:tcPr marL="68580" marR="68580" marT="0" marB="0" anchor="ctr"/>
                </a:tc>
                <a:tc>
                  <a:txBody>
                    <a:bodyPr/>
                    <a:lstStyle/>
                    <a:p>
                      <a:pPr algn="ctr">
                        <a:spcAft>
                          <a:spcPts val="0"/>
                        </a:spcAft>
                      </a:pPr>
                      <a:r>
                        <a:rPr lang="fr-FR" sz="1050"/>
                        <a:t>90</a:t>
                      </a:r>
                      <a:endParaRPr lang="fr-FR" sz="1600">
                        <a:latin typeface="Times New Roman"/>
                        <a:ea typeface="Times New Roman"/>
                        <a:cs typeface="Arial"/>
                      </a:endParaRPr>
                    </a:p>
                  </a:txBody>
                  <a:tcPr marL="68580" marR="68580" marT="0" marB="0" anchor="ctr"/>
                </a:tc>
              </a:tr>
              <a:tr h="303305">
                <a:tc>
                  <a:txBody>
                    <a:bodyPr/>
                    <a:lstStyle/>
                    <a:p>
                      <a:pPr algn="just">
                        <a:spcAft>
                          <a:spcPts val="0"/>
                        </a:spcAft>
                      </a:pPr>
                      <a:r>
                        <a:rPr lang="fr-FR" sz="1050"/>
                        <a:t>Commune</a:t>
                      </a:r>
                      <a:endParaRPr lang="fr-FR" sz="1600">
                        <a:latin typeface="Times New Roman"/>
                        <a:ea typeface="Times New Roman"/>
                        <a:cs typeface="Arial"/>
                      </a:endParaRPr>
                    </a:p>
                  </a:txBody>
                  <a:tcPr marL="68580" marR="68580" marT="0" marB="0"/>
                </a:tc>
                <a:tc>
                  <a:txBody>
                    <a:bodyPr/>
                    <a:lstStyle/>
                    <a:p>
                      <a:pPr algn="ctr">
                        <a:spcAft>
                          <a:spcPts val="0"/>
                        </a:spcAft>
                      </a:pPr>
                      <a:r>
                        <a:rPr lang="fr-FR" sz="1050"/>
                        <a:t>9010</a:t>
                      </a:r>
                      <a:endParaRPr lang="fr-FR" sz="1600">
                        <a:latin typeface="Times New Roman"/>
                        <a:ea typeface="Times New Roman"/>
                        <a:cs typeface="Arial"/>
                      </a:endParaRPr>
                    </a:p>
                  </a:txBody>
                  <a:tcPr marL="68580" marR="68580" marT="0" marB="0" anchor="b"/>
                </a:tc>
                <a:tc>
                  <a:txBody>
                    <a:bodyPr/>
                    <a:lstStyle/>
                    <a:p>
                      <a:pPr algn="ctr">
                        <a:spcAft>
                          <a:spcPts val="0"/>
                        </a:spcAft>
                      </a:pPr>
                      <a:r>
                        <a:rPr lang="fr-FR" sz="1050"/>
                        <a:t>721</a:t>
                      </a:r>
                      <a:endParaRPr lang="fr-FR" sz="1600">
                        <a:latin typeface="Times New Roman"/>
                        <a:ea typeface="Times New Roman"/>
                        <a:cs typeface="Arial"/>
                      </a:endParaRPr>
                    </a:p>
                  </a:txBody>
                  <a:tcPr marL="68580" marR="68580" marT="0" marB="0" anchor="ctr"/>
                </a:tc>
                <a:tc>
                  <a:txBody>
                    <a:bodyPr/>
                    <a:lstStyle/>
                    <a:p>
                      <a:pPr algn="ctr">
                        <a:spcAft>
                          <a:spcPts val="0"/>
                        </a:spcAft>
                      </a:pPr>
                      <a:r>
                        <a:rPr lang="fr-FR" sz="1050"/>
                        <a:t>631</a:t>
                      </a:r>
                      <a:endParaRPr lang="fr-FR" sz="1600">
                        <a:latin typeface="Times New Roman"/>
                        <a:ea typeface="Times New Roman"/>
                        <a:cs typeface="Arial"/>
                      </a:endParaRPr>
                    </a:p>
                  </a:txBody>
                  <a:tcPr marL="68580" marR="68580" marT="0" marB="0" anchor="ctr"/>
                </a:tc>
                <a:tc>
                  <a:txBody>
                    <a:bodyPr/>
                    <a:lstStyle/>
                    <a:p>
                      <a:pPr algn="ctr">
                        <a:spcAft>
                          <a:spcPts val="0"/>
                        </a:spcAft>
                      </a:pPr>
                      <a:r>
                        <a:rPr lang="fr-FR" sz="1050" dirty="0"/>
                        <a:t>6217</a:t>
                      </a:r>
                      <a:endParaRPr lang="fr-FR" sz="1600" dirty="0">
                        <a:latin typeface="Times New Roman"/>
                        <a:ea typeface="Times New Roman"/>
                        <a:cs typeface="Arial"/>
                      </a:endParaRPr>
                    </a:p>
                  </a:txBody>
                  <a:tcPr marL="68580" marR="68580" marT="0" marB="0" anchor="ctr"/>
                </a:tc>
                <a:tc>
                  <a:txBody>
                    <a:bodyPr/>
                    <a:lstStyle/>
                    <a:p>
                      <a:pPr algn="ctr">
                        <a:spcAft>
                          <a:spcPts val="0"/>
                        </a:spcAft>
                      </a:pPr>
                      <a:r>
                        <a:rPr lang="fr-FR" sz="1050" dirty="0"/>
                        <a:t>1442</a:t>
                      </a:r>
                      <a:endParaRPr lang="fr-FR" sz="1600" dirty="0">
                        <a:latin typeface="Times New Roman"/>
                        <a:ea typeface="Times New Roman"/>
                        <a:cs typeface="Arial"/>
                      </a:endParaRPr>
                    </a:p>
                  </a:txBody>
                  <a:tcPr marL="68580" marR="68580" marT="0" marB="0" anchor="ctr"/>
                </a:tc>
              </a:tr>
            </a:tbl>
          </a:graphicData>
        </a:graphic>
      </p:graphicFrame>
      <p:pic>
        <p:nvPicPr>
          <p:cNvPr id="81921" name="Image 10"/>
          <p:cNvPicPr>
            <a:picLocks noChangeAspect="1" noChangeArrowheads="1"/>
          </p:cNvPicPr>
          <p:nvPr/>
        </p:nvPicPr>
        <p:blipFill>
          <a:blip r:embed="rId2"/>
          <a:srcRect l="-4962" t="-17924" r="-156" b="-7471"/>
          <a:stretch>
            <a:fillRect/>
          </a:stretch>
        </p:blipFill>
        <p:spPr bwMode="auto">
          <a:xfrm>
            <a:off x="0" y="3714752"/>
            <a:ext cx="5514975" cy="2025650"/>
          </a:xfrm>
          <a:prstGeom prst="rect">
            <a:avLst/>
          </a:prstGeom>
          <a:noFill/>
          <a:ln w="9525">
            <a:noFill/>
            <a:miter lim="800000"/>
            <a:headEnd/>
            <a:tailEnd/>
          </a:ln>
        </p:spPr>
      </p:pic>
      <p:sp>
        <p:nvSpPr>
          <p:cNvPr id="5" name="Rectangle 4"/>
          <p:cNvSpPr/>
          <p:nvPr/>
        </p:nvSpPr>
        <p:spPr>
          <a:xfrm>
            <a:off x="142844" y="2000240"/>
            <a:ext cx="4143403" cy="2031325"/>
          </a:xfrm>
          <a:prstGeom prst="rect">
            <a:avLst/>
          </a:prstGeom>
        </p:spPr>
        <p:txBody>
          <a:bodyPr wrap="square">
            <a:spAutoFit/>
          </a:bodyPr>
          <a:lstStyle/>
          <a:p>
            <a:pPr algn="just" hangingPunct="0">
              <a:spcAft>
                <a:spcPts val="0"/>
              </a:spcAft>
            </a:pPr>
            <a:r>
              <a:rPr lang="fr-FR" dirty="0" smtClean="0">
                <a:solidFill>
                  <a:schemeClr val="accent6">
                    <a:lumMod val="40000"/>
                    <a:lumOff val="60000"/>
                  </a:schemeClr>
                </a:solidFill>
                <a:latin typeface="Times New Roman"/>
                <a:ea typeface="Times New Roman"/>
              </a:rPr>
              <a:t>Le tableau ci-dessus présente la répartition des occupés au niveau des différentes branches d’activité économique .</a:t>
            </a:r>
          </a:p>
          <a:p>
            <a:pPr algn="just" hangingPunct="0">
              <a:spcAft>
                <a:spcPts val="0"/>
              </a:spcAft>
            </a:pPr>
            <a:r>
              <a:rPr lang="fr-FR" dirty="0" smtClean="0">
                <a:solidFill>
                  <a:schemeClr val="accent6">
                    <a:lumMod val="40000"/>
                    <a:lumOff val="60000"/>
                  </a:schemeClr>
                </a:solidFill>
                <a:latin typeface="Times New Roman"/>
                <a:ea typeface="Times New Roman"/>
              </a:rPr>
              <a:t>malgré les potentialités agricoles et les moyens techniques et financiers disponibles le secteur reste toujours marginalisé.</a:t>
            </a:r>
            <a:endParaRPr lang="fr-FR" dirty="0">
              <a:solidFill>
                <a:schemeClr val="accent6">
                  <a:lumMod val="40000"/>
                  <a:lumOff val="60000"/>
                </a:schemeClr>
              </a:solidFill>
              <a:latin typeface="Times New Roman"/>
              <a:ea typeface="Times New Roman"/>
            </a:endParaRPr>
          </a:p>
        </p:txBody>
      </p:sp>
      <p:sp>
        <p:nvSpPr>
          <p:cNvPr id="6" name="Rectangle 5"/>
          <p:cNvSpPr/>
          <p:nvPr/>
        </p:nvSpPr>
        <p:spPr>
          <a:xfrm>
            <a:off x="4714876" y="4005214"/>
            <a:ext cx="4208462" cy="2585323"/>
          </a:xfrm>
          <a:prstGeom prst="rect">
            <a:avLst/>
          </a:prstGeom>
        </p:spPr>
        <p:txBody>
          <a:bodyPr wrap="square">
            <a:spAutoFit/>
          </a:bodyPr>
          <a:lstStyle/>
          <a:p>
            <a:pPr algn="just" hangingPunct="0">
              <a:spcAft>
                <a:spcPts val="0"/>
              </a:spcAft>
            </a:pPr>
            <a:r>
              <a:rPr lang="fr-FR" dirty="0" smtClean="0">
                <a:solidFill>
                  <a:schemeClr val="accent6">
                    <a:lumMod val="40000"/>
                    <a:lumOff val="60000"/>
                  </a:schemeClr>
                </a:solidFill>
                <a:latin typeface="Times New Roman"/>
                <a:ea typeface="Times New Roman"/>
              </a:rPr>
              <a:t>La branche d’activités du secteur secondaire (l'industrie), </a:t>
            </a:r>
            <a:r>
              <a:rPr lang="fr-FR" dirty="0" err="1" smtClean="0">
                <a:solidFill>
                  <a:schemeClr val="accent6">
                    <a:lumMod val="40000"/>
                    <a:lumOff val="60000"/>
                  </a:schemeClr>
                </a:solidFill>
                <a:latin typeface="Times New Roman"/>
                <a:ea typeface="Times New Roman"/>
              </a:rPr>
              <a:t>represente</a:t>
            </a:r>
            <a:r>
              <a:rPr lang="fr-FR" dirty="0" smtClean="0">
                <a:solidFill>
                  <a:schemeClr val="accent6">
                    <a:lumMod val="40000"/>
                    <a:lumOff val="60000"/>
                  </a:schemeClr>
                </a:solidFill>
                <a:latin typeface="Times New Roman"/>
                <a:ea typeface="Times New Roman"/>
              </a:rPr>
              <a:t> 69% de la population occupée, grâce la présence des zones d'activité industrielles ; pour le BTP il se présente comme la deuxième branche pourvoyeuse d’emplois dans la commune avec un taux de 7% à cause des programmes logements lancés au niveau de la ville de </a:t>
            </a:r>
            <a:r>
              <a:rPr lang="fr-FR" dirty="0" err="1" smtClean="0">
                <a:solidFill>
                  <a:schemeClr val="accent6">
                    <a:lumMod val="40000"/>
                    <a:lumOff val="60000"/>
                  </a:schemeClr>
                </a:solidFill>
                <a:latin typeface="Times New Roman"/>
                <a:ea typeface="Times New Roman"/>
              </a:rPr>
              <a:t>Didouche</a:t>
            </a:r>
            <a:r>
              <a:rPr lang="fr-FR" dirty="0" smtClean="0">
                <a:solidFill>
                  <a:schemeClr val="accent6">
                    <a:lumMod val="40000"/>
                    <a:lumOff val="60000"/>
                  </a:schemeClr>
                </a:solidFill>
                <a:latin typeface="Times New Roman"/>
                <a:ea typeface="Times New Roman"/>
              </a:rPr>
              <a:t> Mourad.</a:t>
            </a:r>
            <a:endParaRPr lang="fr-FR" dirty="0">
              <a:solidFill>
                <a:schemeClr val="accent6">
                  <a:lumMod val="40000"/>
                  <a:lumOff val="60000"/>
                </a:schemeClr>
              </a:solidFill>
              <a:latin typeface="Times New Roman"/>
              <a:ea typeface="Times New Roman"/>
            </a:endParaRPr>
          </a:p>
        </p:txBody>
      </p:sp>
      <p:sp>
        <p:nvSpPr>
          <p:cNvPr id="7" name="Rectangle 6"/>
          <p:cNvSpPr/>
          <p:nvPr/>
        </p:nvSpPr>
        <p:spPr>
          <a:xfrm>
            <a:off x="571472" y="5929330"/>
            <a:ext cx="3786214" cy="584775"/>
          </a:xfrm>
          <a:prstGeom prst="rect">
            <a:avLst/>
          </a:prstGeom>
        </p:spPr>
        <p:txBody>
          <a:bodyPr wrap="square">
            <a:spAutoFit/>
          </a:bodyPr>
          <a:lstStyle/>
          <a:p>
            <a:r>
              <a:rPr lang="fr-FR" sz="1600" dirty="0" smtClean="0">
                <a:solidFill>
                  <a:schemeClr val="accent3"/>
                </a:solidFill>
                <a:latin typeface="Times New Roman"/>
                <a:ea typeface="Times New Roman"/>
              </a:rPr>
              <a:t>répartition des occupés par branche d'activité économique -estimation 2008</a:t>
            </a:r>
            <a:endParaRPr lang="fr-FR" sz="2400" dirty="0">
              <a:solidFill>
                <a:schemeClr val="accent3"/>
              </a:solidFill>
            </a:endParaRPr>
          </a:p>
        </p:txBody>
      </p:sp>
      <p:sp>
        <p:nvSpPr>
          <p:cNvPr id="8" name="Rectangle 7"/>
          <p:cNvSpPr/>
          <p:nvPr/>
        </p:nvSpPr>
        <p:spPr>
          <a:xfrm>
            <a:off x="714348" y="1071546"/>
            <a:ext cx="7500990" cy="646331"/>
          </a:xfrm>
          <a:prstGeom prst="rect">
            <a:avLst/>
          </a:prstGeom>
        </p:spPr>
        <p:txBody>
          <a:bodyPr wrap="square">
            <a:spAutoFit/>
          </a:bodyPr>
          <a:lstStyle/>
          <a:p>
            <a:r>
              <a:rPr lang="fr-FR" dirty="0" smtClean="0">
                <a:solidFill>
                  <a:schemeClr val="accent3"/>
                </a:solidFill>
              </a:rPr>
              <a:t>Répartition de la population occupée selon la branche d’activité économique estimation 2008</a:t>
            </a:r>
            <a:endParaRPr lang="fr-FR" dirty="0">
              <a:solidFill>
                <a:schemeClr val="accent3"/>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1602" y="142852"/>
            <a:ext cx="6357982" cy="646331"/>
          </a:xfrm>
          <a:prstGeom prst="rect">
            <a:avLst/>
          </a:prstGeom>
        </p:spPr>
        <p:txBody>
          <a:bodyPr wrap="square">
            <a:spAutoFit/>
          </a:bodyPr>
          <a:lstStyle/>
          <a:p>
            <a:pPr marL="1600200" lvl="3" indent="-228600" algn="justLow">
              <a:lnSpc>
                <a:spcPct val="150000"/>
              </a:lnSpc>
              <a:spcAft>
                <a:spcPts val="0"/>
              </a:spcAft>
              <a:buClr>
                <a:srgbClr val="000000"/>
              </a:buClr>
              <a:buFont typeface="+mj-lt"/>
              <a:buAutoNum type="arabicPeriod"/>
            </a:pPr>
            <a:r>
              <a:rPr lang="fr-FR" sz="2400" b="1" dirty="0" smtClean="0">
                <a:solidFill>
                  <a:schemeClr val="accent3"/>
                </a:solidFill>
                <a:latin typeface="Times New Roman"/>
                <a:ea typeface="Times New Roman"/>
              </a:rPr>
              <a:t>Population à charge</a:t>
            </a:r>
            <a:endParaRPr lang="fr-FR" sz="2400" dirty="0">
              <a:solidFill>
                <a:schemeClr val="accent3"/>
              </a:solidFill>
              <a:latin typeface="Times New Roman"/>
              <a:ea typeface="Times New Roman"/>
            </a:endParaRPr>
          </a:p>
        </p:txBody>
      </p:sp>
      <p:graphicFrame>
        <p:nvGraphicFramePr>
          <p:cNvPr id="3" name="Tableau 2"/>
          <p:cNvGraphicFramePr>
            <a:graphicFrameLocks noGrp="1"/>
          </p:cNvGraphicFramePr>
          <p:nvPr/>
        </p:nvGraphicFramePr>
        <p:xfrm>
          <a:off x="785786" y="1428736"/>
          <a:ext cx="7358114" cy="2643204"/>
        </p:xfrm>
        <a:graphic>
          <a:graphicData uri="http://schemas.openxmlformats.org/drawingml/2006/table">
            <a:tbl>
              <a:tblPr>
                <a:tableStyleId>{8A107856-5554-42FB-B03E-39F5DBC370BA}</a:tableStyleId>
              </a:tblPr>
              <a:tblGrid>
                <a:gridCol w="1853247"/>
                <a:gridCol w="1825810"/>
                <a:gridCol w="1567430"/>
                <a:gridCol w="2111627"/>
              </a:tblGrid>
              <a:tr h="440534">
                <a:tc>
                  <a:txBody>
                    <a:bodyPr/>
                    <a:lstStyle/>
                    <a:p>
                      <a:pPr algn="just" fontAlgn="base" hangingPunct="0">
                        <a:spcAft>
                          <a:spcPts val="0"/>
                        </a:spcAft>
                      </a:pPr>
                      <a:r>
                        <a:rPr lang="fr-FR" sz="1200" dirty="0"/>
                        <a:t>Localités</a:t>
                      </a:r>
                      <a:endParaRPr lang="fr-FR" sz="2000" dirty="0">
                        <a:latin typeface="Times New Roman"/>
                        <a:ea typeface="Times New Roman"/>
                        <a:cs typeface="Arial"/>
                      </a:endParaRPr>
                    </a:p>
                  </a:txBody>
                  <a:tcPr marL="68580" marR="68580" marT="0" marB="0"/>
                </a:tc>
                <a:tc>
                  <a:txBody>
                    <a:bodyPr/>
                    <a:lstStyle/>
                    <a:p>
                      <a:pPr algn="ctr" fontAlgn="base" hangingPunct="0">
                        <a:spcAft>
                          <a:spcPts val="0"/>
                        </a:spcAft>
                      </a:pPr>
                      <a:r>
                        <a:rPr lang="fr-FR" sz="1200"/>
                        <a:t>Population 2008</a:t>
                      </a:r>
                      <a:endParaRPr lang="fr-FR" sz="2000">
                        <a:latin typeface="Times New Roman"/>
                        <a:ea typeface="Times New Roman"/>
                        <a:cs typeface="Arial"/>
                      </a:endParaRPr>
                    </a:p>
                  </a:txBody>
                  <a:tcPr marL="68580" marR="68580" marT="0" marB="0"/>
                </a:tc>
                <a:tc>
                  <a:txBody>
                    <a:bodyPr/>
                    <a:lstStyle/>
                    <a:p>
                      <a:pPr algn="ctr" fontAlgn="base" hangingPunct="0">
                        <a:spcAft>
                          <a:spcPts val="0"/>
                        </a:spcAft>
                      </a:pPr>
                      <a:r>
                        <a:rPr lang="fr-FR" sz="1200"/>
                        <a:t>Occupée 2008</a:t>
                      </a:r>
                      <a:endParaRPr lang="fr-FR" sz="2000">
                        <a:latin typeface="Times New Roman"/>
                        <a:ea typeface="Times New Roman"/>
                        <a:cs typeface="Arial"/>
                      </a:endParaRPr>
                    </a:p>
                  </a:txBody>
                  <a:tcPr marL="68580" marR="68580" marT="0" marB="0"/>
                </a:tc>
                <a:tc>
                  <a:txBody>
                    <a:bodyPr/>
                    <a:lstStyle/>
                    <a:p>
                      <a:pPr algn="ctr" fontAlgn="base" hangingPunct="0">
                        <a:spcAft>
                          <a:spcPts val="0"/>
                        </a:spcAft>
                      </a:pPr>
                      <a:r>
                        <a:rPr lang="fr-FR" sz="1200"/>
                        <a:t>Population à charge</a:t>
                      </a:r>
                      <a:endParaRPr lang="fr-FR" sz="2000">
                        <a:latin typeface="Times New Roman"/>
                        <a:ea typeface="Times New Roman"/>
                        <a:cs typeface="Arial"/>
                      </a:endParaRPr>
                    </a:p>
                  </a:txBody>
                  <a:tcPr marL="68580" marR="68580" marT="0" marB="0"/>
                </a:tc>
              </a:tr>
              <a:tr h="440534">
                <a:tc>
                  <a:txBody>
                    <a:bodyPr/>
                    <a:lstStyle/>
                    <a:p>
                      <a:pPr algn="just">
                        <a:spcAft>
                          <a:spcPts val="0"/>
                        </a:spcAft>
                      </a:pPr>
                      <a:r>
                        <a:rPr lang="fr-FR" sz="1200" dirty="0" err="1"/>
                        <a:t>Didouche</a:t>
                      </a:r>
                      <a:r>
                        <a:rPr lang="fr-FR" sz="1200" dirty="0"/>
                        <a:t> Mourad</a:t>
                      </a:r>
                      <a:endParaRPr lang="fr-FR" sz="2000" dirty="0">
                        <a:latin typeface="Times New Roman"/>
                        <a:ea typeface="Times New Roman"/>
                        <a:cs typeface="Arial"/>
                      </a:endParaRPr>
                    </a:p>
                  </a:txBody>
                  <a:tcPr marL="68580" marR="68580" marT="0" marB="0" anchor="ctr"/>
                </a:tc>
                <a:tc>
                  <a:txBody>
                    <a:bodyPr/>
                    <a:lstStyle/>
                    <a:p>
                      <a:pPr algn="ctr">
                        <a:spcAft>
                          <a:spcPts val="0"/>
                        </a:spcAft>
                      </a:pPr>
                      <a:r>
                        <a:rPr lang="fr-FR" sz="1200"/>
                        <a:t>43630</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8136</a:t>
                      </a:r>
                      <a:endParaRPr lang="fr-FR" sz="2000">
                        <a:latin typeface="Times New Roman"/>
                        <a:ea typeface="Times New Roman"/>
                        <a:cs typeface="Arial"/>
                      </a:endParaRPr>
                    </a:p>
                  </a:txBody>
                  <a:tcPr marL="68580" marR="68580" marT="0" marB="0"/>
                </a:tc>
                <a:tc>
                  <a:txBody>
                    <a:bodyPr/>
                    <a:lstStyle/>
                    <a:p>
                      <a:pPr algn="ctr">
                        <a:spcAft>
                          <a:spcPts val="0"/>
                        </a:spcAft>
                      </a:pPr>
                      <a:r>
                        <a:rPr lang="fr-FR" sz="1200"/>
                        <a:t>5.36</a:t>
                      </a:r>
                      <a:endParaRPr lang="fr-FR" sz="2000">
                        <a:latin typeface="Times New Roman"/>
                        <a:ea typeface="Times New Roman"/>
                        <a:cs typeface="Arial"/>
                      </a:endParaRPr>
                    </a:p>
                  </a:txBody>
                  <a:tcPr marL="68580" marR="68580" marT="0" marB="0"/>
                </a:tc>
              </a:tr>
              <a:tr h="440534">
                <a:tc>
                  <a:txBody>
                    <a:bodyPr/>
                    <a:lstStyle/>
                    <a:p>
                      <a:pPr algn="just">
                        <a:spcAft>
                          <a:spcPts val="0"/>
                        </a:spcAft>
                      </a:pPr>
                      <a:r>
                        <a:rPr lang="fr-FR" sz="1200" dirty="0"/>
                        <a:t>Béni </a:t>
                      </a:r>
                      <a:r>
                        <a:rPr lang="fr-FR" sz="1200" dirty="0" err="1"/>
                        <a:t>Mestina</a:t>
                      </a:r>
                      <a:endParaRPr lang="fr-FR" sz="2000" dirty="0">
                        <a:latin typeface="Times New Roman"/>
                        <a:ea typeface="Times New Roman"/>
                        <a:cs typeface="Arial"/>
                      </a:endParaRPr>
                    </a:p>
                  </a:txBody>
                  <a:tcPr marL="68580" marR="68580" marT="0" marB="0" anchor="ctr"/>
                </a:tc>
                <a:tc>
                  <a:txBody>
                    <a:bodyPr/>
                    <a:lstStyle/>
                    <a:p>
                      <a:pPr algn="ctr">
                        <a:spcAft>
                          <a:spcPts val="0"/>
                        </a:spcAft>
                      </a:pPr>
                      <a:r>
                        <a:rPr lang="fr-FR" sz="1200"/>
                        <a:t>1463</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230</a:t>
                      </a:r>
                      <a:endParaRPr lang="fr-FR" sz="2000">
                        <a:latin typeface="Times New Roman"/>
                        <a:ea typeface="Times New Roman"/>
                        <a:cs typeface="Arial"/>
                      </a:endParaRPr>
                    </a:p>
                  </a:txBody>
                  <a:tcPr marL="68580" marR="68580" marT="0" marB="0"/>
                </a:tc>
                <a:tc>
                  <a:txBody>
                    <a:bodyPr/>
                    <a:lstStyle/>
                    <a:p>
                      <a:pPr algn="ctr">
                        <a:spcAft>
                          <a:spcPts val="0"/>
                        </a:spcAft>
                      </a:pPr>
                      <a:r>
                        <a:rPr lang="fr-FR" sz="1200"/>
                        <a:t>6.37</a:t>
                      </a:r>
                      <a:endParaRPr lang="fr-FR" sz="2000">
                        <a:latin typeface="Times New Roman"/>
                        <a:ea typeface="Times New Roman"/>
                        <a:cs typeface="Arial"/>
                      </a:endParaRPr>
                    </a:p>
                  </a:txBody>
                  <a:tcPr marL="68580" marR="68580" marT="0" marB="0"/>
                </a:tc>
              </a:tr>
              <a:tr h="440534">
                <a:tc>
                  <a:txBody>
                    <a:bodyPr/>
                    <a:lstStyle/>
                    <a:p>
                      <a:pPr algn="just">
                        <a:spcAft>
                          <a:spcPts val="0"/>
                        </a:spcAft>
                      </a:pPr>
                      <a:r>
                        <a:rPr lang="fr-FR" sz="1200" dirty="0" err="1"/>
                        <a:t>Retba</a:t>
                      </a:r>
                      <a:endParaRPr lang="fr-FR" sz="2000" dirty="0">
                        <a:latin typeface="Times New Roman"/>
                        <a:ea typeface="Times New Roman"/>
                        <a:cs typeface="Arial"/>
                      </a:endParaRPr>
                    </a:p>
                  </a:txBody>
                  <a:tcPr marL="68580" marR="68580" marT="0" marB="0" anchor="ctr"/>
                </a:tc>
                <a:tc>
                  <a:txBody>
                    <a:bodyPr/>
                    <a:lstStyle/>
                    <a:p>
                      <a:pPr algn="ctr">
                        <a:spcAft>
                          <a:spcPts val="0"/>
                        </a:spcAft>
                      </a:pPr>
                      <a:r>
                        <a:rPr lang="fr-FR" sz="1200" dirty="0"/>
                        <a:t>674</a:t>
                      </a:r>
                      <a:endParaRPr lang="fr-FR" sz="2000" dirty="0">
                        <a:latin typeface="Times New Roman"/>
                        <a:ea typeface="Times New Roman"/>
                        <a:cs typeface="Arial"/>
                      </a:endParaRPr>
                    </a:p>
                  </a:txBody>
                  <a:tcPr marL="68580" marR="68580" marT="0" marB="0" anchor="ctr"/>
                </a:tc>
                <a:tc>
                  <a:txBody>
                    <a:bodyPr/>
                    <a:lstStyle/>
                    <a:p>
                      <a:pPr algn="ctr">
                        <a:spcAft>
                          <a:spcPts val="0"/>
                        </a:spcAft>
                      </a:pPr>
                      <a:r>
                        <a:rPr lang="fr-FR" sz="1200"/>
                        <a:t>83</a:t>
                      </a:r>
                      <a:endParaRPr lang="fr-FR" sz="2000">
                        <a:latin typeface="Times New Roman"/>
                        <a:ea typeface="Times New Roman"/>
                        <a:cs typeface="Arial"/>
                      </a:endParaRPr>
                    </a:p>
                  </a:txBody>
                  <a:tcPr marL="68580" marR="68580" marT="0" marB="0"/>
                </a:tc>
                <a:tc>
                  <a:txBody>
                    <a:bodyPr/>
                    <a:lstStyle/>
                    <a:p>
                      <a:pPr algn="ctr">
                        <a:spcAft>
                          <a:spcPts val="0"/>
                        </a:spcAft>
                      </a:pPr>
                      <a:r>
                        <a:rPr lang="fr-FR" sz="1200"/>
                        <a:t>8.15</a:t>
                      </a:r>
                      <a:endParaRPr lang="fr-FR" sz="2000">
                        <a:latin typeface="Times New Roman"/>
                        <a:ea typeface="Times New Roman"/>
                        <a:cs typeface="Arial"/>
                      </a:endParaRPr>
                    </a:p>
                  </a:txBody>
                  <a:tcPr marL="68580" marR="68580" marT="0" marB="0"/>
                </a:tc>
              </a:tr>
              <a:tr h="440534">
                <a:tc>
                  <a:txBody>
                    <a:bodyPr/>
                    <a:lstStyle/>
                    <a:p>
                      <a:pPr algn="just">
                        <a:spcAft>
                          <a:spcPts val="0"/>
                        </a:spcAft>
                      </a:pPr>
                      <a:r>
                        <a:rPr lang="fr-FR" sz="1200"/>
                        <a:t>Zone Eparse</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dirty="0"/>
                        <a:t>2733</a:t>
                      </a:r>
                      <a:endParaRPr lang="fr-FR" sz="2000" dirty="0">
                        <a:latin typeface="Times New Roman"/>
                        <a:ea typeface="Times New Roman"/>
                        <a:cs typeface="Arial"/>
                      </a:endParaRPr>
                    </a:p>
                  </a:txBody>
                  <a:tcPr marL="68580" marR="68580" marT="0" marB="0" anchor="ctr"/>
                </a:tc>
                <a:tc>
                  <a:txBody>
                    <a:bodyPr/>
                    <a:lstStyle/>
                    <a:p>
                      <a:pPr algn="ctr">
                        <a:spcAft>
                          <a:spcPts val="0"/>
                        </a:spcAft>
                      </a:pPr>
                      <a:r>
                        <a:rPr lang="fr-FR" sz="1200" dirty="0"/>
                        <a:t>561</a:t>
                      </a:r>
                      <a:endParaRPr lang="fr-FR" sz="2000" dirty="0">
                        <a:latin typeface="Times New Roman"/>
                        <a:ea typeface="Times New Roman"/>
                        <a:cs typeface="Arial"/>
                      </a:endParaRPr>
                    </a:p>
                  </a:txBody>
                  <a:tcPr marL="68580" marR="68580" marT="0" marB="0"/>
                </a:tc>
                <a:tc>
                  <a:txBody>
                    <a:bodyPr/>
                    <a:lstStyle/>
                    <a:p>
                      <a:pPr algn="ctr">
                        <a:spcAft>
                          <a:spcPts val="0"/>
                        </a:spcAft>
                      </a:pPr>
                      <a:r>
                        <a:rPr lang="fr-FR" sz="1200"/>
                        <a:t>4.87</a:t>
                      </a:r>
                      <a:endParaRPr lang="fr-FR" sz="2000">
                        <a:latin typeface="Times New Roman"/>
                        <a:ea typeface="Times New Roman"/>
                        <a:cs typeface="Arial"/>
                      </a:endParaRPr>
                    </a:p>
                  </a:txBody>
                  <a:tcPr marL="68580" marR="68580" marT="0" marB="0"/>
                </a:tc>
              </a:tr>
              <a:tr h="440534">
                <a:tc>
                  <a:txBody>
                    <a:bodyPr/>
                    <a:lstStyle/>
                    <a:p>
                      <a:pPr algn="just">
                        <a:spcAft>
                          <a:spcPts val="0"/>
                        </a:spcAft>
                      </a:pPr>
                      <a:r>
                        <a:rPr lang="fr-FR" sz="1200"/>
                        <a:t>Commune</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a:t>48500</a:t>
                      </a:r>
                      <a:endParaRPr lang="fr-FR" sz="2000">
                        <a:latin typeface="Times New Roman"/>
                        <a:ea typeface="Times New Roman"/>
                        <a:cs typeface="Arial"/>
                      </a:endParaRPr>
                    </a:p>
                  </a:txBody>
                  <a:tcPr marL="68580" marR="68580" marT="0" marB="0" anchor="ctr"/>
                </a:tc>
                <a:tc>
                  <a:txBody>
                    <a:bodyPr/>
                    <a:lstStyle/>
                    <a:p>
                      <a:pPr algn="ctr">
                        <a:spcAft>
                          <a:spcPts val="0"/>
                        </a:spcAft>
                      </a:pPr>
                      <a:r>
                        <a:rPr lang="fr-FR" sz="1200" dirty="0"/>
                        <a:t>9010</a:t>
                      </a:r>
                      <a:endParaRPr lang="fr-FR" sz="2000" dirty="0">
                        <a:latin typeface="Times New Roman"/>
                        <a:ea typeface="Times New Roman"/>
                        <a:cs typeface="Arial"/>
                      </a:endParaRPr>
                    </a:p>
                  </a:txBody>
                  <a:tcPr marL="68580" marR="68580" marT="0" marB="0"/>
                </a:tc>
                <a:tc>
                  <a:txBody>
                    <a:bodyPr/>
                    <a:lstStyle/>
                    <a:p>
                      <a:pPr algn="ctr">
                        <a:spcAft>
                          <a:spcPts val="0"/>
                        </a:spcAft>
                      </a:pPr>
                      <a:r>
                        <a:rPr lang="fr-FR" sz="1200" dirty="0"/>
                        <a:t>5.38</a:t>
                      </a:r>
                      <a:endParaRPr lang="fr-FR" sz="2000" dirty="0">
                        <a:latin typeface="Times New Roman"/>
                        <a:ea typeface="Times New Roman"/>
                        <a:cs typeface="Arial"/>
                      </a:endParaRPr>
                    </a:p>
                  </a:txBody>
                  <a:tcPr marL="68580" marR="68580" marT="0" marB="0"/>
                </a:tc>
              </a:tr>
            </a:tbl>
          </a:graphicData>
        </a:graphic>
      </p:graphicFrame>
      <p:sp>
        <p:nvSpPr>
          <p:cNvPr id="4" name="Rectangle 3"/>
          <p:cNvSpPr/>
          <p:nvPr/>
        </p:nvSpPr>
        <p:spPr>
          <a:xfrm>
            <a:off x="1285852" y="857232"/>
            <a:ext cx="5857900" cy="369332"/>
          </a:xfrm>
          <a:prstGeom prst="rect">
            <a:avLst/>
          </a:prstGeom>
        </p:spPr>
        <p:txBody>
          <a:bodyPr wrap="square">
            <a:spAutoFit/>
          </a:bodyPr>
          <a:lstStyle/>
          <a:p>
            <a:r>
              <a:rPr lang="fr-FR" dirty="0" smtClean="0">
                <a:solidFill>
                  <a:schemeClr val="accent3"/>
                </a:solidFill>
              </a:rPr>
              <a:t>population à charge par les occupés période 2008</a:t>
            </a:r>
            <a:endParaRPr lang="fr-FR" dirty="0">
              <a:solidFill>
                <a:schemeClr val="accent3"/>
              </a:solidFill>
            </a:endParaRPr>
          </a:p>
        </p:txBody>
      </p:sp>
      <p:sp>
        <p:nvSpPr>
          <p:cNvPr id="5" name="Rectangle 4"/>
          <p:cNvSpPr/>
          <p:nvPr/>
        </p:nvSpPr>
        <p:spPr>
          <a:xfrm>
            <a:off x="500034" y="4286256"/>
            <a:ext cx="8215370" cy="2308324"/>
          </a:xfrm>
          <a:prstGeom prst="rect">
            <a:avLst/>
          </a:prstGeom>
        </p:spPr>
        <p:txBody>
          <a:bodyPr wrap="square">
            <a:spAutoFit/>
          </a:bodyPr>
          <a:lstStyle/>
          <a:p>
            <a:pPr algn="just" hangingPunct="0">
              <a:spcAft>
                <a:spcPts val="0"/>
              </a:spcAft>
            </a:pPr>
            <a:r>
              <a:rPr lang="fr-FR" dirty="0" smtClean="0">
                <a:solidFill>
                  <a:schemeClr val="accent6">
                    <a:lumMod val="40000"/>
                    <a:lumOff val="60000"/>
                  </a:schemeClr>
                </a:solidFill>
                <a:latin typeface="Times New Roman"/>
                <a:ea typeface="Times New Roman"/>
              </a:rPr>
              <a:t>Le taux normatif souhaité par les pouvoirs publics et notamment les services de la planification et de l’aménagement du territoire, est de 4 personnes par occupé.</a:t>
            </a:r>
          </a:p>
          <a:p>
            <a:pPr algn="just" hangingPunct="0">
              <a:spcAft>
                <a:spcPts val="0"/>
              </a:spcAft>
            </a:pPr>
            <a:r>
              <a:rPr lang="fr-FR" dirty="0" smtClean="0">
                <a:solidFill>
                  <a:schemeClr val="accent6">
                    <a:lumMod val="40000"/>
                    <a:lumOff val="60000"/>
                  </a:schemeClr>
                </a:solidFill>
                <a:latin typeface="Times New Roman"/>
                <a:ea typeface="Times New Roman"/>
              </a:rPr>
              <a:t>Pour la ville de </a:t>
            </a:r>
            <a:r>
              <a:rPr lang="fr-FR" dirty="0" err="1" smtClean="0">
                <a:solidFill>
                  <a:schemeClr val="accent6">
                    <a:lumMod val="40000"/>
                    <a:lumOff val="60000"/>
                  </a:schemeClr>
                </a:solidFill>
                <a:latin typeface="Times New Roman"/>
                <a:ea typeface="Times New Roman"/>
              </a:rPr>
              <a:t>Didouche</a:t>
            </a:r>
            <a:r>
              <a:rPr lang="fr-FR" dirty="0" smtClean="0">
                <a:solidFill>
                  <a:schemeClr val="accent6">
                    <a:lumMod val="40000"/>
                    <a:lumOff val="60000"/>
                  </a:schemeClr>
                </a:solidFill>
                <a:latin typeface="Times New Roman"/>
                <a:ea typeface="Times New Roman"/>
              </a:rPr>
              <a:t> Mourad la population à charge estimée en 2008 est de 5.36 personne.</a:t>
            </a:r>
          </a:p>
          <a:p>
            <a:pPr algn="just" hangingPunct="0">
              <a:spcAft>
                <a:spcPts val="0"/>
              </a:spcAft>
            </a:pPr>
            <a:r>
              <a:rPr lang="fr-FR" dirty="0" smtClean="0">
                <a:solidFill>
                  <a:schemeClr val="accent6">
                    <a:lumMod val="40000"/>
                    <a:lumOff val="60000"/>
                  </a:schemeClr>
                </a:solidFill>
                <a:latin typeface="Times New Roman"/>
                <a:ea typeface="Times New Roman"/>
              </a:rPr>
              <a:t>Pour les autres agglomérations, le taux le plus élevé est un indicateur sur la gravité de la situation économique vécue par la population, dans l’agglomération de </a:t>
            </a:r>
            <a:r>
              <a:rPr lang="fr-FR" dirty="0" err="1" smtClean="0">
                <a:solidFill>
                  <a:schemeClr val="accent6">
                    <a:lumMod val="40000"/>
                    <a:lumOff val="60000"/>
                  </a:schemeClr>
                </a:solidFill>
                <a:latin typeface="Times New Roman"/>
                <a:ea typeface="Times New Roman"/>
              </a:rPr>
              <a:t>Retba</a:t>
            </a:r>
            <a:r>
              <a:rPr lang="fr-FR" dirty="0" smtClean="0">
                <a:solidFill>
                  <a:schemeClr val="accent6">
                    <a:lumMod val="40000"/>
                    <a:lumOff val="60000"/>
                  </a:schemeClr>
                </a:solidFill>
                <a:latin typeface="Times New Roman"/>
                <a:ea typeface="Times New Roman"/>
              </a:rPr>
              <a:t>, environ 8.15 personnes sont pris en charge par un seul occupé ;  Béni </a:t>
            </a:r>
            <a:r>
              <a:rPr lang="fr-FR" dirty="0" err="1" smtClean="0">
                <a:solidFill>
                  <a:schemeClr val="accent6">
                    <a:lumMod val="40000"/>
                    <a:lumOff val="60000"/>
                  </a:schemeClr>
                </a:solidFill>
                <a:latin typeface="Times New Roman"/>
                <a:ea typeface="Times New Roman"/>
              </a:rPr>
              <a:t>Mestina</a:t>
            </a:r>
            <a:r>
              <a:rPr lang="fr-FR" dirty="0" smtClean="0">
                <a:solidFill>
                  <a:schemeClr val="accent6">
                    <a:lumMod val="40000"/>
                    <a:lumOff val="60000"/>
                  </a:schemeClr>
                </a:solidFill>
                <a:latin typeface="Times New Roman"/>
                <a:ea typeface="Times New Roman"/>
              </a:rPr>
              <a:t> enregistre un taux de 6.37. </a:t>
            </a:r>
            <a:endParaRPr lang="fr-FR" dirty="0">
              <a:solidFill>
                <a:schemeClr val="accent6">
                  <a:lumMod val="40000"/>
                  <a:lumOff val="60000"/>
                </a:schemeClr>
              </a:solidFill>
              <a:latin typeface="Times New Roman"/>
              <a:ea typeface="Times New Roman"/>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4480" y="3143248"/>
            <a:ext cx="5710264" cy="739754"/>
          </a:xfrm>
          <a:prstGeom prst="rect">
            <a:avLst/>
          </a:prstGeom>
        </p:spPr>
        <p:txBody>
          <a:bodyPr wrap="square">
            <a:spAutoFit/>
          </a:bodyPr>
          <a:lstStyle/>
          <a:p>
            <a:pPr algn="just" hangingPunct="0">
              <a:lnSpc>
                <a:spcPct val="150000"/>
              </a:lnSpc>
              <a:spcAft>
                <a:spcPts val="0"/>
              </a:spcAft>
            </a:pPr>
            <a:r>
              <a:rPr lang="fr-FR" sz="32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a typeface="Times New Roman"/>
              </a:rPr>
              <a:t>Typologie</a:t>
            </a:r>
            <a:r>
              <a:rPr lang="fr-FR" sz="28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a typeface="Times New Roman"/>
              </a:rPr>
              <a:t> et état de l’habitat</a:t>
            </a:r>
            <a:r>
              <a:rPr lang="fr-FR" sz="2800" b="1" i="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a typeface="Times New Roman"/>
              </a:rPr>
              <a:t> </a:t>
            </a:r>
            <a:endParaRPr lang="fr-FR" sz="2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a:ea typeface="Times New Roman"/>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0"/>
            <a:ext cx="8572560" cy="6555641"/>
          </a:xfrm>
          <a:prstGeom prst="rect">
            <a:avLst/>
          </a:prstGeom>
        </p:spPr>
        <p:txBody>
          <a:bodyPr wrap="square">
            <a:spAutoFit/>
          </a:bodyPr>
          <a:lstStyle/>
          <a:p>
            <a:pPr>
              <a:spcAft>
                <a:spcPts val="0"/>
              </a:spcAft>
            </a:pPr>
            <a:r>
              <a:rPr lang="fr-FR" sz="1400" b="1" dirty="0" smtClean="0">
                <a:solidFill>
                  <a:schemeClr val="accent3"/>
                </a:solidFill>
                <a:latin typeface="Times New Roman"/>
                <a:ea typeface="Times New Roman"/>
              </a:rPr>
              <a:t>L’HABITAT INDIVIDUEL</a:t>
            </a:r>
          </a:p>
          <a:p>
            <a:pPr>
              <a:spcAft>
                <a:spcPts val="0"/>
              </a:spcAft>
            </a:pPr>
            <a:endParaRPr lang="fr-FR" sz="1400" dirty="0" smtClean="0">
              <a:solidFill>
                <a:schemeClr val="accent3"/>
              </a:solidFill>
              <a:latin typeface="Times New Roman"/>
              <a:ea typeface="Times New Roman"/>
            </a:endParaRPr>
          </a:p>
          <a:p>
            <a:pPr>
              <a:spcAft>
                <a:spcPts val="0"/>
              </a:spcAft>
            </a:pPr>
            <a:r>
              <a:rPr lang="fr-FR" sz="1400" dirty="0" smtClean="0">
                <a:solidFill>
                  <a:schemeClr val="accent6">
                    <a:lumMod val="40000"/>
                    <a:lumOff val="60000"/>
                  </a:schemeClr>
                </a:solidFill>
                <a:latin typeface="Times New Roman"/>
                <a:ea typeface="Times New Roman"/>
              </a:rPr>
              <a:t>représente la majorité de l'habitat au niveau de l'agglomération son état varie entre le vétuste, le moyen et le bon et cela selon la période de leur apparition.</a:t>
            </a:r>
          </a:p>
          <a:p>
            <a:pPr>
              <a:spcAft>
                <a:spcPts val="0"/>
              </a:spcAft>
            </a:pPr>
            <a:endParaRPr lang="fr-FR" sz="1400" dirty="0" smtClean="0">
              <a:solidFill>
                <a:schemeClr val="accent6">
                  <a:lumMod val="40000"/>
                  <a:lumOff val="60000"/>
                </a:schemeClr>
              </a:solidFill>
              <a:latin typeface="Times New Roman"/>
              <a:ea typeface="Times New Roman"/>
            </a:endParaRPr>
          </a:p>
          <a:p>
            <a:pPr algn="just" hangingPunct="0">
              <a:spcAft>
                <a:spcPts val="0"/>
              </a:spcAft>
            </a:pPr>
            <a:r>
              <a:rPr lang="fr-FR" sz="1400" dirty="0" smtClean="0">
                <a:solidFill>
                  <a:schemeClr val="accent6">
                    <a:lumMod val="40000"/>
                    <a:lumOff val="60000"/>
                  </a:schemeClr>
                </a:solidFill>
                <a:latin typeface="Times New Roman"/>
                <a:ea typeface="Times New Roman"/>
              </a:rPr>
              <a:t>    *</a:t>
            </a:r>
            <a:r>
              <a:rPr lang="fr-FR" sz="1400" b="1" dirty="0" smtClean="0">
                <a:solidFill>
                  <a:schemeClr val="accent6">
                    <a:lumMod val="75000"/>
                  </a:schemeClr>
                </a:solidFill>
                <a:latin typeface="Times New Roman"/>
                <a:ea typeface="Times New Roman"/>
              </a:rPr>
              <a:t>L'HABITAT COLONIAL (TYPE EUROPEEN) :</a:t>
            </a:r>
            <a:endParaRPr lang="fr-FR" sz="1400" dirty="0" smtClean="0">
              <a:solidFill>
                <a:schemeClr val="accent6">
                  <a:lumMod val="75000"/>
                </a:schemeClr>
              </a:solidFill>
              <a:latin typeface="Times New Roman"/>
              <a:ea typeface="Times New Roman"/>
            </a:endParaRPr>
          </a:p>
          <a:p>
            <a:pPr algn="just" hangingPunct="0">
              <a:spcAft>
                <a:spcPts val="0"/>
              </a:spcAft>
            </a:pPr>
            <a:r>
              <a:rPr lang="fr-FR" sz="1400" dirty="0" smtClean="0">
                <a:solidFill>
                  <a:schemeClr val="accent6">
                    <a:lumMod val="40000"/>
                    <a:lumOff val="60000"/>
                  </a:schemeClr>
                </a:solidFill>
                <a:latin typeface="Times New Roman"/>
                <a:ea typeface="Times New Roman"/>
              </a:rPr>
              <a:t>qui se trouve au centre-ville.</a:t>
            </a:r>
          </a:p>
          <a:p>
            <a:pPr algn="just" hangingPunct="0">
              <a:spcAft>
                <a:spcPts val="0"/>
              </a:spcAft>
            </a:pPr>
            <a:endParaRPr lang="fr-FR" sz="1400" dirty="0" smtClean="0">
              <a:solidFill>
                <a:schemeClr val="accent6">
                  <a:lumMod val="40000"/>
                  <a:lumOff val="60000"/>
                </a:schemeClr>
              </a:solidFill>
              <a:latin typeface="Times New Roman"/>
              <a:ea typeface="Times New Roman"/>
            </a:endParaRPr>
          </a:p>
          <a:p>
            <a:pPr algn="just" hangingPunct="0">
              <a:spcAft>
                <a:spcPts val="0"/>
              </a:spcAft>
            </a:pPr>
            <a:r>
              <a:rPr lang="fr-FR" sz="1400" dirty="0" smtClean="0">
                <a:solidFill>
                  <a:schemeClr val="accent6">
                    <a:lumMod val="40000"/>
                    <a:lumOff val="60000"/>
                  </a:schemeClr>
                </a:solidFill>
                <a:latin typeface="Times New Roman"/>
                <a:ea typeface="Times New Roman"/>
              </a:rPr>
              <a:t>    *</a:t>
            </a:r>
            <a:r>
              <a:rPr lang="fr-FR" sz="1400" b="1" dirty="0" smtClean="0">
                <a:solidFill>
                  <a:schemeClr val="accent6">
                    <a:lumMod val="75000"/>
                  </a:schemeClr>
                </a:solidFill>
                <a:latin typeface="Times New Roman"/>
                <a:ea typeface="Times New Roman"/>
              </a:rPr>
              <a:t>TYPE MODERNE :</a:t>
            </a:r>
            <a:endParaRPr lang="fr-FR" sz="1400" dirty="0" smtClean="0">
              <a:solidFill>
                <a:schemeClr val="accent6">
                  <a:lumMod val="75000"/>
                </a:schemeClr>
              </a:solidFill>
              <a:latin typeface="Times New Roman"/>
              <a:ea typeface="Times New Roman"/>
            </a:endParaRPr>
          </a:p>
          <a:p>
            <a:pPr algn="just" hangingPunct="0">
              <a:spcAft>
                <a:spcPts val="0"/>
              </a:spcAft>
            </a:pPr>
            <a:r>
              <a:rPr lang="fr-FR" sz="1400" dirty="0" smtClean="0">
                <a:solidFill>
                  <a:schemeClr val="accent6">
                    <a:lumMod val="40000"/>
                    <a:lumOff val="60000"/>
                  </a:schemeClr>
                </a:solidFill>
                <a:latin typeface="Times New Roman"/>
                <a:ea typeface="Times New Roman"/>
              </a:rPr>
              <a:t>Représente un pourcentage élevé de l'habitat sa hauteur varie entre RDC et R+3.</a:t>
            </a:r>
          </a:p>
          <a:p>
            <a:pPr algn="just" hangingPunct="0">
              <a:spcAft>
                <a:spcPts val="0"/>
              </a:spcAft>
            </a:pPr>
            <a:endParaRPr lang="fr-FR" sz="1400" dirty="0" smtClean="0">
              <a:solidFill>
                <a:schemeClr val="accent6">
                  <a:lumMod val="40000"/>
                  <a:lumOff val="60000"/>
                </a:schemeClr>
              </a:solidFill>
              <a:latin typeface="Times New Roman"/>
              <a:ea typeface="Times New Roman"/>
            </a:endParaRPr>
          </a:p>
          <a:p>
            <a:pPr algn="just" hangingPunct="0">
              <a:spcAft>
                <a:spcPts val="0"/>
              </a:spcAft>
            </a:pPr>
            <a:r>
              <a:rPr lang="fr-FR" sz="1400" dirty="0" smtClean="0">
                <a:solidFill>
                  <a:schemeClr val="accent6">
                    <a:lumMod val="40000"/>
                    <a:lumOff val="60000"/>
                  </a:schemeClr>
                </a:solidFill>
                <a:latin typeface="Times New Roman"/>
                <a:ea typeface="Times New Roman"/>
              </a:rPr>
              <a:t>    *</a:t>
            </a:r>
            <a:r>
              <a:rPr lang="fr-FR" sz="1400" b="1" dirty="0" smtClean="0">
                <a:solidFill>
                  <a:schemeClr val="accent6">
                    <a:lumMod val="75000"/>
                  </a:schemeClr>
                </a:solidFill>
                <a:latin typeface="Times New Roman"/>
                <a:ea typeface="Times New Roman"/>
              </a:rPr>
              <a:t>HABITAT INDIVIDUEL PLANIFIE (LES LOTISSEMENT) :</a:t>
            </a:r>
            <a:endParaRPr lang="fr-FR" sz="1400" dirty="0" smtClean="0">
              <a:solidFill>
                <a:schemeClr val="accent6">
                  <a:lumMod val="75000"/>
                </a:schemeClr>
              </a:solidFill>
              <a:latin typeface="Times New Roman"/>
              <a:ea typeface="Times New Roman"/>
            </a:endParaRPr>
          </a:p>
          <a:p>
            <a:pPr algn="just" hangingPunct="0">
              <a:spcAft>
                <a:spcPts val="0"/>
              </a:spcAft>
            </a:pPr>
            <a:r>
              <a:rPr lang="fr-FR" sz="1400" dirty="0" smtClean="0">
                <a:solidFill>
                  <a:schemeClr val="accent6">
                    <a:lumMod val="40000"/>
                    <a:lumOff val="60000"/>
                  </a:schemeClr>
                </a:solidFill>
                <a:latin typeface="Times New Roman"/>
                <a:ea typeface="Times New Roman"/>
              </a:rPr>
              <a:t>Une urbanisation planifiée il s’agit des différents lotissements dénommés </a:t>
            </a:r>
            <a:r>
              <a:rPr lang="fr-FR" sz="1400" dirty="0" err="1" smtClean="0">
                <a:solidFill>
                  <a:schemeClr val="accent6">
                    <a:lumMod val="40000"/>
                    <a:lumOff val="60000"/>
                  </a:schemeClr>
                </a:solidFill>
                <a:latin typeface="Times New Roman"/>
                <a:ea typeface="Times New Roman"/>
              </a:rPr>
              <a:t>Memoza</a:t>
            </a:r>
            <a:r>
              <a:rPr lang="fr-FR" sz="1400" dirty="0" smtClean="0">
                <a:solidFill>
                  <a:schemeClr val="accent6">
                    <a:lumMod val="40000"/>
                    <a:lumOff val="60000"/>
                  </a:schemeClr>
                </a:solidFill>
                <a:latin typeface="Times New Roman"/>
                <a:ea typeface="Times New Roman"/>
              </a:rPr>
              <a:t>, </a:t>
            </a:r>
            <a:r>
              <a:rPr lang="fr-FR" sz="1400" dirty="0" err="1" smtClean="0">
                <a:solidFill>
                  <a:schemeClr val="accent6">
                    <a:lumMod val="40000"/>
                    <a:lumOff val="60000"/>
                  </a:schemeClr>
                </a:solidFill>
                <a:latin typeface="Times New Roman"/>
                <a:ea typeface="Times New Roman"/>
              </a:rPr>
              <a:t>Yasmine</a:t>
            </a:r>
            <a:r>
              <a:rPr lang="fr-FR" sz="1400" dirty="0" smtClean="0">
                <a:solidFill>
                  <a:schemeClr val="accent6">
                    <a:lumMod val="40000"/>
                    <a:lumOff val="60000"/>
                  </a:schemeClr>
                </a:solidFill>
                <a:latin typeface="Times New Roman"/>
                <a:ea typeface="Times New Roman"/>
              </a:rPr>
              <a:t>, Ksar </a:t>
            </a:r>
            <a:r>
              <a:rPr lang="fr-FR" sz="1400" dirty="0" err="1" smtClean="0">
                <a:solidFill>
                  <a:schemeClr val="accent6">
                    <a:lumMod val="40000"/>
                    <a:lumOff val="60000"/>
                  </a:schemeClr>
                </a:solidFill>
                <a:latin typeface="Times New Roman"/>
                <a:ea typeface="Times New Roman"/>
              </a:rPr>
              <a:t>Kellal</a:t>
            </a:r>
            <a:r>
              <a:rPr lang="fr-FR" sz="1400" dirty="0" smtClean="0">
                <a:solidFill>
                  <a:schemeClr val="accent6">
                    <a:lumMod val="40000"/>
                    <a:lumOff val="60000"/>
                  </a:schemeClr>
                </a:solidFill>
                <a:latin typeface="Times New Roman"/>
                <a:ea typeface="Times New Roman"/>
              </a:rPr>
              <a:t>, </a:t>
            </a:r>
            <a:r>
              <a:rPr lang="fr-FR" sz="1400" dirty="0" err="1" smtClean="0">
                <a:solidFill>
                  <a:schemeClr val="accent6">
                    <a:lumMod val="40000"/>
                    <a:lumOff val="60000"/>
                  </a:schemeClr>
                </a:solidFill>
                <a:latin typeface="Times New Roman"/>
                <a:ea typeface="Times New Roman"/>
              </a:rPr>
              <a:t>Bouteldja</a:t>
            </a:r>
            <a:r>
              <a:rPr lang="fr-FR" sz="1400" dirty="0" smtClean="0">
                <a:solidFill>
                  <a:schemeClr val="accent6">
                    <a:lumMod val="40000"/>
                    <a:lumOff val="60000"/>
                  </a:schemeClr>
                </a:solidFill>
                <a:latin typeface="Times New Roman"/>
                <a:ea typeface="Times New Roman"/>
              </a:rPr>
              <a:t>, Cité El </a:t>
            </a:r>
            <a:r>
              <a:rPr lang="fr-FR" sz="1400" dirty="0" err="1" smtClean="0">
                <a:solidFill>
                  <a:schemeClr val="accent6">
                    <a:lumMod val="40000"/>
                    <a:lumOff val="60000"/>
                  </a:schemeClr>
                </a:solidFill>
                <a:latin typeface="Times New Roman"/>
                <a:ea typeface="Times New Roman"/>
              </a:rPr>
              <a:t>Nardjess</a:t>
            </a:r>
            <a:r>
              <a:rPr lang="fr-FR" sz="1400" dirty="0" smtClean="0">
                <a:solidFill>
                  <a:schemeClr val="accent6">
                    <a:lumMod val="40000"/>
                    <a:lumOff val="60000"/>
                  </a:schemeClr>
                </a:solidFill>
                <a:latin typeface="Times New Roman"/>
                <a:ea typeface="Times New Roman"/>
              </a:rPr>
              <a:t> Cité Ali </a:t>
            </a:r>
            <a:r>
              <a:rPr lang="fr-FR" sz="1400" dirty="0" err="1" smtClean="0">
                <a:solidFill>
                  <a:schemeClr val="accent6">
                    <a:lumMod val="40000"/>
                    <a:lumOff val="60000"/>
                  </a:schemeClr>
                </a:solidFill>
                <a:latin typeface="Times New Roman"/>
                <a:ea typeface="Times New Roman"/>
              </a:rPr>
              <a:t>Guechi</a:t>
            </a:r>
            <a:r>
              <a:rPr lang="fr-FR" sz="1400" dirty="0" smtClean="0">
                <a:solidFill>
                  <a:schemeClr val="accent6">
                    <a:lumMod val="40000"/>
                    <a:lumOff val="60000"/>
                  </a:schemeClr>
                </a:solidFill>
                <a:latin typeface="Times New Roman"/>
                <a:ea typeface="Times New Roman"/>
              </a:rPr>
              <a:t> </a:t>
            </a:r>
            <a:r>
              <a:rPr lang="fr-FR" sz="1400" dirty="0" err="1" smtClean="0">
                <a:solidFill>
                  <a:schemeClr val="accent6">
                    <a:lumMod val="40000"/>
                    <a:lumOff val="60000"/>
                  </a:schemeClr>
                </a:solidFill>
                <a:latin typeface="Times New Roman"/>
                <a:ea typeface="Times New Roman"/>
              </a:rPr>
              <a:t>ect</a:t>
            </a:r>
            <a:r>
              <a:rPr lang="fr-FR" sz="1400" dirty="0" smtClean="0">
                <a:solidFill>
                  <a:schemeClr val="accent6">
                    <a:lumMod val="40000"/>
                    <a:lumOff val="60000"/>
                  </a:schemeClr>
                </a:solidFill>
                <a:latin typeface="Times New Roman"/>
                <a:ea typeface="Times New Roman"/>
              </a:rPr>
              <a:t>…</a:t>
            </a:r>
          </a:p>
          <a:p>
            <a:pPr marL="678815" indent="-228600" algn="just" hangingPunct="0">
              <a:spcAft>
                <a:spcPts val="0"/>
              </a:spcAft>
              <a:tabLst>
                <a:tab pos="678815" algn="l"/>
              </a:tabLst>
            </a:pPr>
            <a:r>
              <a:rPr lang="fr-FR" sz="1400" dirty="0" smtClean="0">
                <a:solidFill>
                  <a:schemeClr val="accent6">
                    <a:lumMod val="40000"/>
                    <a:lumOff val="60000"/>
                  </a:schemeClr>
                </a:solidFill>
                <a:latin typeface="Times New Roman"/>
                <a:ea typeface="Times New Roman"/>
              </a:rPr>
              <a:t>lotissement MEMOZA de 199 lots, dont le degré d'achèvement des travaux de VRD et électrification est de 100%.</a:t>
            </a:r>
          </a:p>
          <a:p>
            <a:pPr marL="678815" indent="-228600" algn="just" hangingPunct="0">
              <a:spcAft>
                <a:spcPts val="0"/>
              </a:spcAft>
              <a:tabLst>
                <a:tab pos="678815" algn="l"/>
              </a:tabLst>
            </a:pPr>
            <a:r>
              <a:rPr lang="fr-FR" sz="1400" dirty="0" smtClean="0">
                <a:solidFill>
                  <a:schemeClr val="accent6">
                    <a:lumMod val="40000"/>
                    <a:lumOff val="60000"/>
                  </a:schemeClr>
                </a:solidFill>
                <a:latin typeface="Times New Roman"/>
                <a:ea typeface="Times New Roman"/>
              </a:rPr>
              <a:t>lotissement El YASMINE de 275 lots dont 60% des travaux est achevé.</a:t>
            </a:r>
          </a:p>
          <a:p>
            <a:pPr marL="678815" indent="-228600" algn="just" hangingPunct="0">
              <a:spcAft>
                <a:spcPts val="0"/>
              </a:spcAft>
              <a:tabLst>
                <a:tab pos="678815" algn="l"/>
              </a:tabLst>
            </a:pPr>
            <a:r>
              <a:rPr lang="fr-FR" sz="1400" dirty="0" smtClean="0">
                <a:solidFill>
                  <a:schemeClr val="accent6">
                    <a:lumMod val="40000"/>
                    <a:lumOff val="60000"/>
                  </a:schemeClr>
                </a:solidFill>
                <a:latin typeface="Times New Roman"/>
                <a:ea typeface="Times New Roman"/>
              </a:rPr>
              <a:t>lotissement eucalyptus de 107 lots dont 100% des travaux est achevé.</a:t>
            </a:r>
          </a:p>
          <a:p>
            <a:pPr marL="678815" indent="-228600" algn="just" hangingPunct="0">
              <a:spcAft>
                <a:spcPts val="0"/>
              </a:spcAft>
              <a:tabLst>
                <a:tab pos="678815" algn="l"/>
              </a:tabLst>
            </a:pPr>
            <a:r>
              <a:rPr lang="fr-FR" sz="1400" dirty="0" smtClean="0">
                <a:solidFill>
                  <a:schemeClr val="accent6">
                    <a:lumMod val="40000"/>
                    <a:lumOff val="60000"/>
                  </a:schemeClr>
                </a:solidFill>
                <a:latin typeface="Times New Roman"/>
                <a:ea typeface="Times New Roman"/>
              </a:rPr>
              <a:t>lotissement EZZOHOUR de 32 lots dont le degré d'achèvement des travaux de 	VRD et électrification est de 100%.</a:t>
            </a:r>
          </a:p>
          <a:p>
            <a:pPr marL="678815" indent="-228600" algn="just" hangingPunct="0">
              <a:spcAft>
                <a:spcPts val="0"/>
              </a:spcAft>
              <a:tabLst>
                <a:tab pos="678815" algn="l"/>
              </a:tabLst>
            </a:pPr>
            <a:r>
              <a:rPr lang="fr-FR" sz="1400" dirty="0" smtClean="0">
                <a:solidFill>
                  <a:schemeClr val="accent6">
                    <a:lumMod val="40000"/>
                    <a:lumOff val="60000"/>
                  </a:schemeClr>
                </a:solidFill>
                <a:latin typeface="Times New Roman"/>
                <a:ea typeface="Times New Roman"/>
              </a:rPr>
              <a:t>Lotissement ESALAMA 41 lots dont 100% des travaux est achevé.</a:t>
            </a:r>
          </a:p>
          <a:p>
            <a:pPr marL="678815" indent="-228600" algn="just" hangingPunct="0">
              <a:spcAft>
                <a:spcPts val="0"/>
              </a:spcAft>
              <a:tabLst>
                <a:tab pos="678815" algn="l"/>
              </a:tabLst>
            </a:pPr>
            <a:r>
              <a:rPr lang="fr-FR" sz="1400" dirty="0" smtClean="0">
                <a:solidFill>
                  <a:schemeClr val="accent6">
                    <a:lumMod val="40000"/>
                    <a:lumOff val="60000"/>
                  </a:schemeClr>
                </a:solidFill>
                <a:latin typeface="Times New Roman"/>
                <a:ea typeface="Times New Roman"/>
              </a:rPr>
              <a:t>Lotissement ERRIHANE 22 lots dont 100% des travaux est achevé.</a:t>
            </a:r>
          </a:p>
          <a:p>
            <a:pPr marL="678815" indent="-228600" algn="just" hangingPunct="0">
              <a:spcAft>
                <a:spcPts val="0"/>
              </a:spcAft>
              <a:tabLst>
                <a:tab pos="678815" algn="l"/>
              </a:tabLst>
            </a:pPr>
            <a:r>
              <a:rPr lang="fr-FR" sz="1400" dirty="0" smtClean="0">
                <a:solidFill>
                  <a:schemeClr val="accent6">
                    <a:lumMod val="40000"/>
                    <a:lumOff val="60000"/>
                  </a:schemeClr>
                </a:solidFill>
                <a:latin typeface="Times New Roman"/>
                <a:ea typeface="Times New Roman"/>
              </a:rPr>
              <a:t>Lotissement EL HAYAT 81 lots dont le degré d'achèvement des travaux de VRD et électrification est de 100%.</a:t>
            </a:r>
          </a:p>
          <a:p>
            <a:pPr marL="678815" indent="-228600" algn="just" hangingPunct="0">
              <a:spcAft>
                <a:spcPts val="0"/>
              </a:spcAft>
              <a:tabLst>
                <a:tab pos="678815" algn="l"/>
              </a:tabLst>
            </a:pPr>
            <a:r>
              <a:rPr lang="fr-FR" sz="1400" dirty="0" smtClean="0">
                <a:solidFill>
                  <a:schemeClr val="accent6">
                    <a:lumMod val="40000"/>
                    <a:lumOff val="60000"/>
                  </a:schemeClr>
                </a:solidFill>
                <a:latin typeface="Times New Roman"/>
                <a:ea typeface="Times New Roman"/>
              </a:rPr>
              <a:t>Lotissement LA NOUVELLE CITE de 83 lots, l'achèvement des travaux de VRD et électrification est de 100%.</a:t>
            </a:r>
          </a:p>
          <a:p>
            <a:pPr marL="678815" indent="-228600" algn="just" hangingPunct="0">
              <a:spcAft>
                <a:spcPts val="0"/>
              </a:spcAft>
              <a:tabLst>
                <a:tab pos="678815" algn="l"/>
              </a:tabLst>
            </a:pPr>
            <a:r>
              <a:rPr lang="fr-FR" sz="1400" dirty="0" smtClean="0">
                <a:solidFill>
                  <a:schemeClr val="accent6">
                    <a:lumMod val="40000"/>
                    <a:lumOff val="60000"/>
                  </a:schemeClr>
                </a:solidFill>
                <a:latin typeface="Times New Roman"/>
                <a:ea typeface="Times New Roman"/>
              </a:rPr>
              <a:t>Lotissement EL RYAD 81 lots dont le degré d'achèvement des travaux de VRD et électrification est de 0%.</a:t>
            </a:r>
          </a:p>
          <a:p>
            <a:pPr marL="678815" indent="-228600" algn="just" hangingPunct="0">
              <a:spcAft>
                <a:spcPts val="0"/>
              </a:spcAft>
              <a:tabLst>
                <a:tab pos="678815" algn="l"/>
              </a:tabLst>
            </a:pPr>
            <a:r>
              <a:rPr lang="fr-FR" sz="1400" dirty="0" smtClean="0">
                <a:solidFill>
                  <a:schemeClr val="accent6">
                    <a:lumMod val="40000"/>
                    <a:lumOff val="60000"/>
                  </a:schemeClr>
                </a:solidFill>
                <a:latin typeface="Times New Roman"/>
                <a:ea typeface="Times New Roman"/>
              </a:rPr>
              <a:t>Lotissement NAGHICH 33 lots dont le degré d'achèvement des travaux de VRD et électrification est de100%.</a:t>
            </a:r>
          </a:p>
          <a:p>
            <a:pPr marL="678815" indent="-228600" algn="just" hangingPunct="0">
              <a:spcAft>
                <a:spcPts val="0"/>
              </a:spcAft>
              <a:tabLst>
                <a:tab pos="678815" algn="l"/>
              </a:tabLst>
            </a:pPr>
            <a:r>
              <a:rPr lang="fr-FR" sz="1400" dirty="0" smtClean="0">
                <a:solidFill>
                  <a:schemeClr val="accent6">
                    <a:lumMod val="40000"/>
                    <a:lumOff val="60000"/>
                  </a:schemeClr>
                </a:solidFill>
                <a:latin typeface="Times New Roman"/>
                <a:ea typeface="Times New Roman"/>
              </a:rPr>
              <a:t>Lotissement NARDJESS 112 lots dont le degré d'achèvement des travaux de VRD et électrification est de100%.</a:t>
            </a:r>
          </a:p>
          <a:p>
            <a:pPr marL="678815" indent="-228600" algn="just" hangingPunct="0">
              <a:spcAft>
                <a:spcPts val="0"/>
              </a:spcAft>
              <a:tabLst>
                <a:tab pos="678815" algn="l"/>
              </a:tabLst>
            </a:pPr>
            <a:r>
              <a:rPr lang="fr-FR" sz="1400" dirty="0" smtClean="0">
                <a:solidFill>
                  <a:schemeClr val="accent6">
                    <a:lumMod val="40000"/>
                    <a:lumOff val="60000"/>
                  </a:schemeClr>
                </a:solidFill>
                <a:latin typeface="Times New Roman"/>
                <a:ea typeface="Times New Roman"/>
              </a:rPr>
              <a:t>La zone industrielle 197 lots dont le degré d'achèvement des travaux de VRD et électrification est de100%.</a:t>
            </a:r>
            <a:endParaRPr lang="fr-FR" sz="1400" dirty="0">
              <a:solidFill>
                <a:schemeClr val="accent6">
                  <a:lumMod val="40000"/>
                  <a:lumOff val="60000"/>
                </a:schemeClr>
              </a:solidFill>
              <a:latin typeface="Times New Roman"/>
              <a:ea typeface="Times New Roman"/>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1285860"/>
            <a:ext cx="8643998" cy="5262979"/>
          </a:xfrm>
          <a:prstGeom prst="rect">
            <a:avLst/>
          </a:prstGeom>
        </p:spPr>
        <p:txBody>
          <a:bodyPr wrap="square">
            <a:spAutoFit/>
          </a:bodyPr>
          <a:lstStyle/>
          <a:p>
            <a:pPr>
              <a:spcAft>
                <a:spcPts val="0"/>
              </a:spcAft>
            </a:pPr>
            <a:r>
              <a:rPr lang="fr-FR" sz="1600" b="1" dirty="0" smtClean="0">
                <a:solidFill>
                  <a:schemeClr val="accent3"/>
                </a:solidFill>
                <a:latin typeface="Times New Roman"/>
                <a:ea typeface="Times New Roman"/>
              </a:rPr>
              <a:t>L’HABITAT EVOLUTIF</a:t>
            </a:r>
            <a:r>
              <a:rPr lang="fr-FR" sz="1600" dirty="0" smtClean="0">
                <a:solidFill>
                  <a:schemeClr val="accent3"/>
                </a:solidFill>
                <a:latin typeface="Times New Roman"/>
                <a:ea typeface="Times New Roman"/>
              </a:rPr>
              <a:t> :</a:t>
            </a:r>
          </a:p>
          <a:p>
            <a:pPr>
              <a:spcAft>
                <a:spcPts val="0"/>
              </a:spcAft>
            </a:pPr>
            <a:r>
              <a:rPr lang="fr-FR" sz="1400" dirty="0" smtClean="0">
                <a:latin typeface="Times New Roman"/>
                <a:ea typeface="Times New Roman"/>
              </a:rPr>
              <a:t> </a:t>
            </a:r>
          </a:p>
          <a:p>
            <a:pPr>
              <a:spcAft>
                <a:spcPts val="0"/>
              </a:spcAft>
            </a:pPr>
            <a:r>
              <a:rPr lang="fr-FR" sz="1400" dirty="0" smtClean="0">
                <a:solidFill>
                  <a:schemeClr val="accent6">
                    <a:lumMod val="40000"/>
                    <a:lumOff val="60000"/>
                  </a:schemeClr>
                </a:solidFill>
                <a:latin typeface="Times New Roman"/>
                <a:ea typeface="Times New Roman"/>
              </a:rPr>
              <a:t>Ce type d'habitat a le même aspect extérieur, une harmonie dans les matériaux de construction et les couleurs, la même emprise au sol est quasiment la même assiette foncière on cite :</a:t>
            </a:r>
          </a:p>
          <a:p>
            <a:pPr>
              <a:spcAft>
                <a:spcPts val="0"/>
              </a:spcAft>
            </a:pPr>
            <a:r>
              <a:rPr lang="fr-FR" sz="1400" dirty="0" smtClean="0">
                <a:solidFill>
                  <a:schemeClr val="accent6">
                    <a:lumMod val="40000"/>
                    <a:lumOff val="60000"/>
                  </a:schemeClr>
                </a:solidFill>
                <a:latin typeface="Times New Roman"/>
                <a:ea typeface="Times New Roman"/>
              </a:rPr>
              <a:t>-	Les 710 logements évolutifs réalisés dans le cadre de la résorption de l'habitat précaire situé au sud-est de l’agglomération,</a:t>
            </a:r>
          </a:p>
          <a:p>
            <a:pPr>
              <a:spcAft>
                <a:spcPts val="0"/>
              </a:spcAft>
            </a:pPr>
            <a:r>
              <a:rPr lang="fr-FR" sz="1400" dirty="0" smtClean="0">
                <a:solidFill>
                  <a:schemeClr val="accent6">
                    <a:lumMod val="40000"/>
                    <a:lumOff val="60000"/>
                  </a:schemeClr>
                </a:solidFill>
                <a:latin typeface="Times New Roman"/>
                <a:ea typeface="Times New Roman"/>
              </a:rPr>
              <a:t>-	Les 116 logements évolutifs situés au sud-ouest de l’agglomération, une partie de ces logements et dans un état dégradé surtout ceux situés à la limite de la zone industrielle,</a:t>
            </a:r>
          </a:p>
          <a:p>
            <a:pPr>
              <a:spcAft>
                <a:spcPts val="0"/>
              </a:spcAft>
            </a:pPr>
            <a:r>
              <a:rPr lang="fr-FR" sz="1400" dirty="0" smtClean="0">
                <a:solidFill>
                  <a:schemeClr val="accent6">
                    <a:lumMod val="40000"/>
                    <a:lumOff val="60000"/>
                  </a:schemeClr>
                </a:solidFill>
                <a:latin typeface="Times New Roman"/>
                <a:ea typeface="Times New Roman"/>
              </a:rPr>
              <a:t>-	Cité Ali </a:t>
            </a:r>
            <a:r>
              <a:rPr lang="fr-FR" sz="1400" dirty="0" err="1" smtClean="0">
                <a:solidFill>
                  <a:schemeClr val="accent6">
                    <a:lumMod val="40000"/>
                    <a:lumOff val="60000"/>
                  </a:schemeClr>
                </a:solidFill>
                <a:latin typeface="Times New Roman"/>
                <a:ea typeface="Times New Roman"/>
              </a:rPr>
              <a:t>Guechi</a:t>
            </a:r>
            <a:r>
              <a:rPr lang="fr-FR" sz="1400" dirty="0" smtClean="0">
                <a:solidFill>
                  <a:schemeClr val="accent6">
                    <a:lumMod val="40000"/>
                    <a:lumOff val="60000"/>
                  </a:schemeClr>
                </a:solidFill>
                <a:latin typeface="Times New Roman"/>
                <a:ea typeface="Times New Roman"/>
              </a:rPr>
              <a:t> 390 logements situés au nord –est de l’agglomération,</a:t>
            </a:r>
          </a:p>
          <a:p>
            <a:pPr>
              <a:spcAft>
                <a:spcPts val="0"/>
              </a:spcAft>
            </a:pPr>
            <a:r>
              <a:rPr lang="fr-FR" sz="1400" dirty="0" smtClean="0">
                <a:solidFill>
                  <a:schemeClr val="accent6">
                    <a:lumMod val="40000"/>
                    <a:lumOff val="60000"/>
                  </a:schemeClr>
                </a:solidFill>
                <a:latin typeface="Times New Roman"/>
                <a:ea typeface="Times New Roman"/>
              </a:rPr>
              <a:t>-	La cité 62 logements évolutifs situés au centre de l’agglomération</a:t>
            </a:r>
          </a:p>
          <a:p>
            <a:pPr>
              <a:spcAft>
                <a:spcPts val="0"/>
              </a:spcAft>
            </a:pPr>
            <a:r>
              <a:rPr lang="fr-FR" sz="1400" dirty="0" smtClean="0">
                <a:solidFill>
                  <a:schemeClr val="accent6">
                    <a:lumMod val="40000"/>
                    <a:lumOff val="60000"/>
                  </a:schemeClr>
                </a:solidFill>
                <a:latin typeface="Times New Roman"/>
                <a:ea typeface="Times New Roman"/>
              </a:rPr>
              <a:t> </a:t>
            </a:r>
          </a:p>
          <a:p>
            <a:pPr algn="just" hangingPunct="0">
              <a:spcAft>
                <a:spcPts val="0"/>
              </a:spcAft>
            </a:pPr>
            <a:r>
              <a:rPr lang="fr-FR" sz="1400" b="1" dirty="0" smtClean="0">
                <a:solidFill>
                  <a:schemeClr val="accent6">
                    <a:lumMod val="75000"/>
                  </a:schemeClr>
                </a:solidFill>
                <a:latin typeface="Times New Roman"/>
                <a:ea typeface="Times New Roman"/>
              </a:rPr>
              <a:t>L’HABITAT PREFABRIQUE (LES CHALETS) :</a:t>
            </a:r>
            <a:endParaRPr lang="fr-FR" sz="1400" dirty="0" smtClean="0">
              <a:solidFill>
                <a:schemeClr val="accent6">
                  <a:lumMod val="75000"/>
                </a:schemeClr>
              </a:solidFill>
              <a:latin typeface="Times New Roman"/>
              <a:ea typeface="Times New Roman"/>
            </a:endParaRPr>
          </a:p>
          <a:p>
            <a:pPr marL="678815" indent="-228600" algn="just" hangingPunct="0">
              <a:spcAft>
                <a:spcPts val="0"/>
              </a:spcAft>
              <a:tabLst>
                <a:tab pos="678815" algn="l"/>
              </a:tabLst>
            </a:pPr>
            <a:r>
              <a:rPr lang="fr-FR" sz="1400" dirty="0" smtClean="0">
                <a:solidFill>
                  <a:schemeClr val="accent6">
                    <a:lumMod val="40000"/>
                    <a:lumOff val="60000"/>
                  </a:schemeClr>
                </a:solidFill>
                <a:latin typeface="Times New Roman"/>
                <a:ea typeface="Times New Roman"/>
              </a:rPr>
              <a:t>Cité 104 chalets RHP, cité Rabah </a:t>
            </a:r>
            <a:r>
              <a:rPr lang="fr-FR" sz="1400" dirty="0" err="1" smtClean="0">
                <a:solidFill>
                  <a:schemeClr val="accent6">
                    <a:lumMod val="40000"/>
                    <a:lumOff val="60000"/>
                  </a:schemeClr>
                </a:solidFill>
                <a:latin typeface="Times New Roman"/>
                <a:ea typeface="Times New Roman"/>
              </a:rPr>
              <a:t>Djaafri</a:t>
            </a:r>
            <a:r>
              <a:rPr lang="fr-FR" sz="1400" dirty="0" smtClean="0">
                <a:solidFill>
                  <a:schemeClr val="accent6">
                    <a:lumMod val="40000"/>
                    <a:lumOff val="60000"/>
                  </a:schemeClr>
                </a:solidFill>
                <a:latin typeface="Times New Roman"/>
                <a:ea typeface="Times New Roman"/>
              </a:rPr>
              <a:t> 204 logements, la cité </a:t>
            </a:r>
            <a:r>
              <a:rPr lang="fr-FR" sz="1400" dirty="0" err="1" smtClean="0">
                <a:solidFill>
                  <a:schemeClr val="accent6">
                    <a:lumMod val="40000"/>
                    <a:lumOff val="60000"/>
                  </a:schemeClr>
                </a:solidFill>
                <a:latin typeface="Times New Roman"/>
                <a:ea typeface="Times New Roman"/>
              </a:rPr>
              <a:t>Aboud</a:t>
            </a:r>
            <a:r>
              <a:rPr lang="fr-FR" sz="1400" dirty="0" smtClean="0">
                <a:solidFill>
                  <a:schemeClr val="accent6">
                    <a:lumMod val="40000"/>
                    <a:lumOff val="60000"/>
                  </a:schemeClr>
                </a:solidFill>
                <a:latin typeface="Times New Roman"/>
                <a:ea typeface="Times New Roman"/>
              </a:rPr>
              <a:t> </a:t>
            </a:r>
            <a:r>
              <a:rPr lang="fr-FR" sz="1400" dirty="0" err="1" smtClean="0">
                <a:solidFill>
                  <a:schemeClr val="accent6">
                    <a:lumMod val="40000"/>
                    <a:lumOff val="60000"/>
                  </a:schemeClr>
                </a:solidFill>
                <a:latin typeface="Times New Roman"/>
                <a:ea typeface="Times New Roman"/>
              </a:rPr>
              <a:t>Hayoune</a:t>
            </a:r>
            <a:r>
              <a:rPr lang="fr-FR" sz="1400" dirty="0" smtClean="0">
                <a:solidFill>
                  <a:schemeClr val="accent6">
                    <a:lumMod val="40000"/>
                    <a:lumOff val="60000"/>
                  </a:schemeClr>
                </a:solidFill>
                <a:latin typeface="Times New Roman"/>
                <a:ea typeface="Times New Roman"/>
              </a:rPr>
              <a:t>.</a:t>
            </a:r>
          </a:p>
          <a:p>
            <a:pPr marL="450215" indent="-228600" hangingPunct="0">
              <a:tabLst>
                <a:tab pos="678815" algn="l"/>
                <a:tab pos="449580" algn="l"/>
              </a:tabLst>
            </a:pPr>
            <a:r>
              <a:rPr lang="fr-FR" sz="1400" dirty="0" smtClean="0">
                <a:solidFill>
                  <a:schemeClr val="accent6">
                    <a:lumMod val="40000"/>
                    <a:lumOff val="60000"/>
                  </a:schemeClr>
                </a:solidFill>
                <a:latin typeface="Times New Roman"/>
                <a:ea typeface="Times New Roman"/>
              </a:rPr>
              <a:t> </a:t>
            </a:r>
          </a:p>
          <a:p>
            <a:pPr algn="just" hangingPunct="0">
              <a:spcAft>
                <a:spcPts val="0"/>
              </a:spcAft>
            </a:pPr>
            <a:r>
              <a:rPr lang="fr-FR" sz="1400" b="1" dirty="0" smtClean="0">
                <a:solidFill>
                  <a:schemeClr val="accent6">
                    <a:lumMod val="75000"/>
                  </a:schemeClr>
                </a:solidFill>
                <a:latin typeface="Times New Roman"/>
                <a:ea typeface="Times New Roman"/>
              </a:rPr>
              <a:t>L’HABITAT PRECAIRE :</a:t>
            </a:r>
            <a:endParaRPr lang="fr-FR" sz="1400" dirty="0" smtClean="0">
              <a:solidFill>
                <a:schemeClr val="accent6">
                  <a:lumMod val="75000"/>
                </a:schemeClr>
              </a:solidFill>
              <a:latin typeface="Times New Roman"/>
              <a:ea typeface="Times New Roman"/>
            </a:endParaRPr>
          </a:p>
          <a:p>
            <a:pPr algn="just" hangingPunct="0">
              <a:spcAft>
                <a:spcPts val="0"/>
              </a:spcAft>
            </a:pPr>
            <a:r>
              <a:rPr lang="fr-FR" sz="1400" dirty="0" smtClean="0">
                <a:solidFill>
                  <a:schemeClr val="accent6">
                    <a:lumMod val="40000"/>
                    <a:lumOff val="60000"/>
                  </a:schemeClr>
                </a:solidFill>
                <a:latin typeface="Times New Roman"/>
                <a:ea typeface="Times New Roman"/>
              </a:rPr>
              <a:t>Se trouve au côté nord-est de l'ACL appelé oued </a:t>
            </a:r>
            <a:r>
              <a:rPr lang="fr-FR" sz="1400" dirty="0" err="1" smtClean="0">
                <a:solidFill>
                  <a:schemeClr val="accent6">
                    <a:lumMod val="40000"/>
                    <a:lumOff val="60000"/>
                  </a:schemeClr>
                </a:solidFill>
                <a:latin typeface="Times New Roman"/>
                <a:ea typeface="Times New Roman"/>
              </a:rPr>
              <a:t>Lahdjar</a:t>
            </a:r>
            <a:r>
              <a:rPr lang="fr-FR" sz="1400" dirty="0" smtClean="0">
                <a:solidFill>
                  <a:schemeClr val="accent6">
                    <a:lumMod val="40000"/>
                    <a:lumOff val="60000"/>
                  </a:schemeClr>
                </a:solidFill>
                <a:latin typeface="Times New Roman"/>
                <a:ea typeface="Times New Roman"/>
              </a:rPr>
              <a:t>.</a:t>
            </a:r>
          </a:p>
          <a:p>
            <a:pPr algn="just" hangingPunct="0">
              <a:spcAft>
                <a:spcPts val="0"/>
              </a:spcAft>
            </a:pPr>
            <a:r>
              <a:rPr lang="fr-FR" sz="1400" b="1" dirty="0" smtClean="0">
                <a:solidFill>
                  <a:schemeClr val="accent6">
                    <a:lumMod val="40000"/>
                    <a:lumOff val="60000"/>
                  </a:schemeClr>
                </a:solidFill>
                <a:latin typeface="Times New Roman"/>
                <a:ea typeface="Times New Roman"/>
              </a:rPr>
              <a:t> </a:t>
            </a:r>
            <a:endParaRPr lang="fr-FR" sz="1400" dirty="0" smtClean="0">
              <a:solidFill>
                <a:schemeClr val="accent6">
                  <a:lumMod val="40000"/>
                  <a:lumOff val="60000"/>
                </a:schemeClr>
              </a:solidFill>
              <a:latin typeface="Times New Roman"/>
              <a:ea typeface="Times New Roman"/>
            </a:endParaRPr>
          </a:p>
          <a:p>
            <a:pPr algn="just" hangingPunct="0">
              <a:spcAft>
                <a:spcPts val="0"/>
              </a:spcAft>
            </a:pPr>
            <a:r>
              <a:rPr lang="fr-FR" sz="1400" b="1" dirty="0" smtClean="0">
                <a:solidFill>
                  <a:schemeClr val="accent6">
                    <a:lumMod val="75000"/>
                  </a:schemeClr>
                </a:solidFill>
                <a:latin typeface="Times New Roman"/>
                <a:ea typeface="Times New Roman"/>
              </a:rPr>
              <a:t>L'HABITAT SEMI COLLECTIF :</a:t>
            </a:r>
            <a:endParaRPr lang="fr-FR" sz="1400" dirty="0" smtClean="0">
              <a:solidFill>
                <a:schemeClr val="accent6">
                  <a:lumMod val="75000"/>
                </a:schemeClr>
              </a:solidFill>
              <a:latin typeface="Times New Roman"/>
              <a:ea typeface="Times New Roman"/>
            </a:endParaRPr>
          </a:p>
          <a:p>
            <a:pPr algn="just" hangingPunct="0">
              <a:spcAft>
                <a:spcPts val="0"/>
              </a:spcAft>
            </a:pPr>
            <a:r>
              <a:rPr lang="fr-FR" sz="1400" dirty="0" smtClean="0">
                <a:solidFill>
                  <a:schemeClr val="accent6">
                    <a:lumMod val="40000"/>
                    <a:lumOff val="60000"/>
                  </a:schemeClr>
                </a:solidFill>
                <a:latin typeface="Times New Roman"/>
                <a:ea typeface="Times New Roman"/>
              </a:rPr>
              <a:t>L’habitat semi collectif est implanté dans la partie Nord-Ouest et Nord-est de l’agglomération.</a:t>
            </a:r>
          </a:p>
          <a:p>
            <a:pPr algn="just" hangingPunct="0">
              <a:spcAft>
                <a:spcPts val="0"/>
              </a:spcAft>
            </a:pPr>
            <a:r>
              <a:rPr lang="fr-FR" sz="1400" b="1" dirty="0" smtClean="0">
                <a:solidFill>
                  <a:schemeClr val="accent6">
                    <a:lumMod val="75000"/>
                  </a:schemeClr>
                </a:solidFill>
                <a:latin typeface="Times New Roman"/>
                <a:ea typeface="Times New Roman"/>
              </a:rPr>
              <a:t>L’HABITAT COLLECTIF :</a:t>
            </a:r>
            <a:endParaRPr lang="fr-FR" sz="1400" dirty="0" smtClean="0">
              <a:solidFill>
                <a:schemeClr val="accent6">
                  <a:lumMod val="75000"/>
                </a:schemeClr>
              </a:solidFill>
              <a:latin typeface="Times New Roman"/>
              <a:ea typeface="Times New Roman"/>
            </a:endParaRPr>
          </a:p>
          <a:p>
            <a:pPr marL="800100" indent="-228600" algn="just" hangingPunct="0">
              <a:spcAft>
                <a:spcPts val="0"/>
              </a:spcAft>
              <a:tabLst>
                <a:tab pos="678815" algn="l"/>
                <a:tab pos="800100" algn="l"/>
              </a:tabLst>
            </a:pPr>
            <a:r>
              <a:rPr lang="fr-FR" sz="1400" dirty="0" smtClean="0">
                <a:solidFill>
                  <a:schemeClr val="accent6">
                    <a:lumMod val="40000"/>
                    <a:lumOff val="60000"/>
                  </a:schemeClr>
                </a:solidFill>
                <a:latin typeface="Times New Roman"/>
                <a:ea typeface="Times New Roman"/>
              </a:rPr>
              <a:t>La ZHUN (oued </a:t>
            </a:r>
            <a:r>
              <a:rPr lang="fr-FR" sz="1400" dirty="0" err="1" smtClean="0">
                <a:solidFill>
                  <a:schemeClr val="accent6">
                    <a:lumMod val="40000"/>
                    <a:lumOff val="60000"/>
                  </a:schemeClr>
                </a:solidFill>
                <a:latin typeface="Times New Roman"/>
                <a:ea typeface="Times New Roman"/>
              </a:rPr>
              <a:t>lahdjar</a:t>
            </a:r>
            <a:r>
              <a:rPr lang="fr-FR" sz="1400" dirty="0" smtClean="0">
                <a:solidFill>
                  <a:schemeClr val="accent6">
                    <a:lumMod val="40000"/>
                    <a:lumOff val="60000"/>
                  </a:schemeClr>
                </a:solidFill>
                <a:latin typeface="Times New Roman"/>
                <a:ea typeface="Times New Roman"/>
              </a:rPr>
              <a:t>) située au Nord</a:t>
            </a:r>
            <a:r>
              <a:rPr lang="ar-SA" sz="1400" dirty="0" smtClean="0">
                <a:solidFill>
                  <a:schemeClr val="accent6">
                    <a:lumMod val="40000"/>
                    <a:lumOff val="60000"/>
                  </a:schemeClr>
                </a:solidFill>
                <a:latin typeface="Times New Roman"/>
                <a:ea typeface="Times New Roman"/>
              </a:rPr>
              <a:t>-</a:t>
            </a:r>
            <a:r>
              <a:rPr lang="fr-FR" sz="1400" dirty="0" smtClean="0">
                <a:solidFill>
                  <a:schemeClr val="accent6">
                    <a:lumMod val="40000"/>
                    <a:lumOff val="60000"/>
                  </a:schemeClr>
                </a:solidFill>
                <a:latin typeface="Times New Roman"/>
                <a:ea typeface="Times New Roman"/>
              </a:rPr>
              <a:t>Est du chef lieu,</a:t>
            </a:r>
          </a:p>
          <a:p>
            <a:pPr marL="800100" indent="-228600" algn="just" hangingPunct="0">
              <a:spcAft>
                <a:spcPts val="0"/>
              </a:spcAft>
              <a:tabLst>
                <a:tab pos="678815" algn="l"/>
                <a:tab pos="800100" algn="l"/>
              </a:tabLst>
            </a:pPr>
            <a:r>
              <a:rPr lang="fr-FR" sz="1400" dirty="0" smtClean="0">
                <a:solidFill>
                  <a:schemeClr val="accent6">
                    <a:lumMod val="40000"/>
                    <a:lumOff val="60000"/>
                  </a:schemeClr>
                </a:solidFill>
                <a:latin typeface="Times New Roman"/>
                <a:ea typeface="Times New Roman"/>
              </a:rPr>
              <a:t>Le programme OPGI en cours situé au Sud- Est du chef lieu,</a:t>
            </a:r>
          </a:p>
          <a:p>
            <a:pPr marL="800100" indent="-228600" algn="just" hangingPunct="0">
              <a:spcAft>
                <a:spcPts val="0"/>
              </a:spcAft>
              <a:tabLst>
                <a:tab pos="678815" algn="l"/>
                <a:tab pos="800100" algn="l"/>
              </a:tabLst>
            </a:pPr>
            <a:r>
              <a:rPr lang="fr-FR" sz="1400" dirty="0" smtClean="0">
                <a:solidFill>
                  <a:schemeClr val="accent6">
                    <a:lumMod val="40000"/>
                    <a:lumOff val="60000"/>
                  </a:schemeClr>
                </a:solidFill>
                <a:latin typeface="Times New Roman"/>
                <a:ea typeface="Times New Roman"/>
              </a:rPr>
              <a:t>Cité 50 logements, cité 130 logements, cité 200 logements, cité 01 novembre 1954 situées au nord</a:t>
            </a:r>
            <a:r>
              <a:rPr lang="ar-SA" sz="1400" dirty="0" smtClean="0">
                <a:solidFill>
                  <a:schemeClr val="accent6">
                    <a:lumMod val="40000"/>
                    <a:lumOff val="60000"/>
                  </a:schemeClr>
                </a:solidFill>
                <a:latin typeface="Times New Roman"/>
                <a:ea typeface="Times New Roman"/>
              </a:rPr>
              <a:t>-</a:t>
            </a:r>
            <a:r>
              <a:rPr lang="fr-FR" sz="1400" dirty="0" smtClean="0">
                <a:solidFill>
                  <a:schemeClr val="accent6">
                    <a:lumMod val="40000"/>
                    <a:lumOff val="60000"/>
                  </a:schemeClr>
                </a:solidFill>
                <a:latin typeface="Times New Roman"/>
                <a:ea typeface="Times New Roman"/>
              </a:rPr>
              <a:t>ouest du chef lieu.</a:t>
            </a:r>
            <a:endParaRPr lang="fr-FR" sz="1400" dirty="0">
              <a:solidFill>
                <a:schemeClr val="accent6">
                  <a:lumMod val="40000"/>
                  <a:lumOff val="60000"/>
                </a:schemeClr>
              </a:solidFill>
              <a:latin typeface="Times New Roman"/>
              <a:ea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nvGrpSpPr>
        <p:grpSpPr>
          <a:xfrm>
            <a:off x="214282" y="142829"/>
            <a:ext cx="8722552" cy="6715172"/>
            <a:chOff x="71438" y="-120054"/>
            <a:chExt cx="9179719" cy="5129610"/>
          </a:xfrm>
          <a:solidFill>
            <a:schemeClr val="accent6">
              <a:lumMod val="40000"/>
              <a:lumOff val="60000"/>
            </a:schemeClr>
          </a:solidFill>
        </p:grpSpPr>
        <p:grpSp>
          <p:nvGrpSpPr>
            <p:cNvPr id="3" name="Groupe 16"/>
            <p:cNvGrpSpPr/>
            <p:nvPr/>
          </p:nvGrpSpPr>
          <p:grpSpPr>
            <a:xfrm>
              <a:off x="71438" y="-120054"/>
              <a:ext cx="9179719" cy="5129610"/>
              <a:chOff x="71438" y="-120054"/>
              <a:chExt cx="9179719" cy="5129610"/>
            </a:xfrm>
            <a:grpFill/>
          </p:grpSpPr>
          <p:sp>
            <p:nvSpPr>
              <p:cNvPr id="8" name="Rectangle 7"/>
              <p:cNvSpPr/>
              <p:nvPr/>
            </p:nvSpPr>
            <p:spPr>
              <a:xfrm flipH="1">
                <a:off x="451094" y="3765352"/>
                <a:ext cx="150365" cy="218281"/>
              </a:xfrm>
              <a:prstGeom prst="rect">
                <a:avLst/>
              </a:prstGeom>
              <a:grp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fr-FR" sz="1100"/>
              </a:p>
            </p:txBody>
          </p:sp>
          <p:sp>
            <p:nvSpPr>
              <p:cNvPr id="9" name="ZoneTexte 1"/>
              <p:cNvSpPr txBox="1"/>
              <p:nvPr/>
            </p:nvSpPr>
            <p:spPr>
              <a:xfrm>
                <a:off x="2552451" y="-120054"/>
                <a:ext cx="3608746" cy="600273"/>
              </a:xfrm>
              <a:prstGeom prst="rect">
                <a:avLst/>
              </a:prstGeom>
              <a:grpFill/>
              <a:ln w="9525" cmpd="sng">
                <a:solidFill>
                  <a:schemeClr val="accent6">
                    <a:lumMod val="75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fr-FR" sz="2400" b="1" dirty="0" smtClean="0">
                    <a:solidFill>
                      <a:schemeClr val="accent6">
                        <a:lumMod val="75000"/>
                      </a:schemeClr>
                    </a:solidFill>
                  </a:rPr>
                  <a:t>3- le </a:t>
                </a:r>
                <a:r>
                  <a:rPr lang="fr-FR" sz="2400" b="1" dirty="0">
                    <a:solidFill>
                      <a:schemeClr val="accent6">
                        <a:lumMod val="75000"/>
                      </a:schemeClr>
                    </a:solidFill>
                  </a:rPr>
                  <a:t>contenue d'un PDAU</a:t>
                </a:r>
              </a:p>
            </p:txBody>
          </p:sp>
          <p:sp>
            <p:nvSpPr>
              <p:cNvPr id="10" name="ZoneTexte 2"/>
              <p:cNvSpPr txBox="1"/>
              <p:nvPr/>
            </p:nvSpPr>
            <p:spPr>
              <a:xfrm>
                <a:off x="3298031" y="797718"/>
                <a:ext cx="2250282" cy="381001"/>
              </a:xfrm>
              <a:prstGeom prst="rect">
                <a:avLst/>
              </a:prstGeom>
              <a:grpFill/>
              <a:ln w="9525" cmpd="sng">
                <a:solidFill>
                  <a:schemeClr val="accent6">
                    <a:lumMod val="75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fr-FR" sz="1400" b="1" dirty="0">
                    <a:solidFill>
                      <a:schemeClr val="dk1"/>
                    </a:solidFill>
                    <a:latin typeface="+mn-lt"/>
                    <a:ea typeface="+mn-ea"/>
                    <a:cs typeface="+mn-cs"/>
                  </a:rPr>
                  <a:t>2.  Un règlement</a:t>
                </a:r>
                <a:endParaRPr lang="fr-FR" sz="1400" dirty="0"/>
              </a:p>
            </p:txBody>
          </p:sp>
          <p:sp>
            <p:nvSpPr>
              <p:cNvPr id="11" name="ZoneTexte 3"/>
              <p:cNvSpPr txBox="1"/>
              <p:nvPr/>
            </p:nvSpPr>
            <p:spPr>
              <a:xfrm>
                <a:off x="6322219" y="768804"/>
                <a:ext cx="2476500" cy="409915"/>
              </a:xfrm>
              <a:prstGeom prst="rect">
                <a:avLst/>
              </a:prstGeom>
              <a:grpFill/>
              <a:ln w="9525" cmpd="sng">
                <a:solidFill>
                  <a:schemeClr val="accent6">
                    <a:lumMod val="75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fr-FR" sz="1400" b="1">
                    <a:solidFill>
                      <a:schemeClr val="dk1"/>
                    </a:solidFill>
                    <a:latin typeface="+mn-lt"/>
                    <a:ea typeface="+mn-ea"/>
                    <a:cs typeface="+mn-cs"/>
                  </a:rPr>
                  <a:t>3.  Des documents graphiques </a:t>
                </a:r>
                <a:endParaRPr lang="fr-FR" sz="1800"/>
              </a:p>
            </p:txBody>
          </p:sp>
          <p:sp>
            <p:nvSpPr>
              <p:cNvPr id="12" name="ZoneTexte 4"/>
              <p:cNvSpPr txBox="1"/>
              <p:nvPr/>
            </p:nvSpPr>
            <p:spPr>
              <a:xfrm>
                <a:off x="273844" y="785812"/>
                <a:ext cx="2250282" cy="369094"/>
              </a:xfrm>
              <a:prstGeom prst="rect">
                <a:avLst/>
              </a:prstGeom>
              <a:grpFill/>
              <a:ln w="9525" cmpd="sng">
                <a:solidFill>
                  <a:schemeClr val="accent6">
                    <a:lumMod val="75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fr-FR" sz="1400" b="1">
                    <a:solidFill>
                      <a:schemeClr val="dk1"/>
                    </a:solidFill>
                    <a:latin typeface="+mn-lt"/>
                    <a:ea typeface="+mn-ea"/>
                    <a:cs typeface="+mn-cs"/>
                  </a:rPr>
                  <a:t>1. Un rapport d'orientation </a:t>
                </a:r>
                <a:endParaRPr lang="fr-FR" sz="1400"/>
              </a:p>
            </p:txBody>
          </p:sp>
          <p:sp>
            <p:nvSpPr>
              <p:cNvPr id="13" name="ZoneTexte 5"/>
              <p:cNvSpPr txBox="1"/>
              <p:nvPr/>
            </p:nvSpPr>
            <p:spPr>
              <a:xfrm>
                <a:off x="71438" y="1571624"/>
                <a:ext cx="2464594" cy="2893219"/>
              </a:xfrm>
              <a:prstGeom prst="rect">
                <a:avLst/>
              </a:prstGeom>
              <a:grpFill/>
              <a:ln w="9525" cmpd="sng">
                <a:solidFill>
                  <a:schemeClr val="accent6">
                    <a:lumMod val="75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just"/>
                <a:r>
                  <a:rPr lang="fr-FR" sz="1200" b="1" dirty="0">
                    <a:solidFill>
                      <a:schemeClr val="dk1"/>
                    </a:solidFill>
                    <a:latin typeface="+mn-lt"/>
                    <a:ea typeface="+mn-ea"/>
                    <a:cs typeface="+mn-cs"/>
                  </a:rPr>
                  <a:t>       a</a:t>
                </a:r>
                <a:r>
                  <a:rPr lang="fr-FR" sz="1400" dirty="0">
                    <a:solidFill>
                      <a:schemeClr val="dk1"/>
                    </a:solidFill>
                    <a:latin typeface="+mn-lt"/>
                    <a:ea typeface="+mn-ea"/>
                    <a:cs typeface="+mn-cs"/>
                  </a:rPr>
                  <a:t>) l'analyse de la situation existante et les principales perspectives   de   développement   compte   tenu   de l'évolution   économique,   démographique,   sociale   et culturelle du territoire considéré.</a:t>
                </a:r>
              </a:p>
              <a:p>
                <a:pPr marL="0" marR="0" indent="0" algn="just" defTabSz="914400" rtl="0" eaLnBrk="1" fontAlgn="auto" latinLnBrk="0" hangingPunct="1">
                  <a:lnSpc>
                    <a:spcPct val="100000"/>
                  </a:lnSpc>
                  <a:spcBef>
                    <a:spcPts val="0"/>
                  </a:spcBef>
                  <a:spcAft>
                    <a:spcPts val="0"/>
                  </a:spcAft>
                  <a:buClrTx/>
                  <a:buSzTx/>
                  <a:buFontTx/>
                  <a:buNone/>
                  <a:tabLst/>
                  <a:defRPr/>
                </a:pPr>
                <a:r>
                  <a:rPr lang="fr-FR" sz="1400" dirty="0">
                    <a:solidFill>
                      <a:schemeClr val="dk1"/>
                    </a:solidFill>
                    <a:latin typeface="+mn-lt"/>
                    <a:ea typeface="+mn-ea"/>
                    <a:cs typeface="+mn-cs"/>
                  </a:rPr>
                  <a:t>      b)  la partie d'aménagement proposée compte tenu des </a:t>
                </a:r>
                <a:r>
                  <a:rPr lang="fr-FR" sz="1400" dirty="0" smtClean="0">
                    <a:solidFill>
                      <a:schemeClr val="dk1"/>
                    </a:solidFill>
                    <a:latin typeface="+mn-lt"/>
                    <a:ea typeface="+mn-ea"/>
                    <a:cs typeface="+mn-cs"/>
                  </a:rPr>
                  <a:t>orientations </a:t>
                </a:r>
                <a:r>
                  <a:rPr lang="fr-FR" sz="1400" dirty="0">
                    <a:solidFill>
                      <a:schemeClr val="dk1"/>
                    </a:solidFill>
                    <a:latin typeface="+mn-lt"/>
                    <a:ea typeface="+mn-ea"/>
                    <a:cs typeface="+mn-cs"/>
                  </a:rPr>
                  <a:t>en matière d'aménagement du territoire.</a:t>
                </a:r>
                <a:endParaRPr lang="fr-FR" sz="1400" dirty="0"/>
              </a:p>
              <a:p>
                <a:pPr algn="just"/>
                <a:endParaRPr lang="fr-FR" sz="1400" dirty="0"/>
              </a:p>
            </p:txBody>
          </p:sp>
          <p:sp>
            <p:nvSpPr>
              <p:cNvPr id="14" name="ZoneTexte 6"/>
              <p:cNvSpPr txBox="1"/>
              <p:nvPr/>
            </p:nvSpPr>
            <p:spPr>
              <a:xfrm>
                <a:off x="2786062" y="1559717"/>
                <a:ext cx="2988469" cy="3449838"/>
              </a:xfrm>
              <a:prstGeom prst="rect">
                <a:avLst/>
              </a:prstGeom>
              <a:grpFill/>
              <a:ln w="9525" cmpd="sng">
                <a:solidFill>
                  <a:schemeClr val="accent6">
                    <a:lumMod val="75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just" rtl="0" eaLnBrk="1" latinLnBrk="0" hangingPunct="1"/>
                <a:r>
                  <a:rPr lang="fr-FR" sz="1200" b="1" dirty="0">
                    <a:solidFill>
                      <a:schemeClr val="dk1"/>
                    </a:solidFill>
                    <a:latin typeface="+mj-lt"/>
                    <a:ea typeface="+mn-ea"/>
                    <a:cs typeface="+mn-cs"/>
                  </a:rPr>
                  <a:t>      </a:t>
                </a:r>
                <a:r>
                  <a:rPr lang="fr-FR" sz="1400" dirty="0">
                    <a:solidFill>
                      <a:schemeClr val="dk1"/>
                    </a:solidFill>
                    <a:latin typeface="+mj-lt"/>
                    <a:ea typeface="+mn-ea"/>
                    <a:cs typeface="+mn-cs"/>
                  </a:rPr>
                  <a:t>a)  l'affectation dominante des sols et s'il y a lieu la nature  des  activités  qui peuvent être interdites ou soumises à des conditions particulières,</a:t>
                </a:r>
                <a:endParaRPr lang="fr-FR" sz="1400" dirty="0">
                  <a:latin typeface="+mj-lt"/>
                </a:endParaRPr>
              </a:p>
              <a:p>
                <a:pPr algn="just" rtl="0" eaLnBrk="1" latinLnBrk="0" hangingPunct="1"/>
                <a:r>
                  <a:rPr lang="fr-FR" sz="1400" dirty="0">
                    <a:solidFill>
                      <a:schemeClr val="dk1"/>
                    </a:solidFill>
                    <a:latin typeface="+mj-lt"/>
                    <a:ea typeface="+mn-ea"/>
                    <a:cs typeface="+mn-cs"/>
                  </a:rPr>
                  <a:t>      b)  la densité générale exprimée par le coefficient d'occupation du sol,</a:t>
                </a:r>
                <a:endParaRPr lang="fr-FR" sz="1400" dirty="0">
                  <a:latin typeface="+mj-lt"/>
                </a:endParaRPr>
              </a:p>
              <a:p>
                <a:pPr algn="just" rtl="0" eaLnBrk="1" latinLnBrk="0" hangingPunct="1"/>
                <a:r>
                  <a:rPr lang="fr-FR" sz="1400" dirty="0">
                    <a:solidFill>
                      <a:schemeClr val="dk1"/>
                    </a:solidFill>
                    <a:latin typeface="+mj-lt"/>
                    <a:ea typeface="+mn-ea"/>
                    <a:cs typeface="+mn-cs"/>
                  </a:rPr>
                  <a:t>       c) les servitudes à maintenir, à modifier ou à créer,</a:t>
                </a:r>
                <a:endParaRPr lang="fr-FR" sz="1400" dirty="0">
                  <a:latin typeface="+mj-lt"/>
                </a:endParaRPr>
              </a:p>
              <a:p>
                <a:pPr algn="just" rtl="0" eaLnBrk="1" latinLnBrk="0" hangingPunct="1"/>
                <a:r>
                  <a:rPr lang="fr-FR" sz="1400" dirty="0">
                    <a:solidFill>
                      <a:schemeClr val="dk1"/>
                    </a:solidFill>
                    <a:latin typeface="+mj-lt"/>
                    <a:ea typeface="+mn-ea"/>
                    <a:cs typeface="+mn-cs"/>
                  </a:rPr>
                  <a:t>      d)  les périmètres d'intervention des plans d'occupation des sols avec les termes de référence y afférant en faisant apparaître les zones d'interventions sur les tissus urbains existants et ceux des zones à protéger,</a:t>
                </a:r>
                <a:endParaRPr lang="fr-FR" sz="1400" dirty="0">
                  <a:latin typeface="+mj-lt"/>
                </a:endParaRPr>
              </a:p>
              <a:p>
                <a:pPr algn="just"/>
                <a:r>
                  <a:rPr lang="fr-FR" sz="1400" dirty="0">
                    <a:solidFill>
                      <a:schemeClr val="dk1"/>
                    </a:solidFill>
                    <a:latin typeface="+mj-lt"/>
                    <a:ea typeface="+mn-ea"/>
                    <a:cs typeface="+mn-cs"/>
                  </a:rPr>
                  <a:t>      e) la localisation et la nature des grands équipements, des infrastructures, des services et des activités.</a:t>
                </a:r>
                <a:endParaRPr lang="fr-FR" sz="1400" dirty="0">
                  <a:latin typeface="+mj-lt"/>
                </a:endParaRPr>
              </a:p>
            </p:txBody>
          </p:sp>
          <p:sp>
            <p:nvSpPr>
              <p:cNvPr id="15" name="ZoneTexte 7"/>
              <p:cNvSpPr txBox="1"/>
              <p:nvPr/>
            </p:nvSpPr>
            <p:spPr>
              <a:xfrm>
                <a:off x="5976938" y="1571624"/>
                <a:ext cx="3274219" cy="3437932"/>
              </a:xfrm>
              <a:prstGeom prst="rect">
                <a:avLst/>
              </a:prstGeom>
              <a:grpFill/>
              <a:ln w="9525" cmpd="sng">
                <a:solidFill>
                  <a:schemeClr val="accent6">
                    <a:lumMod val="75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fr-FR" sz="1400" dirty="0">
                    <a:solidFill>
                      <a:schemeClr val="dk1"/>
                    </a:solidFill>
                    <a:latin typeface="+mj-lt"/>
                    <a:ea typeface="+mn-ea"/>
                    <a:cs typeface="+mn-cs"/>
                  </a:rPr>
                  <a:t>       a) un plan d'état de fait, faisant ressortir le cadre bâti actuel,   les   voiries   et   les  réseaux   divers   les   plus importants.</a:t>
                </a:r>
              </a:p>
              <a:p>
                <a:pPr rtl="0" eaLnBrk="1" latinLnBrk="0" hangingPunct="1"/>
                <a:r>
                  <a:rPr lang="fr-FR" sz="1400" dirty="0">
                    <a:solidFill>
                      <a:schemeClr val="dk1"/>
                    </a:solidFill>
                    <a:latin typeface="+mj-lt"/>
                    <a:ea typeface="+mn-ea"/>
                    <a:cs typeface="+mn-cs"/>
                  </a:rPr>
                  <a:t>       b) un plan  délimitant les   secteurs   urbanisés,   urbanisables,   d'urbanisation future et non urbanisables .</a:t>
                </a:r>
              </a:p>
              <a:p>
                <a:pPr rtl="0" eaLnBrk="1" latinLnBrk="0" hangingPunct="1"/>
                <a:endParaRPr lang="fr-FR" sz="1400" dirty="0">
                  <a:solidFill>
                    <a:schemeClr val="dk1"/>
                  </a:solidFill>
                  <a:latin typeface="+mj-lt"/>
                  <a:ea typeface="+mn-ea"/>
                  <a:cs typeface="+mn-cs"/>
                </a:endParaRPr>
              </a:p>
              <a:p>
                <a:pPr rtl="0" eaLnBrk="1" latinLnBrk="0" hangingPunct="1"/>
                <a:r>
                  <a:rPr lang="fr-FR" sz="1400" dirty="0">
                    <a:solidFill>
                      <a:schemeClr val="dk1"/>
                    </a:solidFill>
                    <a:latin typeface="+mj-lt"/>
                    <a:ea typeface="+mn-ea"/>
                    <a:cs typeface="+mn-cs"/>
                  </a:rPr>
                  <a:t>       c) plan limitant les périmètres d'intervention des plans d'occupation des sols.</a:t>
                </a:r>
                <a:endParaRPr lang="fr-FR" sz="1400" dirty="0">
                  <a:latin typeface="+mj-lt"/>
                </a:endParaRPr>
              </a:p>
              <a:p>
                <a:pPr rtl="0" eaLnBrk="1" latinLnBrk="0" hangingPunct="1"/>
                <a:r>
                  <a:rPr lang="fr-FR" sz="1400" dirty="0">
                    <a:solidFill>
                      <a:schemeClr val="dk1"/>
                    </a:solidFill>
                    <a:latin typeface="+mj-lt"/>
                    <a:ea typeface="+mn-ea"/>
                    <a:cs typeface="+mn-cs"/>
                  </a:rPr>
                  <a:t>       c) un plan de servitudes à maintenir, à modifier ou à créer.</a:t>
                </a:r>
                <a:endParaRPr lang="fr-FR" sz="1400" dirty="0">
                  <a:latin typeface="+mj-lt"/>
                </a:endParaRPr>
              </a:p>
              <a:p>
                <a:pPr rtl="0" eaLnBrk="1" latinLnBrk="0" hangingPunct="1"/>
                <a:r>
                  <a:rPr lang="fr-FR" sz="1400" dirty="0">
                    <a:solidFill>
                      <a:schemeClr val="dk1"/>
                    </a:solidFill>
                    <a:latin typeface="+mj-lt"/>
                    <a:ea typeface="+mn-ea"/>
                    <a:cs typeface="+mn-cs"/>
                  </a:rPr>
                  <a:t>       d)  un plan d'équipement faisant ressortir le tracé des     voiries,     d'adduction     en     eau     potable     et d'assainissement  les   plus   importants   ainsi  que,   la localisation  des   équipements  collectifs   et  ouvrages d'intérêt public.</a:t>
                </a:r>
                <a:endParaRPr lang="fr-FR" sz="1400" dirty="0">
                  <a:latin typeface="+mj-lt"/>
                </a:endParaRPr>
              </a:p>
              <a:p>
                <a:pPr rtl="0" eaLnBrk="1" latinLnBrk="0" hangingPunct="1"/>
                <a:endParaRPr lang="fr-FR" sz="1400" dirty="0">
                  <a:latin typeface="+mj-lt"/>
                </a:endParaRPr>
              </a:p>
            </p:txBody>
          </p:sp>
          <p:cxnSp>
            <p:nvCxnSpPr>
              <p:cNvPr id="16" name="Connecteur droit avec flèche 15"/>
              <p:cNvCxnSpPr/>
              <p:nvPr/>
            </p:nvCxnSpPr>
            <p:spPr>
              <a:xfrm rot="16200000" flipH="1">
                <a:off x="4200456" y="609671"/>
                <a:ext cx="387302" cy="1399"/>
              </a:xfrm>
              <a:prstGeom prst="straightConnector1">
                <a:avLst/>
              </a:prstGeom>
              <a:grpFill/>
              <a:ln>
                <a:solidFill>
                  <a:schemeClr val="accent6">
                    <a:lumMod val="75000"/>
                  </a:schemeClr>
                </a:solidFill>
                <a:tailEnd type="arrow"/>
              </a:ln>
            </p:spPr>
            <p:style>
              <a:lnRef idx="3">
                <a:schemeClr val="dk1"/>
              </a:lnRef>
              <a:fillRef idx="0">
                <a:schemeClr val="dk1"/>
              </a:fillRef>
              <a:effectRef idx="2">
                <a:schemeClr val="dk1"/>
              </a:effectRef>
              <a:fontRef idx="minor">
                <a:schemeClr val="tx1"/>
              </a:fontRef>
            </p:style>
          </p:cxnSp>
          <p:cxnSp>
            <p:nvCxnSpPr>
              <p:cNvPr id="17" name="Connecteur droit avec flèche 16"/>
              <p:cNvCxnSpPr/>
              <p:nvPr/>
            </p:nvCxnSpPr>
            <p:spPr>
              <a:xfrm rot="16200000" flipH="1">
                <a:off x="7432665" y="708832"/>
                <a:ext cx="194757" cy="5823"/>
              </a:xfrm>
              <a:prstGeom prst="straightConnector1">
                <a:avLst/>
              </a:prstGeom>
              <a:grpFill/>
              <a:ln>
                <a:solidFill>
                  <a:schemeClr val="accent6">
                    <a:lumMod val="75000"/>
                  </a:schemeClr>
                </a:solidFill>
                <a:tailEnd type="arrow"/>
              </a:ln>
            </p:spPr>
            <p:style>
              <a:lnRef idx="3">
                <a:schemeClr val="dk1"/>
              </a:lnRef>
              <a:fillRef idx="0">
                <a:schemeClr val="dk1"/>
              </a:fillRef>
              <a:effectRef idx="2">
                <a:schemeClr val="dk1"/>
              </a:effectRef>
              <a:fontRef idx="minor">
                <a:schemeClr val="tx1"/>
              </a:fontRef>
            </p:style>
          </p:cxnSp>
          <p:cxnSp>
            <p:nvCxnSpPr>
              <p:cNvPr id="18" name="Connecteur droit avec flèche 17"/>
              <p:cNvCxnSpPr/>
              <p:nvPr/>
            </p:nvCxnSpPr>
            <p:spPr>
              <a:xfrm rot="5400000">
                <a:off x="1218963" y="690843"/>
                <a:ext cx="212447" cy="2343"/>
              </a:xfrm>
              <a:prstGeom prst="straightConnector1">
                <a:avLst/>
              </a:prstGeom>
              <a:grpFill/>
              <a:ln>
                <a:solidFill>
                  <a:schemeClr val="accent6">
                    <a:lumMod val="75000"/>
                  </a:schemeClr>
                </a:solidFill>
                <a:tailEnd type="arrow"/>
              </a:ln>
            </p:spPr>
            <p:style>
              <a:lnRef idx="3">
                <a:schemeClr val="dk1"/>
              </a:lnRef>
              <a:fillRef idx="0">
                <a:schemeClr val="dk1"/>
              </a:fillRef>
              <a:effectRef idx="2">
                <a:schemeClr val="dk1"/>
              </a:effectRef>
              <a:fontRef idx="minor">
                <a:schemeClr val="tx1"/>
              </a:fontRef>
            </p:style>
          </p:cxnSp>
        </p:grpSp>
        <p:cxnSp>
          <p:nvCxnSpPr>
            <p:cNvPr id="4" name="Connecteur droit 3"/>
            <p:cNvCxnSpPr/>
            <p:nvPr/>
          </p:nvCxnSpPr>
          <p:spPr>
            <a:xfrm>
              <a:off x="1321594" y="595313"/>
              <a:ext cx="6215063" cy="23812"/>
            </a:xfrm>
            <a:prstGeom prst="line">
              <a:avLst/>
            </a:prstGeom>
            <a:grpFill/>
            <a:ln>
              <a:solidFill>
                <a:schemeClr val="accent6">
                  <a:lumMod val="75000"/>
                </a:schemeClr>
              </a:solidFill>
            </a:ln>
          </p:spPr>
          <p:style>
            <a:lnRef idx="3">
              <a:schemeClr val="dk1"/>
            </a:lnRef>
            <a:fillRef idx="0">
              <a:schemeClr val="dk1"/>
            </a:fillRef>
            <a:effectRef idx="2">
              <a:schemeClr val="dk1"/>
            </a:effectRef>
            <a:fontRef idx="minor">
              <a:schemeClr val="tx1"/>
            </a:fontRef>
          </p:style>
        </p:cxnSp>
        <p:sp>
          <p:nvSpPr>
            <p:cNvPr id="5" name="Flèche vers le bas 4"/>
            <p:cNvSpPr/>
            <p:nvPr/>
          </p:nvSpPr>
          <p:spPr>
            <a:xfrm>
              <a:off x="7587684" y="1179419"/>
              <a:ext cx="227522" cy="392224"/>
            </a:xfrm>
            <a:prstGeom prst="downArrow">
              <a:avLst/>
            </a:prstGeom>
            <a:grp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fr-FR" sz="1100"/>
            </a:p>
          </p:txBody>
        </p:sp>
        <p:sp>
          <p:nvSpPr>
            <p:cNvPr id="6" name="Flèche vers le bas 5"/>
            <p:cNvSpPr/>
            <p:nvPr/>
          </p:nvSpPr>
          <p:spPr>
            <a:xfrm flipH="1">
              <a:off x="4299650" y="1177018"/>
              <a:ext cx="199211" cy="381000"/>
            </a:xfrm>
            <a:prstGeom prst="downArrow">
              <a:avLst/>
            </a:prstGeom>
            <a:grp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fr-FR" sz="1100"/>
            </a:p>
          </p:txBody>
        </p:sp>
        <p:sp>
          <p:nvSpPr>
            <p:cNvPr id="7" name="Flèche vers le bas 6"/>
            <p:cNvSpPr/>
            <p:nvPr/>
          </p:nvSpPr>
          <p:spPr>
            <a:xfrm>
              <a:off x="1151505" y="1145801"/>
              <a:ext cx="204107" cy="424516"/>
            </a:xfrm>
            <a:prstGeom prst="downArrow">
              <a:avLst/>
            </a:prstGeom>
            <a:grp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fr-FR" sz="1100"/>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txBox="1">
            <a:spLocks/>
          </p:cNvSpPr>
          <p:nvPr/>
        </p:nvSpPr>
        <p:spPr>
          <a:xfrm>
            <a:off x="857224" y="214290"/>
            <a:ext cx="6961207" cy="714356"/>
          </a:xfrm>
          <a:prstGeom prst="rect">
            <a:avLst/>
          </a:prstGeom>
          <a:solidFill>
            <a:schemeClr val="accent6">
              <a:lumMod val="20000"/>
              <a:lumOff val="80000"/>
            </a:schemeClr>
          </a:solidFill>
        </p:spPr>
        <p:txBody>
          <a:bodyPr>
            <a:normAutofit fontScale="6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accent6">
                    <a:lumMod val="75000"/>
                  </a:schemeClr>
                </a:solidFill>
                <a:effectLst/>
                <a:uLnTx/>
                <a:uFillTx/>
                <a:latin typeface="Agency FB" pitchFamily="34" charset="0"/>
                <a:ea typeface="+mn-ea"/>
                <a:cs typeface="Times New Roman" pitchFamily="18" charset="0"/>
              </a:rPr>
              <a:t>4-PROCEDURE D’ELABORATION D’UN PDAU </a:t>
            </a:r>
            <a:endParaRPr kumimoji="0" lang="fr-FR" sz="4000" b="0" i="0" u="none" strike="noStrike" kern="1200" cap="none" spc="0" normalizeH="0" baseline="0" noProof="0" dirty="0">
              <a:ln>
                <a:noFill/>
              </a:ln>
              <a:solidFill>
                <a:schemeClr val="accent6">
                  <a:lumMod val="75000"/>
                </a:schemeClr>
              </a:solidFill>
              <a:effectLst/>
              <a:uLnTx/>
              <a:uFillTx/>
              <a:latin typeface="Agency FB" pitchFamily="34" charset="0"/>
              <a:ea typeface="+mn-ea"/>
              <a:cs typeface="Times New Roman" pitchFamily="18" charset="0"/>
            </a:endParaRPr>
          </a:p>
        </p:txBody>
      </p:sp>
      <p:sp>
        <p:nvSpPr>
          <p:cNvPr id="4" name="Rectangle 2"/>
          <p:cNvSpPr>
            <a:spLocks noChangeArrowheads="1"/>
          </p:cNvSpPr>
          <p:nvPr/>
        </p:nvSpPr>
        <p:spPr bwMode="auto">
          <a:xfrm>
            <a:off x="322957" y="1196950"/>
            <a:ext cx="3311525" cy="1079500"/>
          </a:xfrm>
          <a:prstGeom prst="rect">
            <a:avLst/>
          </a:prstGeom>
          <a:solidFill>
            <a:schemeClr val="accent6"/>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lgn="ctr">
              <a:spcAft>
                <a:spcPts val="1000"/>
              </a:spcAft>
              <a:defRPr/>
            </a:pPr>
            <a:r>
              <a:rPr lang="fr-FR" sz="2800" smtClean="0">
                <a:solidFill>
                  <a:schemeClr val="tx1"/>
                </a:solidFill>
                <a:latin typeface="Agency FB" pitchFamily="34" charset="0"/>
                <a:cs typeface="Times New Roman" pitchFamily="18" charset="0"/>
              </a:rPr>
              <a:t>Délibération </a:t>
            </a:r>
            <a:r>
              <a:rPr lang="fr-FR" sz="2800" smtClean="0">
                <a:solidFill>
                  <a:schemeClr val="tx1"/>
                </a:solidFill>
                <a:latin typeface="Agency FB" pitchFamily="34" charset="0"/>
                <a:cs typeface="Times New Roman" pitchFamily="18" charset="0"/>
              </a:rPr>
              <a:t>portant établissement </a:t>
            </a:r>
            <a:r>
              <a:rPr lang="fr-FR" sz="2800" dirty="0" smtClean="0">
                <a:solidFill>
                  <a:schemeClr val="tx1"/>
                </a:solidFill>
                <a:latin typeface="Agency FB" pitchFamily="34" charset="0"/>
                <a:cs typeface="Times New Roman" pitchFamily="18" charset="0"/>
              </a:rPr>
              <a:t>du PDAU</a:t>
            </a:r>
            <a:r>
              <a:rPr lang="fr-FR" sz="2000" dirty="0" smtClean="0">
                <a:solidFill>
                  <a:schemeClr val="tx1"/>
                </a:solidFill>
                <a:latin typeface="Times New Roman" pitchFamily="18" charset="0"/>
                <a:ea typeface="Arial" pitchFamily="34" charset="0"/>
                <a:cs typeface="Arial" pitchFamily="34" charset="0"/>
              </a:rPr>
              <a:t>. </a:t>
            </a:r>
            <a:endParaRPr lang="fr-FR" sz="2000" dirty="0" smtClean="0">
              <a:solidFill>
                <a:schemeClr val="tx1"/>
              </a:solidFill>
              <a:latin typeface="Arial" pitchFamily="34" charset="0"/>
              <a:cs typeface="Arial" pitchFamily="34" charset="0"/>
            </a:endParaRPr>
          </a:p>
        </p:txBody>
      </p:sp>
      <p:sp>
        <p:nvSpPr>
          <p:cNvPr id="5" name="Rectangle 3"/>
          <p:cNvSpPr>
            <a:spLocks noChangeArrowheads="1"/>
          </p:cNvSpPr>
          <p:nvPr/>
        </p:nvSpPr>
        <p:spPr bwMode="auto">
          <a:xfrm>
            <a:off x="359469" y="3171700"/>
            <a:ext cx="3240087" cy="801687"/>
          </a:xfrm>
          <a:prstGeom prst="rect">
            <a:avLst/>
          </a:prstGeom>
          <a:solidFill>
            <a:schemeClr val="accent6"/>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lgn="ctr">
              <a:spcAft>
                <a:spcPts val="1000"/>
              </a:spcAft>
              <a:defRPr/>
            </a:pPr>
            <a:r>
              <a:rPr lang="fr-FR" sz="2400" dirty="0" smtClean="0">
                <a:solidFill>
                  <a:schemeClr val="tx1"/>
                </a:solidFill>
                <a:latin typeface="Agency FB" pitchFamily="34" charset="0"/>
                <a:cs typeface="Times New Roman" pitchFamily="18" charset="0"/>
              </a:rPr>
              <a:t>Notification de la délibération au wali </a:t>
            </a:r>
            <a:r>
              <a:rPr lang="fr-FR" sz="2400" dirty="0" smtClean="0">
                <a:solidFill>
                  <a:schemeClr val="bg1"/>
                </a:solidFill>
                <a:latin typeface="Agency FB" pitchFamily="34" charset="0"/>
                <a:cs typeface="Times New Roman" pitchFamily="18" charset="0"/>
              </a:rPr>
              <a:t> </a:t>
            </a:r>
            <a:endParaRPr lang="fr-FR" sz="2400" dirty="0">
              <a:solidFill>
                <a:schemeClr val="bg1"/>
              </a:solidFill>
              <a:latin typeface="Agency FB" pitchFamily="34" charset="0"/>
              <a:cs typeface="Times New Roman" pitchFamily="18" charset="0"/>
            </a:endParaRPr>
          </a:p>
        </p:txBody>
      </p:sp>
      <p:sp>
        <p:nvSpPr>
          <p:cNvPr id="6" name="Rectangle 4"/>
          <p:cNvSpPr>
            <a:spLocks noChangeArrowheads="1"/>
          </p:cNvSpPr>
          <p:nvPr/>
        </p:nvSpPr>
        <p:spPr bwMode="auto">
          <a:xfrm>
            <a:off x="251520" y="4508723"/>
            <a:ext cx="3455987" cy="1152525"/>
          </a:xfrm>
          <a:prstGeom prst="rect">
            <a:avLst/>
          </a:prstGeom>
          <a:solidFill>
            <a:schemeClr val="accent6"/>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lgn="ctr">
              <a:spcAft>
                <a:spcPts val="1000"/>
              </a:spcAft>
              <a:defRPr/>
            </a:pPr>
            <a:r>
              <a:rPr lang="fr-FR" sz="2400" dirty="0">
                <a:solidFill>
                  <a:schemeClr val="tx1"/>
                </a:solidFill>
                <a:latin typeface="Agency FB" pitchFamily="34" charset="0"/>
                <a:cs typeface="Times New Roman" pitchFamily="18" charset="0"/>
              </a:rPr>
              <a:t>Notification par écrit sur la décision préservant l’établissement du PDAU</a:t>
            </a:r>
          </a:p>
        </p:txBody>
      </p:sp>
      <p:cxnSp>
        <p:nvCxnSpPr>
          <p:cNvPr id="7" name="Connecteur droit avec flèche 6"/>
          <p:cNvCxnSpPr>
            <a:endCxn id="8" idx="1"/>
          </p:cNvCxnSpPr>
          <p:nvPr/>
        </p:nvCxnSpPr>
        <p:spPr>
          <a:xfrm>
            <a:off x="1978719" y="2600908"/>
            <a:ext cx="2097569" cy="0"/>
          </a:xfrm>
          <a:prstGeom prst="straightConnector1">
            <a:avLst/>
          </a:prstGeom>
          <a:ln w="114300">
            <a:solidFill>
              <a:schemeClr val="accent6">
                <a:lumMod val="75000"/>
              </a:schemeClr>
            </a:solidFill>
            <a:tailEnd type="stealth"/>
          </a:ln>
        </p:spPr>
        <p:style>
          <a:lnRef idx="1">
            <a:schemeClr val="accent1"/>
          </a:lnRef>
          <a:fillRef idx="0">
            <a:schemeClr val="accent1"/>
          </a:fillRef>
          <a:effectRef idx="0">
            <a:schemeClr val="accent1"/>
          </a:effectRef>
          <a:fontRef idx="minor">
            <a:schemeClr val="tx1"/>
          </a:fontRef>
        </p:style>
      </p:cxnSp>
      <p:sp>
        <p:nvSpPr>
          <p:cNvPr id="8" name="Rectangle 9"/>
          <p:cNvSpPr>
            <a:spLocks noChangeArrowheads="1"/>
          </p:cNvSpPr>
          <p:nvPr/>
        </p:nvSpPr>
        <p:spPr bwMode="auto">
          <a:xfrm>
            <a:off x="4076288" y="2132856"/>
            <a:ext cx="4681537" cy="936104"/>
          </a:xfrm>
          <a:prstGeom prst="rect">
            <a:avLst/>
          </a:prstGeom>
          <a:solidFill>
            <a:schemeClr val="accent6">
              <a:lumMod val="60000"/>
              <a:lumOff val="40000"/>
            </a:schemeClr>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lgn="ctr">
              <a:spcAft>
                <a:spcPts val="1000"/>
              </a:spcAft>
              <a:defRPr/>
            </a:pPr>
            <a:r>
              <a:rPr lang="fr-FR" sz="2800" dirty="0">
                <a:solidFill>
                  <a:sysClr val="windowText" lastClr="000000"/>
                </a:solidFill>
                <a:latin typeface="Agency FB" pitchFamily="34" charset="0"/>
                <a:cs typeface="Times New Roman" pitchFamily="18" charset="0"/>
              </a:rPr>
              <a:t>Affichage durant un (1) mois au siège de l’APC. </a:t>
            </a:r>
          </a:p>
        </p:txBody>
      </p:sp>
      <p:cxnSp>
        <p:nvCxnSpPr>
          <p:cNvPr id="9" name="Connecteur droit 8"/>
          <p:cNvCxnSpPr>
            <a:stCxn id="4" idx="2"/>
            <a:endCxn id="5" idx="0"/>
          </p:cNvCxnSpPr>
          <p:nvPr/>
        </p:nvCxnSpPr>
        <p:spPr>
          <a:xfrm>
            <a:off x="1978720" y="2276450"/>
            <a:ext cx="793" cy="895250"/>
          </a:xfrm>
          <a:prstGeom prst="line">
            <a:avLst/>
          </a:prstGeom>
          <a:ln w="120650">
            <a:solidFill>
              <a:schemeClr val="accent6">
                <a:lumMod val="7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0" name="Connecteur droit 9"/>
          <p:cNvCxnSpPr>
            <a:stCxn id="5" idx="2"/>
            <a:endCxn id="6" idx="0"/>
          </p:cNvCxnSpPr>
          <p:nvPr/>
        </p:nvCxnSpPr>
        <p:spPr>
          <a:xfrm>
            <a:off x="1979513" y="3973387"/>
            <a:ext cx="1" cy="535336"/>
          </a:xfrm>
          <a:prstGeom prst="line">
            <a:avLst/>
          </a:prstGeom>
          <a:ln w="120650">
            <a:solidFill>
              <a:schemeClr val="accent6">
                <a:lumMod val="7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1" name="Connecteur droit 10"/>
          <p:cNvCxnSpPr>
            <a:stCxn id="6" idx="2"/>
          </p:cNvCxnSpPr>
          <p:nvPr/>
        </p:nvCxnSpPr>
        <p:spPr>
          <a:xfrm>
            <a:off x="1979514" y="5661248"/>
            <a:ext cx="0" cy="1196752"/>
          </a:xfrm>
          <a:prstGeom prst="line">
            <a:avLst/>
          </a:prstGeom>
          <a:ln w="120650">
            <a:solidFill>
              <a:schemeClr val="accent6">
                <a:lumMod val="75000"/>
              </a:schemeClr>
            </a:solidFill>
            <a:prstDash val="lgDashDotDot"/>
            <a:tailEnd type="stealth"/>
          </a:ln>
        </p:spPr>
        <p:style>
          <a:lnRef idx="1">
            <a:schemeClr val="accent1"/>
          </a:lnRef>
          <a:fillRef idx="0">
            <a:schemeClr val="accent1"/>
          </a:fillRef>
          <a:effectRef idx="0">
            <a:schemeClr val="accent1"/>
          </a:effectRef>
          <a:fontRef idx="minor">
            <a:schemeClr val="tx1"/>
          </a:fontRef>
        </p:style>
      </p:cxnSp>
      <p:sp>
        <p:nvSpPr>
          <p:cNvPr id="12" name="Rectangle 9"/>
          <p:cNvSpPr>
            <a:spLocks noChangeArrowheads="1"/>
          </p:cNvSpPr>
          <p:nvPr/>
        </p:nvSpPr>
        <p:spPr bwMode="auto">
          <a:xfrm>
            <a:off x="4139952" y="4251735"/>
            <a:ext cx="3312368" cy="1666481"/>
          </a:xfrm>
          <a:prstGeom prst="rect">
            <a:avLst/>
          </a:prstGeom>
          <a:solidFill>
            <a:schemeClr val="accent6">
              <a:lumMod val="60000"/>
              <a:lumOff val="40000"/>
            </a:schemeClr>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defRPr/>
            </a:pPr>
            <a:r>
              <a:rPr lang="fr-FR" sz="2400" dirty="0">
                <a:solidFill>
                  <a:sysClr val="windowText" lastClr="000000"/>
                </a:solidFill>
                <a:latin typeface="Agency FB" pitchFamily="34" charset="0"/>
                <a:cs typeface="Times New Roman" pitchFamily="18" charset="0"/>
              </a:rPr>
              <a:t>-Associations locales d’usagers    </a:t>
            </a:r>
          </a:p>
          <a:p>
            <a:pPr>
              <a:defRPr/>
            </a:pPr>
            <a:r>
              <a:rPr lang="fr-FR" sz="2400" dirty="0">
                <a:solidFill>
                  <a:sysClr val="windowText" lastClr="000000"/>
                </a:solidFill>
                <a:latin typeface="Agency FB" pitchFamily="34" charset="0"/>
                <a:cs typeface="Times New Roman" pitchFamily="18" charset="0"/>
              </a:rPr>
              <a:t>-Organisation professionnel          </a:t>
            </a:r>
          </a:p>
          <a:p>
            <a:pPr>
              <a:defRPr/>
            </a:pPr>
            <a:r>
              <a:rPr lang="fr-FR" sz="2400" dirty="0">
                <a:solidFill>
                  <a:sysClr val="windowText" lastClr="000000"/>
                </a:solidFill>
                <a:latin typeface="Agency FB" pitchFamily="34" charset="0"/>
                <a:cs typeface="Times New Roman" pitchFamily="18" charset="0"/>
              </a:rPr>
              <a:t>-Chambre de l’agriculture             </a:t>
            </a:r>
          </a:p>
          <a:p>
            <a:pPr>
              <a:defRPr/>
            </a:pPr>
            <a:r>
              <a:rPr lang="fr-FR" sz="2400" dirty="0">
                <a:solidFill>
                  <a:sysClr val="windowText" lastClr="000000"/>
                </a:solidFill>
                <a:latin typeface="Agency FB" pitchFamily="34" charset="0"/>
                <a:cs typeface="Times New Roman" pitchFamily="18" charset="0"/>
              </a:rPr>
              <a:t>-Chambre de commerce                 </a:t>
            </a:r>
          </a:p>
        </p:txBody>
      </p:sp>
      <p:sp>
        <p:nvSpPr>
          <p:cNvPr id="13" name="Rectangle 9"/>
          <p:cNvSpPr>
            <a:spLocks noChangeArrowheads="1"/>
          </p:cNvSpPr>
          <p:nvPr/>
        </p:nvSpPr>
        <p:spPr bwMode="auto">
          <a:xfrm>
            <a:off x="7551624" y="4251735"/>
            <a:ext cx="1526478" cy="1666482"/>
          </a:xfrm>
          <a:prstGeom prst="rect">
            <a:avLst/>
          </a:prstGeom>
          <a:solidFill>
            <a:schemeClr val="accent6">
              <a:lumMod val="60000"/>
              <a:lumOff val="40000"/>
            </a:schemeClr>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lgn="ctr">
              <a:defRPr/>
            </a:pPr>
            <a:r>
              <a:rPr lang="fr-FR" sz="2400" dirty="0">
                <a:solidFill>
                  <a:schemeClr val="bg1"/>
                </a:solidFill>
                <a:latin typeface="Agency FB" pitchFamily="34" charset="0"/>
              </a:rPr>
              <a:t>avis à communiquer</a:t>
            </a:r>
          </a:p>
          <a:p>
            <a:pPr algn="ctr">
              <a:defRPr/>
            </a:pPr>
            <a:r>
              <a:rPr lang="fr-FR" sz="2400" dirty="0">
                <a:solidFill>
                  <a:schemeClr val="bg1"/>
                </a:solidFill>
                <a:latin typeface="Agency FB" pitchFamily="34" charset="0"/>
              </a:rPr>
              <a:t> dans un délai</a:t>
            </a:r>
          </a:p>
          <a:p>
            <a:pPr algn="ctr">
              <a:defRPr/>
            </a:pPr>
            <a:r>
              <a:rPr lang="fr-FR" sz="2400" dirty="0">
                <a:solidFill>
                  <a:schemeClr val="bg1"/>
                </a:solidFill>
                <a:latin typeface="Agency FB" pitchFamily="34" charset="0"/>
              </a:rPr>
              <a:t>de 15 jours</a:t>
            </a:r>
            <a:r>
              <a:rPr lang="fr-FR" sz="2400" dirty="0">
                <a:solidFill>
                  <a:schemeClr val="tx1"/>
                </a:solidFill>
                <a:latin typeface="Agency FB" pitchFamily="34" charset="0"/>
              </a:rPr>
              <a:t>.    </a:t>
            </a:r>
          </a:p>
        </p:txBody>
      </p:sp>
      <p:cxnSp>
        <p:nvCxnSpPr>
          <p:cNvPr id="14" name="Connecteur droit 13"/>
          <p:cNvCxnSpPr>
            <a:stCxn id="6" idx="3"/>
            <a:endCxn id="12" idx="1"/>
          </p:cNvCxnSpPr>
          <p:nvPr/>
        </p:nvCxnSpPr>
        <p:spPr>
          <a:xfrm flipV="1">
            <a:off x="3707507" y="5084976"/>
            <a:ext cx="432445" cy="10"/>
          </a:xfrm>
          <a:prstGeom prst="line">
            <a:avLst/>
          </a:prstGeom>
          <a:ln w="114300">
            <a:solidFill>
              <a:schemeClr val="accent6">
                <a:lumMod val="75000"/>
              </a:schemeClr>
            </a:solidFill>
            <a:tailEnd type="stealt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286787" y="5651086"/>
            <a:ext cx="3529012" cy="935037"/>
          </a:xfrm>
          <a:prstGeom prst="rect">
            <a:avLst/>
          </a:prstGeom>
          <a:solidFill>
            <a:schemeClr val="accent6"/>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lgn="ctr">
              <a:spcAft>
                <a:spcPts val="1000"/>
              </a:spcAft>
              <a:defRPr/>
            </a:pPr>
            <a:r>
              <a:rPr lang="fr-FR" sz="2400" dirty="0">
                <a:solidFill>
                  <a:schemeClr val="tx1"/>
                </a:solidFill>
                <a:latin typeface="Agency FB" pitchFamily="34" charset="0"/>
                <a:ea typeface="Arial" pitchFamily="34" charset="0"/>
                <a:cs typeface="Arial" pitchFamily="34" charset="0"/>
              </a:rPr>
              <a:t>Procès verbale de clôture de l’enquête publique.</a:t>
            </a:r>
            <a:endParaRPr lang="fr-FR" sz="2400" dirty="0">
              <a:solidFill>
                <a:schemeClr val="tx1"/>
              </a:solidFill>
              <a:latin typeface="Agency FB" pitchFamily="34" charset="0"/>
              <a:cs typeface="Arial" pitchFamily="34" charset="0"/>
            </a:endParaRPr>
          </a:p>
        </p:txBody>
      </p:sp>
      <p:sp>
        <p:nvSpPr>
          <p:cNvPr id="3" name="Rectangle 7"/>
          <p:cNvSpPr>
            <a:spLocks noChangeArrowheads="1"/>
          </p:cNvSpPr>
          <p:nvPr/>
        </p:nvSpPr>
        <p:spPr bwMode="auto">
          <a:xfrm>
            <a:off x="286787" y="2574393"/>
            <a:ext cx="3529012" cy="1223962"/>
          </a:xfrm>
          <a:prstGeom prst="rect">
            <a:avLst/>
          </a:prstGeom>
          <a:solidFill>
            <a:schemeClr val="accent6"/>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lgn="ctr">
              <a:spcAft>
                <a:spcPts val="1000"/>
              </a:spcAft>
              <a:defRPr/>
            </a:pPr>
            <a:r>
              <a:rPr lang="fr-FR" sz="2400" dirty="0">
                <a:solidFill>
                  <a:schemeClr val="tx1"/>
                </a:solidFill>
                <a:latin typeface="Agency FB" pitchFamily="34" charset="0"/>
                <a:ea typeface="Arial" pitchFamily="34" charset="0"/>
                <a:cs typeface="Arial" pitchFamily="34" charset="0"/>
              </a:rPr>
              <a:t>Arrêté communale portant ouverture d’enquête publique sur le PDAU.</a:t>
            </a:r>
            <a:endParaRPr lang="fr-FR" sz="2400" dirty="0">
              <a:solidFill>
                <a:schemeClr val="tx1"/>
              </a:solidFill>
              <a:latin typeface="Agency FB" pitchFamily="34" charset="0"/>
              <a:cs typeface="Arial" pitchFamily="34" charset="0"/>
            </a:endParaRPr>
          </a:p>
        </p:txBody>
      </p:sp>
      <p:sp>
        <p:nvSpPr>
          <p:cNvPr id="4" name="Rectangle 6"/>
          <p:cNvSpPr>
            <a:spLocks noChangeArrowheads="1"/>
          </p:cNvSpPr>
          <p:nvPr/>
        </p:nvSpPr>
        <p:spPr bwMode="auto">
          <a:xfrm>
            <a:off x="286787" y="4284248"/>
            <a:ext cx="3529012" cy="792163"/>
          </a:xfrm>
          <a:prstGeom prst="rect">
            <a:avLst/>
          </a:prstGeom>
          <a:solidFill>
            <a:schemeClr val="accent6"/>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lgn="ctr">
              <a:spcAft>
                <a:spcPts val="1000"/>
              </a:spcAft>
              <a:defRPr/>
            </a:pPr>
            <a:r>
              <a:rPr lang="fr-FR" sz="2400" dirty="0">
                <a:solidFill>
                  <a:schemeClr val="tx1"/>
                </a:solidFill>
                <a:latin typeface="Agency FB" pitchFamily="34" charset="0"/>
                <a:ea typeface="Arial" pitchFamily="34" charset="0"/>
                <a:cs typeface="Arial" pitchFamily="34" charset="0"/>
              </a:rPr>
              <a:t>Délibération portant adoption du PDAU.</a:t>
            </a:r>
            <a:endParaRPr lang="fr-FR" sz="2400" dirty="0">
              <a:solidFill>
                <a:schemeClr val="tx1"/>
              </a:solidFill>
              <a:latin typeface="Agency FB" pitchFamily="34" charset="0"/>
              <a:cs typeface="Arial" pitchFamily="34" charset="0"/>
            </a:endParaRPr>
          </a:p>
        </p:txBody>
      </p:sp>
      <p:sp>
        <p:nvSpPr>
          <p:cNvPr id="5" name="Rectangle 5"/>
          <p:cNvSpPr>
            <a:spLocks noChangeArrowheads="1"/>
          </p:cNvSpPr>
          <p:nvPr/>
        </p:nvSpPr>
        <p:spPr bwMode="auto">
          <a:xfrm>
            <a:off x="323850" y="539336"/>
            <a:ext cx="3455988" cy="1511300"/>
          </a:xfrm>
          <a:prstGeom prst="rect">
            <a:avLst/>
          </a:prstGeom>
          <a:solidFill>
            <a:schemeClr val="accent6"/>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lgn="ctr">
              <a:spcAft>
                <a:spcPts val="1000"/>
              </a:spcAft>
              <a:defRPr/>
            </a:pPr>
            <a:r>
              <a:rPr lang="fr-FR" sz="2400" dirty="0">
                <a:solidFill>
                  <a:schemeClr val="tx1"/>
                </a:solidFill>
                <a:latin typeface="Agency FB" pitchFamily="34" charset="0"/>
                <a:ea typeface="Arial" pitchFamily="34" charset="0"/>
                <a:cs typeface="Arial" pitchFamily="34" charset="0"/>
              </a:rPr>
              <a:t>Arrêté communal précisant la liste des organes à consulter après l’élaboration du PDAU.</a:t>
            </a:r>
            <a:endParaRPr lang="fr-FR" sz="2400" dirty="0">
              <a:solidFill>
                <a:schemeClr val="tx1"/>
              </a:solidFill>
              <a:latin typeface="Agency FB" pitchFamily="34" charset="0"/>
              <a:cs typeface="Arial" pitchFamily="34" charset="0"/>
            </a:endParaRPr>
          </a:p>
        </p:txBody>
      </p:sp>
      <p:cxnSp>
        <p:nvCxnSpPr>
          <p:cNvPr id="6" name="Connecteur droit 5"/>
          <p:cNvCxnSpPr>
            <a:stCxn id="5" idx="2"/>
            <a:endCxn id="3" idx="0"/>
          </p:cNvCxnSpPr>
          <p:nvPr/>
        </p:nvCxnSpPr>
        <p:spPr>
          <a:xfrm flipH="1">
            <a:off x="2051293" y="2050636"/>
            <a:ext cx="551" cy="523757"/>
          </a:xfrm>
          <a:prstGeom prst="line">
            <a:avLst/>
          </a:prstGeom>
          <a:ln w="98425">
            <a:solidFill>
              <a:schemeClr val="accent6">
                <a:lumMod val="7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7" name="Connecteur droit 6"/>
          <p:cNvCxnSpPr>
            <a:stCxn id="3" idx="2"/>
            <a:endCxn id="4" idx="0"/>
          </p:cNvCxnSpPr>
          <p:nvPr/>
        </p:nvCxnSpPr>
        <p:spPr>
          <a:xfrm>
            <a:off x="2051293" y="3798355"/>
            <a:ext cx="0" cy="485893"/>
          </a:xfrm>
          <a:prstGeom prst="line">
            <a:avLst/>
          </a:prstGeom>
          <a:ln w="98425">
            <a:solidFill>
              <a:schemeClr val="accent6">
                <a:lumMod val="7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8" name="Connecteur droit 7"/>
          <p:cNvCxnSpPr>
            <a:stCxn id="4" idx="2"/>
            <a:endCxn id="2" idx="0"/>
          </p:cNvCxnSpPr>
          <p:nvPr/>
        </p:nvCxnSpPr>
        <p:spPr>
          <a:xfrm>
            <a:off x="2051293" y="5076411"/>
            <a:ext cx="0" cy="574675"/>
          </a:xfrm>
          <a:prstGeom prst="line">
            <a:avLst/>
          </a:prstGeom>
          <a:ln w="98425">
            <a:solidFill>
              <a:schemeClr val="accent6">
                <a:lumMod val="7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9" name="Connecteur droit 8"/>
          <p:cNvCxnSpPr>
            <a:endCxn id="5" idx="0"/>
          </p:cNvCxnSpPr>
          <p:nvPr/>
        </p:nvCxnSpPr>
        <p:spPr>
          <a:xfrm>
            <a:off x="2051844" y="0"/>
            <a:ext cx="0" cy="539336"/>
          </a:xfrm>
          <a:prstGeom prst="line">
            <a:avLst/>
          </a:prstGeom>
          <a:ln w="85725">
            <a:solidFill>
              <a:schemeClr val="accent6">
                <a:lumMod val="75000"/>
              </a:schemeClr>
            </a:solidFill>
            <a:tailEnd type="stealth"/>
          </a:ln>
        </p:spPr>
        <p:style>
          <a:lnRef idx="1">
            <a:schemeClr val="accent1"/>
          </a:lnRef>
          <a:fillRef idx="0">
            <a:schemeClr val="accent1"/>
          </a:fillRef>
          <a:effectRef idx="0">
            <a:schemeClr val="accent1"/>
          </a:effectRef>
          <a:fontRef idx="minor">
            <a:schemeClr val="tx1"/>
          </a:fontRef>
        </p:style>
      </p:cxnSp>
      <p:sp>
        <p:nvSpPr>
          <p:cNvPr id="10" name="Rectangle 9"/>
          <p:cNvSpPr>
            <a:spLocks noChangeArrowheads="1"/>
          </p:cNvSpPr>
          <p:nvPr/>
        </p:nvSpPr>
        <p:spPr bwMode="auto">
          <a:xfrm>
            <a:off x="4355976" y="527255"/>
            <a:ext cx="4681537" cy="1530976"/>
          </a:xfrm>
          <a:prstGeom prst="rect">
            <a:avLst/>
          </a:prstGeom>
          <a:solidFill>
            <a:schemeClr val="accent6">
              <a:lumMod val="60000"/>
              <a:lumOff val="40000"/>
            </a:schemeClr>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defRPr/>
            </a:pPr>
            <a:r>
              <a:rPr lang="fr-FR" sz="2400" dirty="0">
                <a:solidFill>
                  <a:schemeClr val="bg1"/>
                </a:solidFill>
                <a:latin typeface="Agency FB" pitchFamily="34" charset="0"/>
              </a:rPr>
              <a:t>-Affichage durant un (1) mois.</a:t>
            </a:r>
          </a:p>
          <a:p>
            <a:pPr>
              <a:defRPr/>
            </a:pPr>
            <a:r>
              <a:rPr lang="fr-FR" sz="2400" dirty="0">
                <a:solidFill>
                  <a:schemeClr val="bg1"/>
                </a:solidFill>
                <a:latin typeface="Agency FB" pitchFamily="34" charset="0"/>
              </a:rPr>
              <a:t>-Notification aux administrations publique,</a:t>
            </a:r>
          </a:p>
          <a:p>
            <a:pPr>
              <a:defRPr/>
            </a:pPr>
            <a:r>
              <a:rPr lang="fr-FR" sz="2400" dirty="0">
                <a:solidFill>
                  <a:schemeClr val="bg1"/>
                </a:solidFill>
                <a:latin typeface="Agency FB" pitchFamily="34" charset="0"/>
              </a:rPr>
              <a:t>Organismes, services de l’Etat et associations Concernées.</a:t>
            </a:r>
          </a:p>
        </p:txBody>
      </p:sp>
      <p:sp>
        <p:nvSpPr>
          <p:cNvPr id="11" name="Rectangle 9"/>
          <p:cNvSpPr>
            <a:spLocks noChangeArrowheads="1"/>
          </p:cNvSpPr>
          <p:nvPr/>
        </p:nvSpPr>
        <p:spPr bwMode="auto">
          <a:xfrm>
            <a:off x="4355976" y="2726154"/>
            <a:ext cx="2807128" cy="936104"/>
          </a:xfrm>
          <a:prstGeom prst="rect">
            <a:avLst/>
          </a:prstGeom>
          <a:solidFill>
            <a:schemeClr val="accent6">
              <a:lumMod val="60000"/>
              <a:lumOff val="40000"/>
            </a:schemeClr>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lgn="ctr">
              <a:spcAft>
                <a:spcPts val="1000"/>
              </a:spcAft>
              <a:defRPr/>
            </a:pPr>
            <a:r>
              <a:rPr lang="fr-FR" sz="2800" dirty="0">
                <a:solidFill>
                  <a:sysClr val="windowText" lastClr="000000"/>
                </a:solidFill>
                <a:latin typeface="Agency FB" pitchFamily="34" charset="0"/>
                <a:cs typeface="Times New Roman" pitchFamily="18" charset="0"/>
              </a:rPr>
              <a:t>-Notification aux organismes consultés</a:t>
            </a:r>
          </a:p>
        </p:txBody>
      </p:sp>
      <p:sp>
        <p:nvSpPr>
          <p:cNvPr id="12" name="Rectangle 9"/>
          <p:cNvSpPr>
            <a:spLocks noChangeArrowheads="1"/>
          </p:cNvSpPr>
          <p:nvPr/>
        </p:nvSpPr>
        <p:spPr bwMode="auto">
          <a:xfrm>
            <a:off x="7217696" y="2726723"/>
            <a:ext cx="1585193" cy="936104"/>
          </a:xfrm>
          <a:prstGeom prst="rect">
            <a:avLst/>
          </a:prstGeom>
          <a:solidFill>
            <a:schemeClr val="accent6">
              <a:lumMod val="60000"/>
              <a:lumOff val="40000"/>
            </a:schemeClr>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lgn="ctr">
              <a:spcAft>
                <a:spcPts val="1000"/>
              </a:spcAft>
              <a:defRPr/>
            </a:pPr>
            <a:r>
              <a:rPr lang="fr-FR" dirty="0">
                <a:solidFill>
                  <a:sysClr val="windowText" lastClr="000000"/>
                </a:solidFill>
                <a:latin typeface="Agency FB" pitchFamily="34" charset="0"/>
                <a:cs typeface="Times New Roman" pitchFamily="18" charset="0"/>
              </a:rPr>
              <a:t>Avis dans un</a:t>
            </a:r>
          </a:p>
          <a:p>
            <a:pPr algn="ctr">
              <a:spcAft>
                <a:spcPts val="1000"/>
              </a:spcAft>
              <a:defRPr/>
            </a:pPr>
            <a:r>
              <a:rPr lang="fr-FR" dirty="0">
                <a:solidFill>
                  <a:sysClr val="windowText" lastClr="000000"/>
                </a:solidFill>
                <a:latin typeface="Agency FB" pitchFamily="34" charset="0"/>
                <a:cs typeface="Times New Roman" pitchFamily="18" charset="0"/>
              </a:rPr>
              <a:t>Délai de 60 jours.</a:t>
            </a:r>
          </a:p>
        </p:txBody>
      </p:sp>
      <p:sp>
        <p:nvSpPr>
          <p:cNvPr id="13" name="Rectangle 9"/>
          <p:cNvSpPr>
            <a:spLocks noChangeArrowheads="1"/>
          </p:cNvSpPr>
          <p:nvPr/>
        </p:nvSpPr>
        <p:spPr bwMode="auto">
          <a:xfrm>
            <a:off x="4355976" y="4125939"/>
            <a:ext cx="2807128" cy="1103261"/>
          </a:xfrm>
          <a:prstGeom prst="rect">
            <a:avLst/>
          </a:prstGeom>
          <a:solidFill>
            <a:schemeClr val="accent6">
              <a:lumMod val="60000"/>
              <a:lumOff val="40000"/>
            </a:schemeClr>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lgn="ctr">
              <a:spcAft>
                <a:spcPts val="1000"/>
              </a:spcAft>
              <a:defRPr/>
            </a:pPr>
            <a:r>
              <a:rPr lang="fr-FR" sz="2800" dirty="0">
                <a:solidFill>
                  <a:sysClr val="windowText" lastClr="000000"/>
                </a:solidFill>
                <a:latin typeface="Agency FB" pitchFamily="34" charset="0"/>
                <a:cs typeface="Times New Roman" pitchFamily="18" charset="0"/>
              </a:rPr>
              <a:t>-Affichage</a:t>
            </a:r>
          </a:p>
          <a:p>
            <a:pPr algn="ctr">
              <a:spcAft>
                <a:spcPts val="1000"/>
              </a:spcAft>
              <a:defRPr/>
            </a:pPr>
            <a:r>
              <a:rPr lang="fr-FR" sz="2800" dirty="0">
                <a:solidFill>
                  <a:sysClr val="windowText" lastClr="000000"/>
                </a:solidFill>
                <a:latin typeface="Agency FB" pitchFamily="34" charset="0"/>
                <a:cs typeface="Times New Roman" pitchFamily="18" charset="0"/>
              </a:rPr>
              <a:t>-Notification au Wali.</a:t>
            </a:r>
          </a:p>
        </p:txBody>
      </p:sp>
      <p:sp>
        <p:nvSpPr>
          <p:cNvPr id="14" name="Rectangle 9"/>
          <p:cNvSpPr>
            <a:spLocks noChangeArrowheads="1"/>
          </p:cNvSpPr>
          <p:nvPr/>
        </p:nvSpPr>
        <p:spPr bwMode="auto">
          <a:xfrm>
            <a:off x="4354514" y="5566099"/>
            <a:ext cx="4609974" cy="1103261"/>
          </a:xfrm>
          <a:prstGeom prst="rect">
            <a:avLst/>
          </a:prstGeom>
          <a:solidFill>
            <a:schemeClr val="accent6">
              <a:lumMod val="60000"/>
              <a:lumOff val="40000"/>
            </a:schemeClr>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lgn="ctr">
              <a:spcAft>
                <a:spcPts val="1000"/>
              </a:spcAft>
              <a:defRPr/>
            </a:pPr>
            <a:r>
              <a:rPr lang="fr-FR" sz="2800" dirty="0">
                <a:solidFill>
                  <a:sysClr val="windowText" lastClr="000000"/>
                </a:solidFill>
                <a:latin typeface="Agency FB" pitchFamily="34" charset="0"/>
                <a:cs typeface="Times New Roman" pitchFamily="18" charset="0"/>
              </a:rPr>
              <a:t>Etabli par le commissaire enquêteur dans les 15 jours qui suivent la clôture.</a:t>
            </a:r>
          </a:p>
          <a:p>
            <a:pPr algn="ctr">
              <a:spcAft>
                <a:spcPts val="1000"/>
              </a:spcAft>
              <a:defRPr/>
            </a:pPr>
            <a:r>
              <a:rPr lang="fr-FR" sz="2800" dirty="0" smtClean="0">
                <a:solidFill>
                  <a:sysClr val="windowText" lastClr="000000"/>
                </a:solidFill>
                <a:latin typeface="Agency FB" pitchFamily="34" charset="0"/>
                <a:cs typeface="Times New Roman" pitchFamily="18" charset="0"/>
              </a:rPr>
              <a:t>.</a:t>
            </a:r>
            <a:endParaRPr lang="fr-FR" sz="2800" dirty="0">
              <a:solidFill>
                <a:sysClr val="windowText" lastClr="000000"/>
              </a:solidFill>
              <a:latin typeface="Agency FB" pitchFamily="34" charset="0"/>
              <a:cs typeface="Times New Roman" pitchFamily="18" charset="0"/>
            </a:endParaRPr>
          </a:p>
        </p:txBody>
      </p:sp>
      <p:cxnSp>
        <p:nvCxnSpPr>
          <p:cNvPr id="15" name="Connecteur droit 14"/>
          <p:cNvCxnSpPr>
            <a:stCxn id="5" idx="3"/>
            <a:endCxn id="10" idx="1"/>
          </p:cNvCxnSpPr>
          <p:nvPr/>
        </p:nvCxnSpPr>
        <p:spPr>
          <a:xfrm flipV="1">
            <a:off x="3779838" y="1292743"/>
            <a:ext cx="576138" cy="2243"/>
          </a:xfrm>
          <a:prstGeom prst="line">
            <a:avLst/>
          </a:prstGeom>
          <a:ln w="82550">
            <a:solidFill>
              <a:schemeClr val="accent6">
                <a:lumMod val="7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6" name="Connecteur droit 15"/>
          <p:cNvCxnSpPr>
            <a:stCxn id="3" idx="3"/>
            <a:endCxn id="11" idx="1"/>
          </p:cNvCxnSpPr>
          <p:nvPr/>
        </p:nvCxnSpPr>
        <p:spPr>
          <a:xfrm>
            <a:off x="3815799" y="3186374"/>
            <a:ext cx="540177" cy="7832"/>
          </a:xfrm>
          <a:prstGeom prst="line">
            <a:avLst/>
          </a:prstGeom>
          <a:ln w="82550">
            <a:solidFill>
              <a:schemeClr val="accent6">
                <a:lumMod val="7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7" name="Connecteur droit 16"/>
          <p:cNvCxnSpPr>
            <a:stCxn id="4" idx="3"/>
            <a:endCxn id="13" idx="1"/>
          </p:cNvCxnSpPr>
          <p:nvPr/>
        </p:nvCxnSpPr>
        <p:spPr>
          <a:xfrm flipV="1">
            <a:off x="3815799" y="4677570"/>
            <a:ext cx="540177" cy="2760"/>
          </a:xfrm>
          <a:prstGeom prst="line">
            <a:avLst/>
          </a:prstGeom>
          <a:ln w="82550">
            <a:solidFill>
              <a:schemeClr val="accent6">
                <a:lumMod val="7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8" name="Connecteur droit 17"/>
          <p:cNvCxnSpPr>
            <a:stCxn id="2" idx="3"/>
            <a:endCxn id="14" idx="1"/>
          </p:cNvCxnSpPr>
          <p:nvPr/>
        </p:nvCxnSpPr>
        <p:spPr>
          <a:xfrm flipV="1">
            <a:off x="3815799" y="6117730"/>
            <a:ext cx="538715" cy="875"/>
          </a:xfrm>
          <a:prstGeom prst="line">
            <a:avLst/>
          </a:prstGeom>
          <a:ln w="82550">
            <a:solidFill>
              <a:schemeClr val="accent6">
                <a:lumMod val="75000"/>
              </a:schemeClr>
            </a:solidFill>
            <a:tailEnd type="stealt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836712"/>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Titre 3"/>
          <p:cNvSpPr txBox="1">
            <a:spLocks/>
          </p:cNvSpPr>
          <p:nvPr/>
        </p:nvSpPr>
        <p:spPr>
          <a:xfrm>
            <a:off x="179512" y="59408"/>
            <a:ext cx="5904557" cy="849312"/>
          </a:xfrm>
          <a:prstGeom prst="rect">
            <a:avLst/>
          </a:prstGeom>
        </p:spPr>
        <p:txBody>
          <a:bodyPr>
            <a:normAutofit fontScale="850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4000" b="0" i="0" u="none" strike="noStrike" kern="1200" cap="none" spc="0" normalizeH="0" baseline="0" noProof="0" smtClean="0">
                <a:ln>
                  <a:noFill/>
                </a:ln>
                <a:solidFill>
                  <a:schemeClr val="bg1"/>
                </a:solidFill>
                <a:effectLst/>
                <a:uLnTx/>
                <a:uFillTx/>
                <a:latin typeface="Agency FB" pitchFamily="34" charset="0"/>
                <a:ea typeface="+mn-ea"/>
                <a:cs typeface="Arial" charset="0"/>
              </a:rPr>
              <a:t>APPROBATION DU PDAU :</a:t>
            </a:r>
            <a:endParaRPr kumimoji="0" lang="fr-FR" sz="4000" b="0" i="0" u="none" strike="noStrike" kern="1200" cap="none" spc="0" normalizeH="0" baseline="0" noProof="0" dirty="0">
              <a:ln>
                <a:noFill/>
              </a:ln>
              <a:solidFill>
                <a:schemeClr val="bg1"/>
              </a:solidFill>
              <a:effectLst/>
              <a:uLnTx/>
              <a:uFillTx/>
              <a:latin typeface="Agency FB" pitchFamily="34" charset="0"/>
              <a:ea typeface="+mn-ea"/>
              <a:cs typeface="Arial" charset="0"/>
            </a:endParaRPr>
          </a:p>
        </p:txBody>
      </p:sp>
      <p:sp>
        <p:nvSpPr>
          <p:cNvPr id="4" name="Rectangle 2"/>
          <p:cNvSpPr>
            <a:spLocks noChangeArrowheads="1"/>
          </p:cNvSpPr>
          <p:nvPr/>
        </p:nvSpPr>
        <p:spPr bwMode="auto">
          <a:xfrm>
            <a:off x="610394" y="1340768"/>
            <a:ext cx="4968875" cy="2232694"/>
          </a:xfrm>
          <a:prstGeom prst="rect">
            <a:avLst/>
          </a:prstGeom>
          <a:solidFill>
            <a:schemeClr val="accent6"/>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defRPr/>
            </a:pPr>
            <a:r>
              <a:rPr lang="fr-FR" sz="2400" dirty="0">
                <a:solidFill>
                  <a:schemeClr val="tx1"/>
                </a:solidFill>
                <a:latin typeface="Agency FB" pitchFamily="34" charset="0"/>
                <a:cs typeface="Arial" charset="0"/>
              </a:rPr>
              <a:t>Après enquête publique </a:t>
            </a:r>
          </a:p>
          <a:p>
            <a:pPr>
              <a:defRPr/>
            </a:pPr>
            <a:r>
              <a:rPr lang="fr-FR" sz="2400" dirty="0">
                <a:solidFill>
                  <a:schemeClr val="tx1"/>
                </a:solidFill>
                <a:latin typeface="Agency FB" pitchFamily="34" charset="0"/>
                <a:cs typeface="Arial" charset="0"/>
              </a:rPr>
              <a:t>Transmission du PDAU au Wali s’accompagne de :  </a:t>
            </a:r>
          </a:p>
          <a:p>
            <a:pPr>
              <a:defRPr/>
            </a:pPr>
            <a:r>
              <a:rPr lang="fr-FR" sz="2400" dirty="0">
                <a:solidFill>
                  <a:schemeClr val="tx1"/>
                </a:solidFill>
                <a:latin typeface="Agency FB" pitchFamily="34" charset="0"/>
                <a:cs typeface="Arial" charset="0"/>
              </a:rPr>
              <a:t>-Registre d’enquête</a:t>
            </a:r>
          </a:p>
          <a:p>
            <a:pPr>
              <a:defRPr/>
            </a:pPr>
            <a:r>
              <a:rPr lang="fr-FR" sz="2400" dirty="0">
                <a:solidFill>
                  <a:schemeClr val="tx1"/>
                </a:solidFill>
                <a:latin typeface="Agency FB" pitchFamily="34" charset="0"/>
                <a:cs typeface="Arial" charset="0"/>
              </a:rPr>
              <a:t>-PV de clôture de l’enquête</a:t>
            </a:r>
          </a:p>
          <a:p>
            <a:pPr>
              <a:defRPr/>
            </a:pPr>
            <a:r>
              <a:rPr lang="fr-FR" sz="2400" dirty="0">
                <a:solidFill>
                  <a:schemeClr val="tx1"/>
                </a:solidFill>
                <a:latin typeface="Agency FB" pitchFamily="34" charset="0"/>
                <a:cs typeface="Arial" charset="0"/>
              </a:rPr>
              <a:t>-délibération APC d’adoption du PDAU.</a:t>
            </a:r>
          </a:p>
        </p:txBody>
      </p:sp>
      <p:sp>
        <p:nvSpPr>
          <p:cNvPr id="5" name="Rectangle 3"/>
          <p:cNvSpPr>
            <a:spLocks noChangeArrowheads="1"/>
          </p:cNvSpPr>
          <p:nvPr/>
        </p:nvSpPr>
        <p:spPr bwMode="auto">
          <a:xfrm>
            <a:off x="642910" y="4005263"/>
            <a:ext cx="4929222" cy="1295400"/>
          </a:xfrm>
          <a:prstGeom prst="rect">
            <a:avLst/>
          </a:prstGeom>
          <a:solidFill>
            <a:schemeClr val="accent6">
              <a:lumMod val="60000"/>
              <a:lumOff val="40000"/>
            </a:schemeClr>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lgn="ctr">
              <a:defRPr/>
            </a:pPr>
            <a:r>
              <a:rPr lang="fr-FR" sz="2400" dirty="0">
                <a:solidFill>
                  <a:sysClr val="windowText" lastClr="000000"/>
                </a:solidFill>
                <a:latin typeface="Agency FB" pitchFamily="34" charset="0"/>
                <a:cs typeface="Arial" charset="0"/>
              </a:rPr>
              <a:t>Approbation du PDAU par l’arrêté Wali ou par l’arrêté ministériel ou par décret (selon le cas articler de la loi 90/29)</a:t>
            </a:r>
          </a:p>
        </p:txBody>
      </p:sp>
      <p:sp>
        <p:nvSpPr>
          <p:cNvPr id="6" name="Rectangle 4"/>
          <p:cNvSpPr>
            <a:spLocks noChangeArrowheads="1"/>
          </p:cNvSpPr>
          <p:nvPr/>
        </p:nvSpPr>
        <p:spPr bwMode="auto">
          <a:xfrm>
            <a:off x="642910" y="5885313"/>
            <a:ext cx="4929222" cy="504825"/>
          </a:xfrm>
          <a:prstGeom prst="rect">
            <a:avLst/>
          </a:prstGeom>
          <a:solidFill>
            <a:schemeClr val="accent6"/>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lgn="ctr">
              <a:defRPr/>
            </a:pPr>
            <a:r>
              <a:rPr lang="fr-FR" sz="2400" dirty="0" smtClean="0">
                <a:solidFill>
                  <a:schemeClr val="tx1"/>
                </a:solidFill>
                <a:latin typeface="Times New Roman" pitchFamily="18" charset="0"/>
                <a:ea typeface="Arial" pitchFamily="34" charset="0"/>
                <a:cs typeface="Arial" pitchFamily="34" charset="0"/>
              </a:rPr>
              <a:t>NOTIFICATION DU PDAU</a:t>
            </a:r>
            <a:endParaRPr lang="fr-FR" sz="2400" dirty="0">
              <a:solidFill>
                <a:schemeClr val="tx1"/>
              </a:solidFill>
              <a:latin typeface="Arial" pitchFamily="34" charset="0"/>
              <a:cs typeface="Arial" pitchFamily="34" charset="0"/>
            </a:endParaRPr>
          </a:p>
        </p:txBody>
      </p:sp>
      <p:sp>
        <p:nvSpPr>
          <p:cNvPr id="7" name="Rectangle 5"/>
          <p:cNvSpPr>
            <a:spLocks noChangeArrowheads="1"/>
          </p:cNvSpPr>
          <p:nvPr/>
        </p:nvSpPr>
        <p:spPr bwMode="auto">
          <a:xfrm>
            <a:off x="6587306" y="2060774"/>
            <a:ext cx="2089150" cy="792162"/>
          </a:xfrm>
          <a:prstGeom prst="rect">
            <a:avLst/>
          </a:prstGeom>
          <a:solidFill>
            <a:schemeClr val="accent6">
              <a:lumMod val="60000"/>
              <a:lumOff val="40000"/>
            </a:schemeClr>
          </a:solidFill>
          <a:ln>
            <a:solidFill>
              <a:schemeClr val="accent6">
                <a:lumMod val="60000"/>
                <a:lumOff val="40000"/>
              </a:schemeClr>
            </a:solidFill>
            <a:headEnd/>
            <a:tailEnd/>
          </a:ln>
        </p:spPr>
        <p:style>
          <a:lnRef idx="2">
            <a:schemeClr val="dk1">
              <a:shade val="50000"/>
            </a:schemeClr>
          </a:lnRef>
          <a:fillRef idx="1">
            <a:schemeClr val="dk1"/>
          </a:fillRef>
          <a:effectRef idx="0">
            <a:schemeClr val="dk1"/>
          </a:effectRef>
          <a:fontRef idx="minor">
            <a:schemeClr val="lt1"/>
          </a:fontRef>
        </p:style>
        <p:txBody>
          <a:bodyPr/>
          <a:lstStyle/>
          <a:p>
            <a:pPr algn="ctr">
              <a:defRPr/>
            </a:pPr>
            <a:r>
              <a:rPr lang="fr-FR" sz="2000" dirty="0">
                <a:solidFill>
                  <a:sysClr val="windowText" lastClr="000000"/>
                </a:solidFill>
                <a:latin typeface="Agency FB" pitchFamily="34" charset="0"/>
                <a:cs typeface="Arial" charset="0"/>
              </a:rPr>
              <a:t>Avis de l’APW dans </a:t>
            </a:r>
          </a:p>
          <a:p>
            <a:pPr algn="ctr">
              <a:defRPr/>
            </a:pPr>
            <a:r>
              <a:rPr lang="fr-FR" sz="2000" dirty="0">
                <a:solidFill>
                  <a:sysClr val="windowText" lastClr="000000"/>
                </a:solidFill>
                <a:latin typeface="Agency FB" pitchFamily="34" charset="0"/>
                <a:cs typeface="Arial" charset="0"/>
              </a:rPr>
              <a:t>Un délai de 15 jours</a:t>
            </a:r>
          </a:p>
        </p:txBody>
      </p:sp>
      <p:cxnSp>
        <p:nvCxnSpPr>
          <p:cNvPr id="8" name="Connecteur droit 7"/>
          <p:cNvCxnSpPr>
            <a:stCxn id="4" idx="2"/>
            <a:endCxn id="5" idx="0"/>
          </p:cNvCxnSpPr>
          <p:nvPr/>
        </p:nvCxnSpPr>
        <p:spPr>
          <a:xfrm rot="16200000" flipH="1">
            <a:off x="2885276" y="3783017"/>
            <a:ext cx="431801" cy="12689"/>
          </a:xfrm>
          <a:prstGeom prst="line">
            <a:avLst/>
          </a:prstGeom>
          <a:ln w="79375">
            <a:solidFill>
              <a:schemeClr val="accent6">
                <a:lumMod val="7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9" name="Connecteur droit 8"/>
          <p:cNvCxnSpPr>
            <a:stCxn id="5" idx="2"/>
            <a:endCxn id="6" idx="0"/>
          </p:cNvCxnSpPr>
          <p:nvPr/>
        </p:nvCxnSpPr>
        <p:spPr>
          <a:xfrm rot="5400000">
            <a:off x="2815196" y="5592988"/>
            <a:ext cx="584650" cy="1588"/>
          </a:xfrm>
          <a:prstGeom prst="line">
            <a:avLst/>
          </a:prstGeom>
          <a:ln w="79375">
            <a:solidFill>
              <a:schemeClr val="accent6">
                <a:lumMod val="7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0" name="Connecteur droit 9"/>
          <p:cNvCxnSpPr>
            <a:stCxn id="4" idx="3"/>
            <a:endCxn id="7" idx="1"/>
          </p:cNvCxnSpPr>
          <p:nvPr/>
        </p:nvCxnSpPr>
        <p:spPr>
          <a:xfrm flipV="1">
            <a:off x="5579269" y="2456855"/>
            <a:ext cx="1008037" cy="260"/>
          </a:xfrm>
          <a:prstGeom prst="line">
            <a:avLst/>
          </a:prstGeom>
          <a:ln w="79375">
            <a:solidFill>
              <a:schemeClr val="accent6">
                <a:lumMod val="75000"/>
              </a:schemeClr>
            </a:solidFill>
            <a:tailEnd type="stealt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85918" y="2071678"/>
            <a:ext cx="5423729" cy="523220"/>
          </a:xfrm>
          <a:prstGeom prst="rect">
            <a:avLst/>
          </a:prstGeom>
        </p:spPr>
        <p:txBody>
          <a:bodyPr wrap="none">
            <a:spAutoFit/>
          </a:bodyPr>
          <a:lstStyle/>
          <a:p>
            <a:pPr lvl="0" eaLnBrk="0" fontAlgn="base" hangingPunct="0">
              <a:spcBef>
                <a:spcPct val="0"/>
              </a:spcBef>
              <a:spcAft>
                <a:spcPct val="0"/>
              </a:spcAft>
            </a:pPr>
            <a:r>
              <a:rPr lang="fr-FR" sz="2800" b="1" i="1" dirty="0" smtClean="0">
                <a:solidFill>
                  <a:schemeClr val="accent6">
                    <a:lumMod val="75000"/>
                  </a:schemeClr>
                </a:solidFill>
                <a:latin typeface="+mj-lt"/>
                <a:ea typeface="Calibri" pitchFamily="34" charset="0"/>
                <a:cs typeface="Arial" pitchFamily="34" charset="0"/>
              </a:rPr>
              <a:t>5- Les cas de révisions d’un PDAU </a:t>
            </a:r>
            <a:endParaRPr lang="fr-FR" sz="2800" b="1" dirty="0">
              <a:solidFill>
                <a:schemeClr val="accent6">
                  <a:lumMod val="75000"/>
                </a:schemeClr>
              </a:solidFill>
              <a:latin typeface="+mj-lt"/>
            </a:endParaRPr>
          </a:p>
        </p:txBody>
      </p:sp>
      <p:sp>
        <p:nvSpPr>
          <p:cNvPr id="3" name="Rectangle 2"/>
          <p:cNvSpPr/>
          <p:nvPr/>
        </p:nvSpPr>
        <p:spPr>
          <a:xfrm>
            <a:off x="928662" y="3071810"/>
            <a:ext cx="7358114" cy="2308324"/>
          </a:xfrm>
          <a:prstGeom prst="rect">
            <a:avLst/>
          </a:prstGeom>
        </p:spPr>
        <p:txBody>
          <a:bodyPr wrap="square">
            <a:spAutoFit/>
          </a:bodyPr>
          <a:lstStyle/>
          <a:p>
            <a:pPr lvl="0" algn="just"/>
            <a:r>
              <a:rPr lang="fr-FR" sz="2400" b="1" dirty="0" smtClean="0">
                <a:solidFill>
                  <a:schemeClr val="accent6">
                    <a:lumMod val="40000"/>
                    <a:lumOff val="60000"/>
                  </a:schemeClr>
                </a:solidFill>
              </a:rPr>
              <a:t>Si les secteurs d’urbanisation sont en voie d’être satures.</a:t>
            </a:r>
          </a:p>
          <a:p>
            <a:pPr algn="just"/>
            <a:r>
              <a:rPr lang="fr-FR" sz="2400" b="1" dirty="0" smtClean="0">
                <a:solidFill>
                  <a:schemeClr val="accent6">
                    <a:lumMod val="40000"/>
                    <a:lumOff val="60000"/>
                  </a:schemeClr>
                </a:solidFill>
                <a:ea typeface="Times New Roman" pitchFamily="18" charset="0"/>
                <a:cs typeface="Arial" pitchFamily="34" charset="0"/>
              </a:rPr>
              <a:t>Afin d’intégrer de nouvelles servitudes ou des projets d’intérêt général ou national (action d’urbanisme échappant au plan).</a:t>
            </a:r>
            <a:endParaRPr lang="fr-FR" sz="2400" b="1" dirty="0" smtClean="0">
              <a:solidFill>
                <a:schemeClr val="accent6">
                  <a:lumMod val="40000"/>
                  <a:lumOff val="60000"/>
                </a:schemeClr>
              </a:solidFill>
            </a:endParaRPr>
          </a:p>
          <a:p>
            <a:pPr lvl="0" algn="just"/>
            <a:r>
              <a:rPr lang="fr-FR" sz="2400" dirty="0" smtClean="0">
                <a:solidFill>
                  <a:schemeClr val="tx1">
                    <a:lumMod val="85000"/>
                    <a:lumOff val="15000"/>
                  </a:schemeClr>
                </a:solidFill>
              </a:rPr>
              <a:t> </a:t>
            </a:r>
            <a:endParaRPr lang="fr-FR" sz="2400" dirty="0">
              <a:solidFill>
                <a:schemeClr val="tx1">
                  <a:lumMod val="85000"/>
                  <a:lumOff val="15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971600" y="1916832"/>
            <a:ext cx="7024744" cy="2545352"/>
          </a:xfrm>
          <a:prstGeom prst="rect">
            <a:avLst/>
          </a:prstGeom>
        </p:spPr>
        <p:txBody>
          <a:bodyPr>
            <a:noAutofit/>
            <a:scene3d>
              <a:camera prst="orthographicFront"/>
              <a:lightRig rig="glow" dir="tl">
                <a:rot lat="0" lon="0" rev="5400000"/>
              </a:lightRig>
            </a:scene3d>
            <a:sp3d contourW="12700">
              <a:bevelT w="25400" h="25400"/>
              <a:contourClr>
                <a:schemeClr val="accent6">
                  <a:shade val="73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7200" b="1" i="0" u="none" strike="noStrike" kern="1200" normalizeH="0" baseline="0" noProof="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uLnTx/>
                <a:uFillTx/>
                <a:latin typeface="+mj-lt"/>
                <a:ea typeface="+mj-ea"/>
                <a:cs typeface="+mj-cs"/>
              </a:rPr>
              <a:t>Phase1:</a:t>
            </a:r>
            <a:br>
              <a:rPr kumimoji="0" lang="fr-FR" sz="7200" b="1" i="0" u="none" strike="noStrike" kern="1200" normalizeH="0" baseline="0" noProof="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uLnTx/>
                <a:uFillTx/>
                <a:latin typeface="+mj-lt"/>
                <a:ea typeface="+mj-ea"/>
                <a:cs typeface="+mj-cs"/>
              </a:rPr>
            </a:br>
            <a:r>
              <a:rPr kumimoji="0" lang="fr-FR" sz="7200" b="1" i="0" u="none" strike="noStrike" kern="1200" normalizeH="0" baseline="0" noProof="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uLnTx/>
                <a:uFillTx/>
                <a:latin typeface="+mj-lt"/>
                <a:ea typeface="+mj-ea"/>
                <a:cs typeface="+mj-cs"/>
              </a:rPr>
              <a:t>diagnostique</a:t>
            </a:r>
            <a:endParaRPr kumimoji="0" lang="fr-FR" sz="7200" b="1" i="0" u="none" strike="noStrike" kern="1200" normalizeH="0" baseline="0" noProof="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uLnTx/>
              <a:uFillTx/>
              <a:latin typeface="+mj-lt"/>
              <a:ea typeface="+mj-ea"/>
              <a:cs typeface="+mj-cs"/>
            </a:endParaRPr>
          </a:p>
        </p:txBody>
      </p:sp>
    </p:spTree>
  </p:cSld>
  <p:clrMapOvr>
    <a:masterClrMapping/>
  </p:clrMapOvr>
</p:sld>
</file>

<file path=ppt/theme/theme1.xml><?xml version="1.0" encoding="utf-8"?>
<a:theme xmlns:a="http://schemas.openxmlformats.org/drawingml/2006/main" name="Techniq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chnique">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que">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352</TotalTime>
  <Words>2670</Words>
  <PresentationFormat>Affichage à l'écran (4:3)</PresentationFormat>
  <Paragraphs>845</Paragraphs>
  <Slides>37</Slides>
  <Notes>0</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37</vt:i4>
      </vt:variant>
    </vt:vector>
  </HeadingPairs>
  <TitlesOfParts>
    <vt:vector size="39" baseType="lpstr">
      <vt:lpstr>Technique</vt:lpstr>
      <vt:lpstr>Diapositive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DELL</dc:creator>
  <cp:lastModifiedBy>SH</cp:lastModifiedBy>
  <cp:revision>54</cp:revision>
  <dcterms:created xsi:type="dcterms:W3CDTF">2013-03-05T17:15:59Z</dcterms:created>
  <dcterms:modified xsi:type="dcterms:W3CDTF">2014-02-12T18:23:24Z</dcterms:modified>
</cp:coreProperties>
</file>