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60" r:id="rId4"/>
    <p:sldId id="259" r:id="rId5"/>
    <p:sldId id="265" r:id="rId6"/>
    <p:sldId id="258" r:id="rId7"/>
    <p:sldId id="266" r:id="rId8"/>
    <p:sldId id="264" r:id="rId9"/>
    <p:sldId id="267" r:id="rId10"/>
    <p:sldId id="288" r:id="rId11"/>
    <p:sldId id="263" r:id="rId12"/>
    <p:sldId id="261" r:id="rId13"/>
    <p:sldId id="262" r:id="rId14"/>
    <p:sldId id="289" r:id="rId15"/>
    <p:sldId id="291" r:id="rId16"/>
    <p:sldId id="293" r:id="rId17"/>
    <p:sldId id="290" r:id="rId18"/>
    <p:sldId id="292" r:id="rId19"/>
    <p:sldId id="295" r:id="rId20"/>
    <p:sldId id="270" r:id="rId21"/>
    <p:sldId id="277" r:id="rId22"/>
    <p:sldId id="285" r:id="rId23"/>
    <p:sldId id="296" r:id="rId24"/>
    <p:sldId id="298" r:id="rId25"/>
    <p:sldId id="297" r:id="rId26"/>
    <p:sldId id="269" r:id="rId27"/>
    <p:sldId id="278" r:id="rId28"/>
    <p:sldId id="281" r:id="rId29"/>
    <p:sldId id="268" r:id="rId30"/>
    <p:sldId id="279" r:id="rId31"/>
    <p:sldId id="282" r:id="rId32"/>
    <p:sldId id="272" r:id="rId33"/>
    <p:sldId id="299" r:id="rId34"/>
    <p:sldId id="300" r:id="rId35"/>
    <p:sldId id="301" r:id="rId36"/>
    <p:sldId id="287" r:id="rId37"/>
    <p:sldId id="283" r:id="rId38"/>
    <p:sldId id="271" r:id="rId39"/>
    <p:sldId id="280" r:id="rId40"/>
    <p:sldId id="286" r:id="rId4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7BD7"/>
    <a:srgbClr val="69F1CA"/>
    <a:srgbClr val="DE10B7"/>
    <a:srgbClr val="1ED8C6"/>
    <a:srgbClr val="FF99CC"/>
    <a:srgbClr val="FFDBFF"/>
    <a:srgbClr val="66FF33"/>
    <a:srgbClr val="B5ECFF"/>
    <a:srgbClr val="1326DB"/>
    <a:srgbClr val="A469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029" autoAdjust="0"/>
    <p:restoredTop sz="94660"/>
  </p:normalViewPr>
  <p:slideViewPr>
    <p:cSldViewPr>
      <p:cViewPr varScale="1">
        <p:scale>
          <a:sx n="69" d="100"/>
          <a:sy n="69" d="100"/>
        </p:scale>
        <p:origin x="-72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C4AA2-E69E-4E1F-B5BD-FF0E0988BABA}" type="datetimeFigureOut">
              <a:rPr lang="es-ES" smtClean="0"/>
              <a:pPr/>
              <a:t>17/12/2008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16404-B1F9-4D98-80D5-A923F6FAD9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D060F-5034-4AE7-BE74-44228670D00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E1BB1-111A-4E0F-850D-2651E4DBF9C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77D140-86DC-4451-8C19-C01F387FA58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9A35D3-B1BF-4BE7-A00B-42FBD6522B6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617EE-2216-4CC3-A271-C8496EA6689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23824-5A01-4A08-A9AB-D35A5190AC3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630AC-1D66-432B-80A8-C41E37CB8B1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BE04B-61F8-4477-B1AD-703E08B84A7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BB0AF-B802-4613-9B4E-4CD5173FE64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97E48F-9AB6-49C3-B506-6E6A1F443D2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006A6-4117-4B43-BB5E-40A7B04CDCE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ADA169F0-B963-4334-BBA0-98DB97F557E7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Relationship Id="rId4" Type="http://schemas.openxmlformats.org/officeDocument/2006/relationships/slide" Target="slide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gif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Relationship Id="rId4" Type="http://schemas.openxmlformats.org/officeDocument/2006/relationships/slide" Target="slide3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4" Type="http://schemas.openxmlformats.org/officeDocument/2006/relationships/slide" Target="slide3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wmf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CC"/>
            </a:gs>
            <a:gs pos="100000">
              <a:schemeClr val="accent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1476375" y="1700213"/>
            <a:ext cx="6192838" cy="277971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s-E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Medios de Transporte.</a:t>
            </a:r>
          </a:p>
        </p:txBody>
      </p:sp>
      <p:pic>
        <p:nvPicPr>
          <p:cNvPr id="2059" name="Picture 11" descr="bus-move.gif (14561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350"/>
            <a:ext cx="9031288" cy="1042988"/>
          </a:xfrm>
          <a:prstGeom prst="rect">
            <a:avLst/>
          </a:prstGeom>
          <a:noFill/>
        </p:spPr>
      </p:pic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5759450" y="5084763"/>
            <a:ext cx="338455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u="sng">
                <a:solidFill>
                  <a:srgbClr val="33CCFF"/>
                </a:solidFill>
              </a:rPr>
              <a:t>REALIZADO POR:</a:t>
            </a:r>
          </a:p>
          <a:p>
            <a:pPr>
              <a:spcBef>
                <a:spcPct val="50000"/>
              </a:spcBef>
            </a:pPr>
            <a:r>
              <a:rPr lang="es-ES">
                <a:solidFill>
                  <a:srgbClr val="33CCFF"/>
                </a:solidFill>
              </a:rPr>
              <a:t>Inmaculada Muñoz Quesada</a:t>
            </a:r>
          </a:p>
          <a:p>
            <a:pPr>
              <a:spcBef>
                <a:spcPct val="50000"/>
              </a:spcBef>
            </a:pPr>
            <a:r>
              <a:rPr lang="es-ES">
                <a:solidFill>
                  <a:srgbClr val="33CCFF"/>
                </a:solidFill>
              </a:rPr>
              <a:t>3º Magisterio de Lengua Extranjera. </a:t>
            </a: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1588" y="2941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2066" name="Group 18"/>
          <p:cNvGrpSpPr>
            <a:grpSpLocks/>
          </p:cNvGrpSpPr>
          <p:nvPr/>
        </p:nvGrpSpPr>
        <p:grpSpPr bwMode="auto">
          <a:xfrm>
            <a:off x="1625600" y="2941638"/>
            <a:ext cx="5894388" cy="976312"/>
            <a:chOff x="0" y="0"/>
            <a:chExt cx="3713" cy="615"/>
          </a:xfrm>
        </p:grpSpPr>
        <p:sp>
          <p:nvSpPr>
            <p:cNvPr id="2063" name="Rectangle 15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2064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3713" cy="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4000" b="0"/>
                <a:t> </a:t>
              </a:r>
              <a:r>
                <a:rPr lang="es-ES" b="0"/>
                <a:t>        </a:t>
              </a:r>
            </a:p>
            <a:p>
              <a:pPr algn="ctr" eaLnBrk="0" hangingPunct="0"/>
              <a:endParaRPr lang="es-ES" b="0"/>
            </a:p>
          </p:txBody>
        </p:sp>
      </p:grpSp>
      <p:pic>
        <p:nvPicPr>
          <p:cNvPr id="2065" name="Picture 17" descr="viking.gif (3520 bytes)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" y="4876800"/>
            <a:ext cx="1271587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UNIVERSIDAD\Nuevas tecnologias\Practica 3.Power point\Gif\thumb_babyminniemouse070305a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429000"/>
            <a:ext cx="2500324" cy="3000388"/>
          </a:xfrm>
          <a:prstGeom prst="rect">
            <a:avLst/>
          </a:prstGeom>
          <a:noFill/>
        </p:spPr>
      </p:pic>
      <p:sp>
        <p:nvSpPr>
          <p:cNvPr id="3" name="2 Llamada de nube"/>
          <p:cNvSpPr/>
          <p:nvPr/>
        </p:nvSpPr>
        <p:spPr bwMode="auto">
          <a:xfrm>
            <a:off x="2928926" y="500042"/>
            <a:ext cx="5857916" cy="4000528"/>
          </a:xfrm>
          <a:prstGeom prst="cloudCallout">
            <a:avLst>
              <a:gd name="adj1" fmla="val -64935"/>
              <a:gd name="adj2" fmla="val 6821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2400" dirty="0" smtClean="0"/>
              <a:t>Ahora vamos a demostrar todo lo que hemos aprendido juntos, por eso, vamos a hacer unas actividades y así demostrar que somos 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2D050"/>
            </a:gs>
            <a:gs pos="56000">
              <a:srgbClr val="92D050"/>
            </a:gs>
            <a:gs pos="56000">
              <a:srgbClr val="92D050"/>
            </a:gs>
            <a:gs pos="56000">
              <a:srgbClr val="92D050"/>
            </a:gs>
            <a:gs pos="15000">
              <a:srgbClr val="C000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643306" y="285728"/>
            <a:ext cx="3286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u="heavy" dirty="0" smtClean="0">
                <a:uFill>
                  <a:solidFill>
                    <a:srgbClr val="FF0000"/>
                  </a:solidFill>
                </a:uFill>
                <a:latin typeface="Times New Roman" pitchFamily="18" charset="0"/>
              </a:rPr>
              <a:t>Actividad 1</a:t>
            </a:r>
            <a:endParaRPr lang="es-ES" sz="4400" u="heavy" dirty="0">
              <a:uFill>
                <a:solidFill>
                  <a:srgbClr val="FF0000"/>
                </a:solidFill>
              </a:uFill>
              <a:latin typeface="Times New Roman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85720" y="1285860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Coloca encima cada medio sobre su clase de medios de transporte al que pertenece cada uno.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57158" y="4214818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ES" sz="4000" dirty="0" smtClean="0"/>
              <a:t>- Bicicleta</a:t>
            </a:r>
          </a:p>
        </p:txBody>
      </p:sp>
      <p:sp>
        <p:nvSpPr>
          <p:cNvPr id="6" name="5 CuadroTexto">
            <a:hlinkClick r:id="rId2" action="ppaction://hlinksldjump"/>
          </p:cNvPr>
          <p:cNvSpPr txBox="1"/>
          <p:nvPr/>
        </p:nvSpPr>
        <p:spPr>
          <a:xfrm>
            <a:off x="4071934" y="3500438"/>
            <a:ext cx="471490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A) Medio terrestre</a:t>
            </a:r>
          </a:p>
          <a:p>
            <a:endParaRPr lang="es-ES" dirty="0"/>
          </a:p>
        </p:txBody>
      </p:sp>
      <p:sp>
        <p:nvSpPr>
          <p:cNvPr id="7" name="6 CuadroTexto">
            <a:hlinkClick r:id="rId3" action="ppaction://hlinksldjump"/>
          </p:cNvPr>
          <p:cNvSpPr txBox="1"/>
          <p:nvPr/>
        </p:nvSpPr>
        <p:spPr>
          <a:xfrm>
            <a:off x="4071934" y="450057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B) Medio aéreo</a:t>
            </a:r>
            <a:endParaRPr lang="es-ES" sz="4000" dirty="0"/>
          </a:p>
        </p:txBody>
      </p:sp>
      <p:sp>
        <p:nvSpPr>
          <p:cNvPr id="8" name="7 CuadroTexto">
            <a:hlinkClick r:id="rId3" action="ppaction://hlinksldjump"/>
          </p:cNvPr>
          <p:cNvSpPr txBox="1"/>
          <p:nvPr/>
        </p:nvSpPr>
        <p:spPr>
          <a:xfrm>
            <a:off x="4000496" y="5500702"/>
            <a:ext cx="450059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C)Medio Acuático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8000">
              <a:srgbClr val="7030A0">
                <a:alpha val="66000"/>
              </a:srgb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500438" y="277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88" y="3086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8201" name="Group 9"/>
          <p:cNvGrpSpPr>
            <a:grpSpLocks/>
          </p:cNvGrpSpPr>
          <p:nvPr/>
        </p:nvGrpSpPr>
        <p:grpSpPr bwMode="auto">
          <a:xfrm>
            <a:off x="1625600" y="3086100"/>
            <a:ext cx="5894388" cy="687388"/>
            <a:chOff x="0" y="0"/>
            <a:chExt cx="3713" cy="433"/>
          </a:xfrm>
        </p:grpSpPr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3713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2100" b="0"/>
                <a:t> </a:t>
              </a:r>
              <a:r>
                <a:rPr lang="es-ES" b="0"/>
                <a:t>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588" y="272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8206" name="Group 14"/>
          <p:cNvGrpSpPr>
            <a:grpSpLocks/>
          </p:cNvGrpSpPr>
          <p:nvPr/>
        </p:nvGrpSpPr>
        <p:grpSpPr bwMode="auto">
          <a:xfrm>
            <a:off x="1625600" y="2720975"/>
            <a:ext cx="5894388" cy="1417638"/>
            <a:chOff x="0" y="0"/>
            <a:chExt cx="3713" cy="893"/>
          </a:xfrm>
        </p:grpSpPr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3713" cy="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6900" b="0"/>
                <a:t> </a:t>
              </a:r>
              <a:r>
                <a:rPr lang="es-ES" b="0"/>
                <a:t>   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pic>
        <p:nvPicPr>
          <p:cNvPr id="8205" name="Picture 13" descr="daisy-gif-002.gif (21183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084" y="2247730"/>
            <a:ext cx="5857916" cy="4610270"/>
          </a:xfrm>
          <a:prstGeom prst="rect">
            <a:avLst/>
          </a:prstGeom>
          <a:noFill/>
        </p:spPr>
      </p:pic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1588" y="2590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8211" name="Group 19"/>
          <p:cNvGrpSpPr>
            <a:grpSpLocks/>
          </p:cNvGrpSpPr>
          <p:nvPr/>
        </p:nvGrpSpPr>
        <p:grpSpPr bwMode="auto">
          <a:xfrm>
            <a:off x="1625600" y="2590800"/>
            <a:ext cx="5894388" cy="1677988"/>
            <a:chOff x="0" y="0"/>
            <a:chExt cx="3713" cy="1057"/>
          </a:xfrm>
        </p:grpSpPr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9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3713" cy="1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8600" b="0"/>
                <a:t> </a:t>
              </a:r>
              <a:r>
                <a:rPr lang="es-ES" b="0"/>
                <a:t>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19" name="18 Llamada de nube"/>
          <p:cNvSpPr/>
          <p:nvPr/>
        </p:nvSpPr>
        <p:spPr bwMode="auto">
          <a:xfrm>
            <a:off x="500034" y="214290"/>
            <a:ext cx="3786214" cy="3000396"/>
          </a:xfrm>
          <a:prstGeom prst="cloudCallout">
            <a:avLst>
              <a:gd name="adj1" fmla="val 56052"/>
              <a:gd name="adj2" fmla="val 77276"/>
            </a:avLst>
          </a:prstGeom>
          <a:solidFill>
            <a:srgbClr val="FF99CC"/>
          </a:solidFill>
          <a:ln w="9525" cap="flat" cmpd="sng" algn="ctr">
            <a:solidFill>
              <a:srgbClr val="A469D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3200" dirty="0" smtClean="0"/>
              <a:t>!Genial!, sigue con la siguiente pregunta.</a:t>
            </a:r>
            <a:endParaRPr kumimoji="0" lang="es-E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19 Flecha a la derecha con muesca">
            <a:hlinkClick r:id="rId3" action="ppaction://hlinksldjump"/>
          </p:cNvPr>
          <p:cNvSpPr/>
          <p:nvPr/>
        </p:nvSpPr>
        <p:spPr bwMode="auto">
          <a:xfrm>
            <a:off x="6357950" y="428604"/>
            <a:ext cx="2357454" cy="1214446"/>
          </a:xfrm>
          <a:prstGeom prst="notchedRightArrow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" name="Picture 17" descr="C:\Documents and Settings\aulas\Configuración local\Archivos temporales de Internet\Content.IE5\NWE3DOOH\MCj041071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14752"/>
            <a:ext cx="2891394" cy="2790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200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daisy60805b.gif (12914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88653"/>
            <a:ext cx="4071966" cy="4886360"/>
          </a:xfrm>
          <a:prstGeom prst="rect">
            <a:avLst/>
          </a:prstGeom>
          <a:noFill/>
        </p:spPr>
      </p:pic>
      <p:sp>
        <p:nvSpPr>
          <p:cNvPr id="7" name="6 Llamada ovalada"/>
          <p:cNvSpPr/>
          <p:nvPr/>
        </p:nvSpPr>
        <p:spPr bwMode="auto">
          <a:xfrm>
            <a:off x="4143372" y="642918"/>
            <a:ext cx="3714776" cy="2643206"/>
          </a:xfrm>
          <a:prstGeom prst="wedgeEllipseCallout">
            <a:avLst>
              <a:gd name="adj1" fmla="val -54582"/>
              <a:gd name="adj2" fmla="val 24902"/>
            </a:avLst>
          </a:prstGeom>
          <a:solidFill>
            <a:srgbClr val="1ED8C6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Lo siento, inténtalo de nuevo</a:t>
            </a:r>
            <a:r>
              <a:rPr kumimoji="0" lang="es-E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</a:p>
        </p:txBody>
      </p:sp>
      <p:sp>
        <p:nvSpPr>
          <p:cNvPr id="8" name="7 Flecha izquierda">
            <a:hlinkClick r:id="rId3" action="ppaction://hlinksldjump"/>
          </p:cNvPr>
          <p:cNvSpPr/>
          <p:nvPr/>
        </p:nvSpPr>
        <p:spPr bwMode="auto">
          <a:xfrm>
            <a:off x="5715008" y="4929198"/>
            <a:ext cx="2286016" cy="1357322"/>
          </a:xfrm>
          <a:prstGeom prst="leftArrow">
            <a:avLst/>
          </a:prstGeom>
          <a:solidFill>
            <a:srgbClr val="69F1C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2D050"/>
            </a:gs>
            <a:gs pos="56000">
              <a:srgbClr val="92D050"/>
            </a:gs>
            <a:gs pos="56000">
              <a:srgbClr val="92D050"/>
            </a:gs>
            <a:gs pos="56000">
              <a:srgbClr val="92D050"/>
            </a:gs>
            <a:gs pos="15000">
              <a:srgbClr val="C00000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4282" y="2857496"/>
            <a:ext cx="37147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s-ES" sz="4000" dirty="0" smtClean="0"/>
              <a:t>- Globo aerostático</a:t>
            </a:r>
          </a:p>
        </p:txBody>
      </p:sp>
      <p:sp>
        <p:nvSpPr>
          <p:cNvPr id="4" name="3 CuadroTexto">
            <a:hlinkClick r:id="rId2" action="ppaction://hlinksldjump"/>
          </p:cNvPr>
          <p:cNvSpPr txBox="1"/>
          <p:nvPr/>
        </p:nvSpPr>
        <p:spPr>
          <a:xfrm>
            <a:off x="4286248" y="2214554"/>
            <a:ext cx="471490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A) Medio terrestre</a:t>
            </a:r>
          </a:p>
          <a:p>
            <a:endParaRPr lang="es-ES" dirty="0"/>
          </a:p>
        </p:txBody>
      </p:sp>
      <p:sp>
        <p:nvSpPr>
          <p:cNvPr id="5" name="4 CuadroTexto">
            <a:hlinkClick r:id="rId3" action="ppaction://hlinksldjump"/>
          </p:cNvPr>
          <p:cNvSpPr txBox="1"/>
          <p:nvPr/>
        </p:nvSpPr>
        <p:spPr>
          <a:xfrm>
            <a:off x="4286248" y="3214686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B) Medio aéreo</a:t>
            </a:r>
            <a:endParaRPr lang="es-ES" sz="4000" dirty="0"/>
          </a:p>
        </p:txBody>
      </p:sp>
      <p:sp>
        <p:nvSpPr>
          <p:cNvPr id="6" name="5 CuadroTexto">
            <a:hlinkClick r:id="rId2" action="ppaction://hlinksldjump"/>
          </p:cNvPr>
          <p:cNvSpPr txBox="1"/>
          <p:nvPr/>
        </p:nvSpPr>
        <p:spPr>
          <a:xfrm>
            <a:off x="4357686" y="4071942"/>
            <a:ext cx="450059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C)Medio Acuático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8000">
              <a:srgbClr val="7030A0">
                <a:alpha val="66000"/>
              </a:srgb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500438" y="277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88" y="3086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625600" y="3086100"/>
            <a:ext cx="5894388" cy="687388"/>
            <a:chOff x="0" y="0"/>
            <a:chExt cx="3713" cy="433"/>
          </a:xfrm>
        </p:grpSpPr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3713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2100" b="0"/>
                <a:t> </a:t>
              </a:r>
              <a:r>
                <a:rPr lang="es-ES" b="0"/>
                <a:t>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588" y="272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625600" y="2720975"/>
            <a:ext cx="5894388" cy="1417638"/>
            <a:chOff x="0" y="0"/>
            <a:chExt cx="3713" cy="893"/>
          </a:xfrm>
        </p:grpSpPr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3713" cy="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6900" b="0"/>
                <a:t> </a:t>
              </a:r>
              <a:r>
                <a:rPr lang="es-ES" b="0"/>
                <a:t>   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pic>
        <p:nvPicPr>
          <p:cNvPr id="8205" name="Picture 13" descr="daisy-gif-002.gif (21183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084" y="2247730"/>
            <a:ext cx="5857916" cy="4610270"/>
          </a:xfrm>
          <a:prstGeom prst="rect">
            <a:avLst/>
          </a:prstGeom>
          <a:noFill/>
        </p:spPr>
      </p:pic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1588" y="2590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625600" y="2590800"/>
            <a:ext cx="5894388" cy="1677988"/>
            <a:chOff x="0" y="0"/>
            <a:chExt cx="3713" cy="1057"/>
          </a:xfrm>
        </p:grpSpPr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9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3713" cy="1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8600" b="0"/>
                <a:t> </a:t>
              </a:r>
              <a:r>
                <a:rPr lang="es-ES" b="0"/>
                <a:t>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19" name="18 Llamada de nube"/>
          <p:cNvSpPr/>
          <p:nvPr/>
        </p:nvSpPr>
        <p:spPr bwMode="auto">
          <a:xfrm>
            <a:off x="500034" y="214290"/>
            <a:ext cx="3786214" cy="3000396"/>
          </a:xfrm>
          <a:prstGeom prst="cloudCallout">
            <a:avLst>
              <a:gd name="adj1" fmla="val 56052"/>
              <a:gd name="adj2" fmla="val 77276"/>
            </a:avLst>
          </a:prstGeom>
          <a:solidFill>
            <a:srgbClr val="FF99CC"/>
          </a:solidFill>
          <a:ln w="9525" cap="flat" cmpd="sng" algn="ctr">
            <a:solidFill>
              <a:srgbClr val="A469D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3200" dirty="0" smtClean="0"/>
              <a:t>!Genial!, sigue con la siguiente pregunta.</a:t>
            </a:r>
            <a:endParaRPr kumimoji="0" lang="es-E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19 Flecha a la derecha con muesca">
            <a:hlinkClick r:id="rId3" action="ppaction://hlinksldjump"/>
          </p:cNvPr>
          <p:cNvSpPr/>
          <p:nvPr/>
        </p:nvSpPr>
        <p:spPr bwMode="auto">
          <a:xfrm>
            <a:off x="6357950" y="428604"/>
            <a:ext cx="2357454" cy="1214446"/>
          </a:xfrm>
          <a:prstGeom prst="notchedRightArrow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" name="Picture 17" descr="C:\Documents and Settings\aulas\Configuración local\Archivos temporales de Internet\Content.IE5\NWE3DOOH\MCj041071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14752"/>
            <a:ext cx="2891394" cy="2790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200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daisy60805b.gif (12914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88653"/>
            <a:ext cx="4071966" cy="4886360"/>
          </a:xfrm>
          <a:prstGeom prst="rect">
            <a:avLst/>
          </a:prstGeom>
          <a:noFill/>
        </p:spPr>
      </p:pic>
      <p:sp>
        <p:nvSpPr>
          <p:cNvPr id="7" name="6 Llamada ovalada"/>
          <p:cNvSpPr/>
          <p:nvPr/>
        </p:nvSpPr>
        <p:spPr bwMode="auto">
          <a:xfrm>
            <a:off x="4143372" y="642918"/>
            <a:ext cx="3714776" cy="2643206"/>
          </a:xfrm>
          <a:prstGeom prst="wedgeEllipseCallout">
            <a:avLst>
              <a:gd name="adj1" fmla="val -54582"/>
              <a:gd name="adj2" fmla="val 24902"/>
            </a:avLst>
          </a:prstGeom>
          <a:solidFill>
            <a:srgbClr val="1ED8C6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Lo siento, inténtalo de nuevo</a:t>
            </a:r>
            <a:r>
              <a:rPr kumimoji="0" lang="es-E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</a:p>
        </p:txBody>
      </p:sp>
      <p:sp>
        <p:nvSpPr>
          <p:cNvPr id="8" name="7 Flecha izquierda">
            <a:hlinkClick r:id="rId3" action="ppaction://hlinksldjump"/>
          </p:cNvPr>
          <p:cNvSpPr/>
          <p:nvPr/>
        </p:nvSpPr>
        <p:spPr bwMode="auto">
          <a:xfrm>
            <a:off x="5715008" y="4929198"/>
            <a:ext cx="2286016" cy="1357322"/>
          </a:xfrm>
          <a:prstGeom prst="leftArrow">
            <a:avLst/>
          </a:prstGeom>
          <a:solidFill>
            <a:srgbClr val="69F1C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2D050"/>
            </a:gs>
            <a:gs pos="56000">
              <a:srgbClr val="92D050"/>
            </a:gs>
            <a:gs pos="56000">
              <a:srgbClr val="92D050"/>
            </a:gs>
            <a:gs pos="56000">
              <a:srgbClr val="92D050"/>
            </a:gs>
            <a:gs pos="15000">
              <a:srgbClr val="C00000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28662" y="3214686"/>
            <a:ext cx="23230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s-ES" sz="4000" dirty="0" smtClean="0"/>
              <a:t>- Patines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4286248" y="3214686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B) Medio aéreo</a:t>
            </a:r>
            <a:endParaRPr lang="es-ES" sz="4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4286248" y="2214554"/>
            <a:ext cx="471490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A) Medio terrestre</a:t>
            </a:r>
          </a:p>
          <a:p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4357686" y="4071942"/>
            <a:ext cx="450059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C)Medio Acuático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8000">
              <a:srgbClr val="7030A0">
                <a:alpha val="66000"/>
              </a:srgb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500438" y="277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88" y="3086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625600" y="3086100"/>
            <a:ext cx="5894388" cy="687388"/>
            <a:chOff x="0" y="0"/>
            <a:chExt cx="3713" cy="433"/>
          </a:xfrm>
        </p:grpSpPr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3713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2100" b="0"/>
                <a:t> </a:t>
              </a:r>
              <a:r>
                <a:rPr lang="es-ES" b="0"/>
                <a:t>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588" y="272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625600" y="2720975"/>
            <a:ext cx="5894388" cy="1417638"/>
            <a:chOff x="0" y="0"/>
            <a:chExt cx="3713" cy="893"/>
          </a:xfrm>
        </p:grpSpPr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3713" cy="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6900" b="0"/>
                <a:t> </a:t>
              </a:r>
              <a:r>
                <a:rPr lang="es-ES" b="0"/>
                <a:t>   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pic>
        <p:nvPicPr>
          <p:cNvPr id="8205" name="Picture 13" descr="daisy-gif-002.gif (21183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084" y="2247730"/>
            <a:ext cx="5857916" cy="4610270"/>
          </a:xfrm>
          <a:prstGeom prst="rect">
            <a:avLst/>
          </a:prstGeom>
          <a:noFill/>
        </p:spPr>
      </p:pic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1588" y="2590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625600" y="2590800"/>
            <a:ext cx="5894388" cy="1677988"/>
            <a:chOff x="0" y="0"/>
            <a:chExt cx="3713" cy="1057"/>
          </a:xfrm>
        </p:grpSpPr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9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3713" cy="1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8600" b="0"/>
                <a:t> </a:t>
              </a:r>
              <a:r>
                <a:rPr lang="es-ES" b="0"/>
                <a:t>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19" name="18 Llamada de nube"/>
          <p:cNvSpPr/>
          <p:nvPr/>
        </p:nvSpPr>
        <p:spPr bwMode="auto">
          <a:xfrm>
            <a:off x="500034" y="214290"/>
            <a:ext cx="3786214" cy="3000396"/>
          </a:xfrm>
          <a:prstGeom prst="cloudCallout">
            <a:avLst>
              <a:gd name="adj1" fmla="val 56052"/>
              <a:gd name="adj2" fmla="val 77276"/>
            </a:avLst>
          </a:prstGeom>
          <a:solidFill>
            <a:srgbClr val="FF99CC"/>
          </a:solidFill>
          <a:ln w="9525" cap="flat" cmpd="sng" algn="ctr">
            <a:solidFill>
              <a:srgbClr val="A469D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3200" dirty="0" smtClean="0"/>
              <a:t>!Genial!, sigue con la siguiente pregunta.</a:t>
            </a:r>
            <a:endParaRPr kumimoji="0" lang="es-E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19 Flecha a la derecha con muesca">
            <a:hlinkClick r:id="rId3" action="ppaction://hlinksldjump"/>
          </p:cNvPr>
          <p:cNvSpPr/>
          <p:nvPr/>
        </p:nvSpPr>
        <p:spPr bwMode="auto">
          <a:xfrm>
            <a:off x="6357950" y="428604"/>
            <a:ext cx="2357454" cy="1214446"/>
          </a:xfrm>
          <a:prstGeom prst="notchedRightArrow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" name="Picture 17" descr="C:\Documents and Settings\aulas\Configuración local\Archivos temporales de Internet\Content.IE5\NWE3DOOH\MCj041071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14752"/>
            <a:ext cx="2891394" cy="2790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200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daisy60805b.gif (12914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88653"/>
            <a:ext cx="4071966" cy="4886360"/>
          </a:xfrm>
          <a:prstGeom prst="rect">
            <a:avLst/>
          </a:prstGeom>
          <a:noFill/>
        </p:spPr>
      </p:pic>
      <p:sp>
        <p:nvSpPr>
          <p:cNvPr id="7" name="6 Llamada ovalada"/>
          <p:cNvSpPr/>
          <p:nvPr/>
        </p:nvSpPr>
        <p:spPr bwMode="auto">
          <a:xfrm>
            <a:off x="4143372" y="642918"/>
            <a:ext cx="3714776" cy="2643206"/>
          </a:xfrm>
          <a:prstGeom prst="wedgeEllipseCallout">
            <a:avLst>
              <a:gd name="adj1" fmla="val -54582"/>
              <a:gd name="adj2" fmla="val 24902"/>
            </a:avLst>
          </a:prstGeom>
          <a:solidFill>
            <a:srgbClr val="1ED8C6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Lo siento, inténtalo de nuevo</a:t>
            </a:r>
            <a:r>
              <a:rPr kumimoji="0" lang="es-E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</a:p>
        </p:txBody>
      </p:sp>
      <p:sp>
        <p:nvSpPr>
          <p:cNvPr id="8" name="7 Flecha izquierda">
            <a:hlinkClick r:id="rId3" action="ppaction://hlinksldjump"/>
          </p:cNvPr>
          <p:cNvSpPr/>
          <p:nvPr/>
        </p:nvSpPr>
        <p:spPr bwMode="auto">
          <a:xfrm>
            <a:off x="5715008" y="4929198"/>
            <a:ext cx="2286016" cy="1357322"/>
          </a:xfrm>
          <a:prstGeom prst="leftArrow">
            <a:avLst/>
          </a:prstGeom>
          <a:solidFill>
            <a:srgbClr val="69F1C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FF"/>
            </a:gs>
            <a:gs pos="100000">
              <a:srgbClr val="33CCFF">
                <a:gamma/>
                <a:tint val="14118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6613525" y="2643182"/>
          <a:ext cx="2530475" cy="3895725"/>
        </p:xfrm>
        <a:graphic>
          <a:graphicData uri="http://schemas.openxmlformats.org/presentationml/2006/ole">
            <p:oleObj spid="_x0000_s3078" name="Fotografía de Photo Editor" r:id="rId3" imgW="704948" imgH="1085714" progId="">
              <p:embed/>
            </p:oleObj>
          </a:graphicData>
        </a:graphic>
      </p:graphicFrame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142844" y="214290"/>
            <a:ext cx="5786478" cy="5572164"/>
          </a:xfrm>
          <a:prstGeom prst="cloudCallout">
            <a:avLst>
              <a:gd name="adj1" fmla="val 71185"/>
              <a:gd name="adj2" fmla="val 19748"/>
            </a:avLst>
          </a:prstGeom>
          <a:solidFill>
            <a:srgbClr val="FFDBFF"/>
          </a:solidFill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3600" dirty="0">
                <a:solidFill>
                  <a:srgbClr val="DE10B7"/>
                </a:solidFill>
              </a:rPr>
              <a:t>Hola, me llamo </a:t>
            </a:r>
            <a:r>
              <a:rPr lang="es-ES" sz="3600" dirty="0" err="1">
                <a:solidFill>
                  <a:srgbClr val="DE10B7"/>
                </a:solidFill>
              </a:rPr>
              <a:t>Minnie</a:t>
            </a:r>
            <a:r>
              <a:rPr lang="es-ES" sz="3600" dirty="0">
                <a:solidFill>
                  <a:srgbClr val="DE10B7"/>
                </a:solidFill>
              </a:rPr>
              <a:t> y hoy os quiero enseñar los medios de transporte.</a:t>
            </a:r>
          </a:p>
          <a:p>
            <a:pPr algn="ctr"/>
            <a:endParaRPr lang="es-ES" sz="3600" dirty="0">
              <a:solidFill>
                <a:srgbClr val="DE10B7"/>
              </a:solidFill>
            </a:endParaRPr>
          </a:p>
          <a:p>
            <a:pPr algn="ctr"/>
            <a:r>
              <a:rPr lang="es-ES" sz="3600" dirty="0">
                <a:solidFill>
                  <a:srgbClr val="DE10B7"/>
                </a:solidFill>
              </a:rPr>
              <a:t> Seguidme.</a:t>
            </a:r>
          </a:p>
        </p:txBody>
      </p:sp>
      <p:sp>
        <p:nvSpPr>
          <p:cNvPr id="4" name="3 Flecha a la derecha con muesca"/>
          <p:cNvSpPr/>
          <p:nvPr/>
        </p:nvSpPr>
        <p:spPr bwMode="auto">
          <a:xfrm>
            <a:off x="4071934" y="5857892"/>
            <a:ext cx="1714512" cy="1000108"/>
          </a:xfrm>
          <a:prstGeom prst="notchedRightArrow">
            <a:avLst/>
          </a:prstGeom>
          <a:solidFill>
            <a:srgbClr val="FF99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E10B7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85984" y="642918"/>
            <a:ext cx="5000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u="sng" dirty="0" smtClean="0">
                <a:uFill>
                  <a:solidFill>
                    <a:srgbClr val="FF0000"/>
                  </a:solidFill>
                </a:uFill>
              </a:rPr>
              <a:t>Actividad 2</a:t>
            </a:r>
            <a:endParaRPr lang="es-ES" sz="4400" u="sng" dirty="0">
              <a:uFill>
                <a:solidFill>
                  <a:srgbClr val="FF0000"/>
                </a:solidFill>
              </a:u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500166" y="1714488"/>
            <a:ext cx="5429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s-ES" sz="2400" dirty="0" smtClean="0"/>
              <a:t>Relaciona el medio de transporte con su respectivo nombre.</a:t>
            </a:r>
          </a:p>
        </p:txBody>
      </p:sp>
      <p:pic>
        <p:nvPicPr>
          <p:cNvPr id="5" name="Picture 7" descr="C:\Documents and Settings\aulas\Configuración local\Archivos temporales de Internet\Content.IE5\HYGDO6J8\MCj0433887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357562"/>
            <a:ext cx="2357448" cy="2357448"/>
          </a:xfrm>
          <a:prstGeom prst="rect">
            <a:avLst/>
          </a:prstGeom>
          <a:noFill/>
        </p:spPr>
      </p:pic>
      <p:sp>
        <p:nvSpPr>
          <p:cNvPr id="6" name="5 CuadroTexto">
            <a:hlinkClick r:id="rId3" action="ppaction://hlinksldjump"/>
          </p:cNvPr>
          <p:cNvSpPr txBox="1"/>
          <p:nvPr/>
        </p:nvSpPr>
        <p:spPr>
          <a:xfrm>
            <a:off x="3857620" y="2786058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a) Motocicleta</a:t>
            </a:r>
            <a:endParaRPr lang="es-ES" sz="4000" dirty="0"/>
          </a:p>
        </p:txBody>
      </p:sp>
      <p:sp>
        <p:nvSpPr>
          <p:cNvPr id="7" name="6 CuadroTexto">
            <a:hlinkClick r:id="rId4" action="ppaction://hlinksldjump"/>
          </p:cNvPr>
          <p:cNvSpPr txBox="1"/>
          <p:nvPr/>
        </p:nvSpPr>
        <p:spPr>
          <a:xfrm>
            <a:off x="3857620" y="3857628"/>
            <a:ext cx="4572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b) Autobús</a:t>
            </a:r>
            <a:endParaRPr lang="es-ES" sz="4000" dirty="0"/>
          </a:p>
        </p:txBody>
      </p:sp>
      <p:sp>
        <p:nvSpPr>
          <p:cNvPr id="8" name="7 CuadroTexto">
            <a:hlinkClick r:id="rId3" action="ppaction://hlinksldjump"/>
          </p:cNvPr>
          <p:cNvSpPr txBox="1"/>
          <p:nvPr/>
        </p:nvSpPr>
        <p:spPr>
          <a:xfrm>
            <a:off x="3857620" y="4929198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c) Ferrocarril</a:t>
            </a:r>
            <a:endParaRPr lang="es-E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9000">
              <a:srgbClr val="7030A0">
                <a:alpha val="65000"/>
              </a:srgb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500438" y="277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88" y="3086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625600" y="3086100"/>
            <a:ext cx="5894388" cy="687388"/>
            <a:chOff x="0" y="0"/>
            <a:chExt cx="3713" cy="433"/>
          </a:xfrm>
        </p:grpSpPr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3713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2100" b="0"/>
                <a:t> </a:t>
              </a:r>
              <a:r>
                <a:rPr lang="es-ES" b="0"/>
                <a:t>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588" y="272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625600" y="2720975"/>
            <a:ext cx="5894388" cy="1417638"/>
            <a:chOff x="0" y="0"/>
            <a:chExt cx="3713" cy="893"/>
          </a:xfrm>
        </p:grpSpPr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3713" cy="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6900" b="0"/>
                <a:t> </a:t>
              </a:r>
              <a:r>
                <a:rPr lang="es-ES" b="0"/>
                <a:t>   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pic>
        <p:nvPicPr>
          <p:cNvPr id="8205" name="Picture 13" descr="daisy-gif-002.gif (21183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084" y="2247730"/>
            <a:ext cx="5857916" cy="4610270"/>
          </a:xfrm>
          <a:prstGeom prst="rect">
            <a:avLst/>
          </a:prstGeom>
          <a:noFill/>
        </p:spPr>
      </p:pic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1588" y="2590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625600" y="2590800"/>
            <a:ext cx="5894388" cy="1677988"/>
            <a:chOff x="0" y="0"/>
            <a:chExt cx="3713" cy="1057"/>
          </a:xfrm>
        </p:grpSpPr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9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3713" cy="1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8600" b="0"/>
                <a:t> </a:t>
              </a:r>
              <a:r>
                <a:rPr lang="es-ES" b="0"/>
                <a:t>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19" name="18 Llamada de nube"/>
          <p:cNvSpPr/>
          <p:nvPr/>
        </p:nvSpPr>
        <p:spPr bwMode="auto">
          <a:xfrm>
            <a:off x="500034" y="214290"/>
            <a:ext cx="3786214" cy="3000396"/>
          </a:xfrm>
          <a:prstGeom prst="cloudCallout">
            <a:avLst>
              <a:gd name="adj1" fmla="val 56052"/>
              <a:gd name="adj2" fmla="val 77276"/>
            </a:avLst>
          </a:prstGeom>
          <a:solidFill>
            <a:srgbClr val="FF99CC"/>
          </a:solidFill>
          <a:ln w="9525" cap="flat" cmpd="sng" algn="ctr">
            <a:solidFill>
              <a:srgbClr val="A469D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3200" dirty="0" smtClean="0"/>
              <a:t>!Genial!, sigue con la siguiente pregunta.</a:t>
            </a:r>
            <a:endParaRPr kumimoji="0" lang="es-E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19 Flecha a la derecha con muesca">
            <a:hlinkClick r:id="rId3" action="ppaction://hlinksldjump"/>
          </p:cNvPr>
          <p:cNvSpPr/>
          <p:nvPr/>
        </p:nvSpPr>
        <p:spPr bwMode="auto">
          <a:xfrm>
            <a:off x="6357950" y="428604"/>
            <a:ext cx="2357454" cy="1214446"/>
          </a:xfrm>
          <a:prstGeom prst="notchedRightArrow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" name="Picture 17" descr="C:\Documents and Settings\aulas\Configuración local\Archivos temporales de Internet\Content.IE5\NWE3DOOH\MCj041071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14752"/>
            <a:ext cx="2891394" cy="2790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200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daisy60805b.gif (12914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88653"/>
            <a:ext cx="4071966" cy="4886360"/>
          </a:xfrm>
          <a:prstGeom prst="rect">
            <a:avLst/>
          </a:prstGeom>
          <a:noFill/>
        </p:spPr>
      </p:pic>
      <p:sp>
        <p:nvSpPr>
          <p:cNvPr id="7" name="6 Llamada ovalada"/>
          <p:cNvSpPr/>
          <p:nvPr/>
        </p:nvSpPr>
        <p:spPr bwMode="auto">
          <a:xfrm>
            <a:off x="4143372" y="642918"/>
            <a:ext cx="3714776" cy="2643206"/>
          </a:xfrm>
          <a:prstGeom prst="wedgeEllipseCallout">
            <a:avLst>
              <a:gd name="adj1" fmla="val -54582"/>
              <a:gd name="adj2" fmla="val 24902"/>
            </a:avLst>
          </a:prstGeom>
          <a:solidFill>
            <a:srgbClr val="1ED8C6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Lo siento, inténtalo de nuevo</a:t>
            </a:r>
            <a:r>
              <a:rPr kumimoji="0" lang="es-E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</a:p>
        </p:txBody>
      </p:sp>
      <p:sp>
        <p:nvSpPr>
          <p:cNvPr id="8" name="7 Flecha izquierda"/>
          <p:cNvSpPr/>
          <p:nvPr/>
        </p:nvSpPr>
        <p:spPr bwMode="auto">
          <a:xfrm>
            <a:off x="5715008" y="4929198"/>
            <a:ext cx="2286016" cy="1357322"/>
          </a:xfrm>
          <a:prstGeom prst="leftArrow">
            <a:avLst/>
          </a:prstGeom>
          <a:solidFill>
            <a:srgbClr val="69F1C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>
            <a:hlinkClick r:id="rId2" action="ppaction://hlinksldjump"/>
          </p:cNvPr>
          <p:cNvSpPr txBox="1"/>
          <p:nvPr/>
        </p:nvSpPr>
        <p:spPr>
          <a:xfrm>
            <a:off x="3786182" y="1428736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a) Avión</a:t>
            </a:r>
            <a:endParaRPr lang="es-ES" sz="4000" dirty="0"/>
          </a:p>
        </p:txBody>
      </p:sp>
      <p:sp>
        <p:nvSpPr>
          <p:cNvPr id="7" name="6 CuadroTexto">
            <a:hlinkClick r:id="rId2" action="ppaction://hlinksldjump"/>
          </p:cNvPr>
          <p:cNvSpPr txBox="1"/>
          <p:nvPr/>
        </p:nvSpPr>
        <p:spPr>
          <a:xfrm>
            <a:off x="3857620" y="3214686"/>
            <a:ext cx="4572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b) Helicóptero</a:t>
            </a:r>
            <a:endParaRPr lang="es-ES" sz="4000" dirty="0"/>
          </a:p>
        </p:txBody>
      </p:sp>
      <p:sp>
        <p:nvSpPr>
          <p:cNvPr id="8" name="7 CuadroTexto">
            <a:hlinkClick r:id="rId3" action="ppaction://hlinksldjump"/>
          </p:cNvPr>
          <p:cNvSpPr txBox="1"/>
          <p:nvPr/>
        </p:nvSpPr>
        <p:spPr>
          <a:xfrm>
            <a:off x="3786182" y="4929198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c)Paracaídas</a:t>
            </a:r>
            <a:endParaRPr lang="es-ES" sz="4000" dirty="0"/>
          </a:p>
        </p:txBody>
      </p:sp>
      <p:pic>
        <p:nvPicPr>
          <p:cNvPr id="9" name="Picture 16" descr="C:\Documents and Settings\aulas\Configuración local\Archivos temporales de Internet\Content.IE5\KWF3UET7\MCj032673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284140"/>
            <a:ext cx="2242756" cy="2626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9000">
              <a:srgbClr val="7030A0">
                <a:alpha val="65000"/>
              </a:srgb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500438" y="277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88" y="3086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625600" y="3086100"/>
            <a:ext cx="5894388" cy="687388"/>
            <a:chOff x="0" y="0"/>
            <a:chExt cx="3713" cy="433"/>
          </a:xfrm>
        </p:grpSpPr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3713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2100" b="0"/>
                <a:t> </a:t>
              </a:r>
              <a:r>
                <a:rPr lang="es-ES" b="0"/>
                <a:t>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588" y="272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625600" y="2720975"/>
            <a:ext cx="5894388" cy="1417638"/>
            <a:chOff x="0" y="0"/>
            <a:chExt cx="3713" cy="893"/>
          </a:xfrm>
        </p:grpSpPr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3713" cy="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6900" b="0"/>
                <a:t> </a:t>
              </a:r>
              <a:r>
                <a:rPr lang="es-ES" b="0"/>
                <a:t>   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pic>
        <p:nvPicPr>
          <p:cNvPr id="8205" name="Picture 13" descr="daisy-gif-002.gif (21183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084" y="2247730"/>
            <a:ext cx="5857916" cy="4610270"/>
          </a:xfrm>
          <a:prstGeom prst="rect">
            <a:avLst/>
          </a:prstGeom>
          <a:noFill/>
        </p:spPr>
      </p:pic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1588" y="2590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625600" y="2590800"/>
            <a:ext cx="5894388" cy="1677988"/>
            <a:chOff x="0" y="0"/>
            <a:chExt cx="3713" cy="1057"/>
          </a:xfrm>
        </p:grpSpPr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9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3713" cy="1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8600" b="0"/>
                <a:t> </a:t>
              </a:r>
              <a:r>
                <a:rPr lang="es-ES" b="0"/>
                <a:t>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19" name="18 Llamada de nube"/>
          <p:cNvSpPr/>
          <p:nvPr/>
        </p:nvSpPr>
        <p:spPr bwMode="auto">
          <a:xfrm>
            <a:off x="500034" y="214290"/>
            <a:ext cx="3786214" cy="3000396"/>
          </a:xfrm>
          <a:prstGeom prst="cloudCallout">
            <a:avLst>
              <a:gd name="adj1" fmla="val 56052"/>
              <a:gd name="adj2" fmla="val 77276"/>
            </a:avLst>
          </a:prstGeom>
          <a:solidFill>
            <a:srgbClr val="FF99CC"/>
          </a:solidFill>
          <a:ln w="9525" cap="flat" cmpd="sng" algn="ctr">
            <a:solidFill>
              <a:srgbClr val="A469D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3200" dirty="0" smtClean="0"/>
              <a:t>!Genial!, sigue con la siguiente pregunta.</a:t>
            </a:r>
            <a:endParaRPr kumimoji="0" lang="es-E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19 Flecha a la derecha con muesca">
            <a:hlinkClick r:id="rId3" action="ppaction://hlinksldjump"/>
          </p:cNvPr>
          <p:cNvSpPr/>
          <p:nvPr/>
        </p:nvSpPr>
        <p:spPr bwMode="auto">
          <a:xfrm>
            <a:off x="6357950" y="428604"/>
            <a:ext cx="2357454" cy="1214446"/>
          </a:xfrm>
          <a:prstGeom prst="notchedRightArrow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" name="Picture 17" descr="C:\Documents and Settings\aulas\Configuración local\Archivos temporales de Internet\Content.IE5\NWE3DOOH\MCj041071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14752"/>
            <a:ext cx="2891394" cy="2790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200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daisy60805b.gif (12914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88653"/>
            <a:ext cx="4071966" cy="4886360"/>
          </a:xfrm>
          <a:prstGeom prst="rect">
            <a:avLst/>
          </a:prstGeom>
          <a:noFill/>
        </p:spPr>
      </p:pic>
      <p:sp>
        <p:nvSpPr>
          <p:cNvPr id="7" name="6 Llamada ovalada"/>
          <p:cNvSpPr/>
          <p:nvPr/>
        </p:nvSpPr>
        <p:spPr bwMode="auto">
          <a:xfrm>
            <a:off x="4143372" y="642918"/>
            <a:ext cx="3714776" cy="2643206"/>
          </a:xfrm>
          <a:prstGeom prst="wedgeEllipseCallout">
            <a:avLst>
              <a:gd name="adj1" fmla="val -54582"/>
              <a:gd name="adj2" fmla="val 24902"/>
            </a:avLst>
          </a:prstGeom>
          <a:solidFill>
            <a:srgbClr val="1ED8C6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Lo siento, inténtalo de nuevo</a:t>
            </a:r>
            <a:r>
              <a:rPr kumimoji="0" lang="es-E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</a:p>
        </p:txBody>
      </p:sp>
      <p:sp>
        <p:nvSpPr>
          <p:cNvPr id="8" name="7 Flecha izquierda">
            <a:hlinkClick r:id="rId3" action="ppaction://hlinksldjump"/>
          </p:cNvPr>
          <p:cNvSpPr/>
          <p:nvPr/>
        </p:nvSpPr>
        <p:spPr bwMode="auto">
          <a:xfrm>
            <a:off x="5715008" y="4929198"/>
            <a:ext cx="2286016" cy="1357322"/>
          </a:xfrm>
          <a:prstGeom prst="leftArrow">
            <a:avLst/>
          </a:prstGeom>
          <a:solidFill>
            <a:srgbClr val="69F1C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000">
              <a:srgbClr val="B07BD7">
                <a:alpha val="39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000364" y="642918"/>
            <a:ext cx="32147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400" u="sng" dirty="0" smtClean="0">
                <a:uFill>
                  <a:solidFill>
                    <a:srgbClr val="FF0000"/>
                  </a:solidFill>
                </a:uFill>
              </a:rPr>
              <a:t>Actividad 3</a:t>
            </a:r>
            <a:endParaRPr lang="es-ES" sz="4400" u="sng" dirty="0">
              <a:uFill>
                <a:solidFill>
                  <a:srgbClr val="FF0000"/>
                </a:solidFill>
              </a:u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14282" y="1571612"/>
            <a:ext cx="86439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Pincha con el ratón sobre el medio de transporte que no pertenezca al grupo de transportes acuáticos</a:t>
            </a:r>
            <a:endParaRPr lang="es-ES" sz="4000" dirty="0"/>
          </a:p>
        </p:txBody>
      </p:sp>
      <p:sp>
        <p:nvSpPr>
          <p:cNvPr id="4" name="3 CuadroTexto">
            <a:hlinkClick r:id="rId2" action="ppaction://hlinksldjump"/>
          </p:cNvPr>
          <p:cNvSpPr txBox="1"/>
          <p:nvPr/>
        </p:nvSpPr>
        <p:spPr>
          <a:xfrm>
            <a:off x="4786314" y="4000504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- Zeppelín</a:t>
            </a:r>
            <a:endParaRPr lang="es-ES" sz="4000" dirty="0"/>
          </a:p>
        </p:txBody>
      </p:sp>
      <p:sp>
        <p:nvSpPr>
          <p:cNvPr id="5" name="4 CuadroTexto">
            <a:hlinkClick r:id="rId3" action="ppaction://hlinksldjump"/>
          </p:cNvPr>
          <p:cNvSpPr txBox="1"/>
          <p:nvPr/>
        </p:nvSpPr>
        <p:spPr>
          <a:xfrm>
            <a:off x="500034" y="3857628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- Canoa</a:t>
            </a:r>
            <a:endParaRPr lang="es-ES" sz="4000" dirty="0"/>
          </a:p>
        </p:txBody>
      </p:sp>
      <p:sp>
        <p:nvSpPr>
          <p:cNvPr id="6" name="5 CuadroTexto">
            <a:hlinkClick r:id="rId3" action="ppaction://hlinksldjump"/>
          </p:cNvPr>
          <p:cNvSpPr txBox="1"/>
          <p:nvPr/>
        </p:nvSpPr>
        <p:spPr>
          <a:xfrm>
            <a:off x="357158" y="5357826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- Lancha </a:t>
            </a:r>
            <a:endParaRPr lang="es-ES" sz="4000" dirty="0"/>
          </a:p>
        </p:txBody>
      </p:sp>
      <p:sp>
        <p:nvSpPr>
          <p:cNvPr id="7" name="6 CuadroTexto">
            <a:hlinkClick r:id="rId3" action="ppaction://hlinksldjump"/>
          </p:cNvPr>
          <p:cNvSpPr txBox="1"/>
          <p:nvPr/>
        </p:nvSpPr>
        <p:spPr>
          <a:xfrm>
            <a:off x="4857752" y="5429264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- Submarino</a:t>
            </a:r>
            <a:endParaRPr lang="es-E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9000">
              <a:srgbClr val="7030A0">
                <a:alpha val="65000"/>
              </a:srgb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500438" y="277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88" y="3086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625600" y="3086100"/>
            <a:ext cx="5894388" cy="687388"/>
            <a:chOff x="0" y="0"/>
            <a:chExt cx="3713" cy="433"/>
          </a:xfrm>
        </p:grpSpPr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3713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2100" b="0"/>
                <a:t> </a:t>
              </a:r>
              <a:r>
                <a:rPr lang="es-ES" b="0"/>
                <a:t>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588" y="272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625600" y="2720975"/>
            <a:ext cx="5894388" cy="1417638"/>
            <a:chOff x="0" y="0"/>
            <a:chExt cx="3713" cy="893"/>
          </a:xfrm>
        </p:grpSpPr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3713" cy="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6900" b="0"/>
                <a:t> </a:t>
              </a:r>
              <a:r>
                <a:rPr lang="es-ES" b="0"/>
                <a:t>   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pic>
        <p:nvPicPr>
          <p:cNvPr id="8205" name="Picture 13" descr="daisy-gif-002.gif (21183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084" y="2247730"/>
            <a:ext cx="5857916" cy="4610270"/>
          </a:xfrm>
          <a:prstGeom prst="rect">
            <a:avLst/>
          </a:prstGeom>
          <a:noFill/>
        </p:spPr>
      </p:pic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1588" y="2590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625600" y="2590800"/>
            <a:ext cx="5894388" cy="1677988"/>
            <a:chOff x="0" y="0"/>
            <a:chExt cx="3713" cy="1057"/>
          </a:xfrm>
        </p:grpSpPr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9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3713" cy="1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8600" b="0"/>
                <a:t> </a:t>
              </a:r>
              <a:r>
                <a:rPr lang="es-ES" b="0"/>
                <a:t>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19" name="18 Llamada de nube"/>
          <p:cNvSpPr/>
          <p:nvPr/>
        </p:nvSpPr>
        <p:spPr bwMode="auto">
          <a:xfrm>
            <a:off x="500034" y="214290"/>
            <a:ext cx="3786214" cy="3000396"/>
          </a:xfrm>
          <a:prstGeom prst="cloudCallout">
            <a:avLst>
              <a:gd name="adj1" fmla="val 56052"/>
              <a:gd name="adj2" fmla="val 77276"/>
            </a:avLst>
          </a:prstGeom>
          <a:solidFill>
            <a:srgbClr val="FF99CC"/>
          </a:solidFill>
          <a:ln w="9525" cap="flat" cmpd="sng" algn="ctr">
            <a:solidFill>
              <a:srgbClr val="A469D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3200" dirty="0" smtClean="0"/>
              <a:t>!Genial!, sigue con la siguiente pregunta.</a:t>
            </a:r>
            <a:endParaRPr kumimoji="0" lang="es-E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19 Flecha a la derecha con muesca">
            <a:hlinkClick r:id="rId3" action="ppaction://hlinksldjump"/>
          </p:cNvPr>
          <p:cNvSpPr/>
          <p:nvPr/>
        </p:nvSpPr>
        <p:spPr bwMode="auto">
          <a:xfrm>
            <a:off x="6357950" y="428604"/>
            <a:ext cx="2357454" cy="1214446"/>
          </a:xfrm>
          <a:prstGeom prst="notchedRightArrow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" name="Picture 17" descr="C:\Documents and Settings\aulas\Configuración local\Archivos temporales de Internet\Content.IE5\NWE3DOOH\MCj041071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14752"/>
            <a:ext cx="2891394" cy="2790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200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daisy60805b.gif (12914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88653"/>
            <a:ext cx="4071966" cy="4886360"/>
          </a:xfrm>
          <a:prstGeom prst="rect">
            <a:avLst/>
          </a:prstGeom>
          <a:noFill/>
        </p:spPr>
      </p:pic>
      <p:sp>
        <p:nvSpPr>
          <p:cNvPr id="7" name="6 Llamada ovalada"/>
          <p:cNvSpPr/>
          <p:nvPr/>
        </p:nvSpPr>
        <p:spPr bwMode="auto">
          <a:xfrm>
            <a:off x="4143372" y="642918"/>
            <a:ext cx="3714776" cy="2643206"/>
          </a:xfrm>
          <a:prstGeom prst="wedgeEllipseCallout">
            <a:avLst>
              <a:gd name="adj1" fmla="val -54582"/>
              <a:gd name="adj2" fmla="val 24902"/>
            </a:avLst>
          </a:prstGeom>
          <a:solidFill>
            <a:srgbClr val="1ED8C6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Lo siento, inténtalo de nuevo</a:t>
            </a:r>
            <a:r>
              <a:rPr kumimoji="0" lang="es-E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</a:p>
        </p:txBody>
      </p:sp>
      <p:sp>
        <p:nvSpPr>
          <p:cNvPr id="8" name="7 Flecha izquierda">
            <a:hlinkClick r:id="rId3" action="ppaction://hlinksldjump"/>
          </p:cNvPr>
          <p:cNvSpPr/>
          <p:nvPr/>
        </p:nvSpPr>
        <p:spPr bwMode="auto">
          <a:xfrm>
            <a:off x="5715008" y="4929198"/>
            <a:ext cx="2286016" cy="1357322"/>
          </a:xfrm>
          <a:prstGeom prst="leftArrow">
            <a:avLst/>
          </a:prstGeom>
          <a:solidFill>
            <a:srgbClr val="69F1C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1000">
              <a:srgbClr val="FFC000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14678" y="500042"/>
            <a:ext cx="31967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4400" u="sng" dirty="0" smtClean="0">
                <a:uFill>
                  <a:solidFill>
                    <a:srgbClr val="FF0000"/>
                  </a:solidFill>
                </a:uFill>
              </a:rPr>
              <a:t>Actividad 4</a:t>
            </a:r>
            <a:endParaRPr lang="es-ES" sz="4400" u="sng" dirty="0">
              <a:uFill>
                <a:solidFill>
                  <a:srgbClr val="FF0000"/>
                </a:solidFill>
              </a:u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71472" y="1571612"/>
            <a:ext cx="78581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¿ Cuál es el nombre de estos transportes?</a:t>
            </a:r>
            <a:endParaRPr lang="es-ES" sz="4000" dirty="0"/>
          </a:p>
        </p:txBody>
      </p:sp>
      <p:pic>
        <p:nvPicPr>
          <p:cNvPr id="4" name="Picture 2" descr="C:\Documents and Settings\aulas\Configuración local\Archivos temporales de Internet\Content.IE5\NWE3DOOH\MCj024213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357562"/>
            <a:ext cx="2714644" cy="2714644"/>
          </a:xfrm>
          <a:prstGeom prst="rect">
            <a:avLst/>
          </a:prstGeom>
          <a:noFill/>
        </p:spPr>
      </p:pic>
      <p:sp>
        <p:nvSpPr>
          <p:cNvPr id="5" name="4 CuadroTexto">
            <a:hlinkClick r:id="rId3" action="ppaction://hlinksldjump"/>
          </p:cNvPr>
          <p:cNvSpPr txBox="1"/>
          <p:nvPr/>
        </p:nvSpPr>
        <p:spPr>
          <a:xfrm>
            <a:off x="4357686" y="3143248"/>
            <a:ext cx="3929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a) Cohete</a:t>
            </a:r>
            <a:endParaRPr lang="es-ES" sz="3200" dirty="0"/>
          </a:p>
        </p:txBody>
      </p:sp>
      <p:sp>
        <p:nvSpPr>
          <p:cNvPr id="6" name="5 CuadroTexto">
            <a:hlinkClick r:id="rId4" action="ppaction://hlinksldjump"/>
          </p:cNvPr>
          <p:cNvSpPr txBox="1"/>
          <p:nvPr/>
        </p:nvSpPr>
        <p:spPr>
          <a:xfrm>
            <a:off x="4357686" y="4214818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b) Coche</a:t>
            </a:r>
            <a:endParaRPr lang="es-ES" sz="3200" dirty="0"/>
          </a:p>
        </p:txBody>
      </p:sp>
      <p:sp>
        <p:nvSpPr>
          <p:cNvPr id="7" name="6 CuadroTexto">
            <a:hlinkClick r:id="rId4" action="ppaction://hlinksldjump"/>
          </p:cNvPr>
          <p:cNvSpPr txBox="1"/>
          <p:nvPr/>
        </p:nvSpPr>
        <p:spPr>
          <a:xfrm>
            <a:off x="4429124" y="5286388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c) Transbordador</a:t>
            </a:r>
            <a:endParaRPr lang="es-E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588" y="2590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625600" y="2590800"/>
            <a:ext cx="5894388" cy="1677988"/>
            <a:chOff x="0" y="0"/>
            <a:chExt cx="3713" cy="1057"/>
          </a:xfrm>
        </p:grpSpPr>
        <p:sp>
          <p:nvSpPr>
            <p:cNvPr id="717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717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3713" cy="1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8600" b="0"/>
                <a:t> </a:t>
              </a:r>
              <a:r>
                <a:rPr lang="es-ES" b="0"/>
                <a:t>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pic>
        <p:nvPicPr>
          <p:cNvPr id="7174" name="Picture 6" descr="009.gif (5244 bytes)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914400"/>
            <a:ext cx="2451100" cy="2941638"/>
          </a:xfrm>
          <a:prstGeom prst="rect">
            <a:avLst/>
          </a:prstGeom>
          <a:noFill/>
        </p:spPr>
      </p:pic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1371600" y="0"/>
            <a:ext cx="4572000" cy="2743200"/>
          </a:xfrm>
          <a:prstGeom prst="wedgeEllipseCallout">
            <a:avLst>
              <a:gd name="adj1" fmla="val 67222"/>
              <a:gd name="adj2" fmla="val 23440"/>
            </a:avLst>
          </a:prstGeom>
          <a:gradFill rotWithShape="0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dirty="0"/>
              <a:t>Podemos clasificar los medios de transporte en 3 tipos:</a:t>
            </a:r>
          </a:p>
          <a:p>
            <a:pPr algn="ctr"/>
            <a:r>
              <a:rPr lang="es-ES" dirty="0"/>
              <a:t>- Los terrestres </a:t>
            </a:r>
          </a:p>
          <a:p>
            <a:pPr algn="ctr">
              <a:buFontTx/>
              <a:buChar char="-"/>
            </a:pPr>
            <a:r>
              <a:rPr lang="es-ES" dirty="0"/>
              <a:t>Los aéreos.</a:t>
            </a:r>
          </a:p>
          <a:p>
            <a:pPr algn="ctr">
              <a:buFontTx/>
              <a:buChar char="-"/>
            </a:pPr>
            <a:r>
              <a:rPr lang="es-ES" dirty="0"/>
              <a:t> Los acuáticos</a:t>
            </a:r>
          </a:p>
          <a:p>
            <a:pPr algn="ctr"/>
            <a:r>
              <a:rPr lang="es-ES" dirty="0"/>
              <a:t>Veámoslos mas detenidamente.</a:t>
            </a:r>
          </a:p>
        </p:txBody>
      </p:sp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387350" y="2978150"/>
          <a:ext cx="7908925" cy="3644900"/>
        </p:xfrm>
        <a:graphic>
          <a:graphicData uri="http://schemas.openxmlformats.org/presentationml/2006/ole">
            <p:oleObj spid="_x0000_s7177" name="MS Org Chart" r:id="rId4" imgW="6076800" imgH="1911240" progId="">
              <p:embed followColorScheme="full"/>
            </p:oleObj>
          </a:graphicData>
        </a:graphic>
      </p:graphicFrame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1588" y="2674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7181" name="Picture 13" descr="sub_lg_clr.gif (10311 bytes)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2514600"/>
            <a:ext cx="1714500" cy="1200150"/>
          </a:xfrm>
          <a:prstGeom prst="rect">
            <a:avLst/>
          </a:prstGeom>
          <a:noFill/>
        </p:spPr>
      </p:pic>
      <p:sp>
        <p:nvSpPr>
          <p:cNvPr id="11" name="10 Flecha a la derecha con muesca"/>
          <p:cNvSpPr/>
          <p:nvPr/>
        </p:nvSpPr>
        <p:spPr bwMode="auto">
          <a:xfrm>
            <a:off x="7358082" y="5857892"/>
            <a:ext cx="1643074" cy="1000108"/>
          </a:xfrm>
          <a:prstGeom prst="notchedRightArrow">
            <a:avLst/>
          </a:prstGeom>
          <a:solidFill>
            <a:srgbClr val="A469D1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9000">
              <a:srgbClr val="7030A0">
                <a:alpha val="65000"/>
              </a:srgb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500438" y="277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88" y="3086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625600" y="3086100"/>
            <a:ext cx="5894388" cy="687388"/>
            <a:chOff x="0" y="0"/>
            <a:chExt cx="3713" cy="433"/>
          </a:xfrm>
        </p:grpSpPr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3713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2100" b="0"/>
                <a:t> </a:t>
              </a:r>
              <a:r>
                <a:rPr lang="es-ES" b="0"/>
                <a:t>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588" y="272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625600" y="2720975"/>
            <a:ext cx="5894388" cy="1417638"/>
            <a:chOff x="0" y="0"/>
            <a:chExt cx="3713" cy="893"/>
          </a:xfrm>
        </p:grpSpPr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3713" cy="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6900" b="0"/>
                <a:t> </a:t>
              </a:r>
              <a:r>
                <a:rPr lang="es-ES" b="0"/>
                <a:t>   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pic>
        <p:nvPicPr>
          <p:cNvPr id="8205" name="Picture 13" descr="daisy-gif-002.gif (21183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084" y="2247730"/>
            <a:ext cx="5857916" cy="4610270"/>
          </a:xfrm>
          <a:prstGeom prst="rect">
            <a:avLst/>
          </a:prstGeom>
          <a:noFill/>
        </p:spPr>
      </p:pic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1588" y="2590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625600" y="2590800"/>
            <a:ext cx="5894388" cy="1677988"/>
            <a:chOff x="0" y="0"/>
            <a:chExt cx="3713" cy="1057"/>
          </a:xfrm>
        </p:grpSpPr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9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3713" cy="1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8600" b="0"/>
                <a:t> </a:t>
              </a:r>
              <a:r>
                <a:rPr lang="es-ES" b="0"/>
                <a:t>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19" name="18 Llamada de nube"/>
          <p:cNvSpPr/>
          <p:nvPr/>
        </p:nvSpPr>
        <p:spPr bwMode="auto">
          <a:xfrm>
            <a:off x="500034" y="214290"/>
            <a:ext cx="3786214" cy="3000396"/>
          </a:xfrm>
          <a:prstGeom prst="cloudCallout">
            <a:avLst>
              <a:gd name="adj1" fmla="val 56052"/>
              <a:gd name="adj2" fmla="val 77276"/>
            </a:avLst>
          </a:prstGeom>
          <a:solidFill>
            <a:srgbClr val="FF99CC"/>
          </a:solidFill>
          <a:ln w="9525" cap="flat" cmpd="sng" algn="ctr">
            <a:solidFill>
              <a:srgbClr val="A469D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3200" dirty="0" smtClean="0"/>
              <a:t>!Genial!, sigue con la siguiente pregunta.</a:t>
            </a:r>
            <a:endParaRPr kumimoji="0" lang="es-E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19 Flecha a la derecha con muesca">
            <a:hlinkClick r:id="rId3" action="ppaction://hlinksldjump"/>
          </p:cNvPr>
          <p:cNvSpPr/>
          <p:nvPr/>
        </p:nvSpPr>
        <p:spPr bwMode="auto">
          <a:xfrm>
            <a:off x="6357950" y="428604"/>
            <a:ext cx="2357454" cy="1214446"/>
          </a:xfrm>
          <a:prstGeom prst="notchedRightArrow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" name="Picture 17" descr="C:\Documents and Settings\aulas\Configuración local\Archivos temporales de Internet\Content.IE5\NWE3DOOH\MCj041071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14752"/>
            <a:ext cx="2891394" cy="2790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200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daisy60805b.gif (12914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88653"/>
            <a:ext cx="4071966" cy="4886360"/>
          </a:xfrm>
          <a:prstGeom prst="rect">
            <a:avLst/>
          </a:prstGeom>
          <a:noFill/>
        </p:spPr>
      </p:pic>
      <p:sp>
        <p:nvSpPr>
          <p:cNvPr id="7" name="6 Llamada ovalada"/>
          <p:cNvSpPr/>
          <p:nvPr/>
        </p:nvSpPr>
        <p:spPr bwMode="auto">
          <a:xfrm>
            <a:off x="4143372" y="642918"/>
            <a:ext cx="3714776" cy="2643206"/>
          </a:xfrm>
          <a:prstGeom prst="wedgeEllipseCallout">
            <a:avLst>
              <a:gd name="adj1" fmla="val -54582"/>
              <a:gd name="adj2" fmla="val 24902"/>
            </a:avLst>
          </a:prstGeom>
          <a:solidFill>
            <a:srgbClr val="1ED8C6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Lo siento, inténtalo de nuevo</a:t>
            </a:r>
            <a:r>
              <a:rPr kumimoji="0" lang="es-E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</a:p>
        </p:txBody>
      </p:sp>
      <p:sp>
        <p:nvSpPr>
          <p:cNvPr id="8" name="7 Flecha izquierda">
            <a:hlinkClick r:id="rId3" action="ppaction://hlinksldjump"/>
          </p:cNvPr>
          <p:cNvSpPr/>
          <p:nvPr/>
        </p:nvSpPr>
        <p:spPr bwMode="auto">
          <a:xfrm>
            <a:off x="5715008" y="4929198"/>
            <a:ext cx="2286016" cy="1357322"/>
          </a:xfrm>
          <a:prstGeom prst="leftArrow">
            <a:avLst/>
          </a:prstGeom>
          <a:solidFill>
            <a:srgbClr val="69F1C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8000">
              <a:srgbClr val="FFFF00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C:\Documents and Settings\aulas\Configuración local\Archivos temporales de Internet\Content.IE5\NWE3DOOH\MCj032095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643182"/>
            <a:ext cx="2772110" cy="2506387"/>
          </a:xfrm>
          <a:prstGeom prst="rect">
            <a:avLst/>
          </a:prstGeom>
          <a:noFill/>
        </p:spPr>
      </p:pic>
      <p:sp>
        <p:nvSpPr>
          <p:cNvPr id="4" name="3 CuadroTexto">
            <a:hlinkClick r:id="rId3" action="ppaction://hlinksldjump"/>
          </p:cNvPr>
          <p:cNvSpPr txBox="1"/>
          <p:nvPr/>
        </p:nvSpPr>
        <p:spPr>
          <a:xfrm>
            <a:off x="4714876" y="1928802"/>
            <a:ext cx="364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a) Paracaídas</a:t>
            </a:r>
            <a:endParaRPr lang="es-ES" sz="3200" dirty="0"/>
          </a:p>
        </p:txBody>
      </p:sp>
      <p:sp>
        <p:nvSpPr>
          <p:cNvPr id="5" name="4 CuadroTexto">
            <a:hlinkClick r:id="rId4" action="ppaction://hlinksldjump"/>
          </p:cNvPr>
          <p:cNvSpPr txBox="1"/>
          <p:nvPr/>
        </p:nvSpPr>
        <p:spPr>
          <a:xfrm>
            <a:off x="4714876" y="3000372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b) Ferrocarril</a:t>
            </a:r>
            <a:endParaRPr lang="es-ES" sz="3200" dirty="0"/>
          </a:p>
        </p:txBody>
      </p:sp>
      <p:sp>
        <p:nvSpPr>
          <p:cNvPr id="7" name="6 CuadroTexto">
            <a:hlinkClick r:id="rId3" action="ppaction://hlinksldjump"/>
          </p:cNvPr>
          <p:cNvSpPr txBox="1"/>
          <p:nvPr/>
        </p:nvSpPr>
        <p:spPr>
          <a:xfrm>
            <a:off x="4786314" y="4071942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c) Bicicleta</a:t>
            </a:r>
            <a:endParaRPr lang="es-E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9000">
              <a:srgbClr val="7030A0">
                <a:alpha val="65000"/>
              </a:srgb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500438" y="277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88" y="3086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625600" y="3086100"/>
            <a:ext cx="5894388" cy="687388"/>
            <a:chOff x="0" y="0"/>
            <a:chExt cx="3713" cy="433"/>
          </a:xfrm>
        </p:grpSpPr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3713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2100" b="0"/>
                <a:t> </a:t>
              </a:r>
              <a:r>
                <a:rPr lang="es-ES" b="0"/>
                <a:t>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588" y="272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625600" y="2720975"/>
            <a:ext cx="5894388" cy="1417638"/>
            <a:chOff x="0" y="0"/>
            <a:chExt cx="3713" cy="893"/>
          </a:xfrm>
        </p:grpSpPr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3713" cy="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6900" b="0"/>
                <a:t> </a:t>
              </a:r>
              <a:r>
                <a:rPr lang="es-ES" b="0"/>
                <a:t>   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pic>
        <p:nvPicPr>
          <p:cNvPr id="8205" name="Picture 13" descr="daisy-gif-002.gif (21183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084" y="2247730"/>
            <a:ext cx="5857916" cy="4610270"/>
          </a:xfrm>
          <a:prstGeom prst="rect">
            <a:avLst/>
          </a:prstGeom>
          <a:noFill/>
        </p:spPr>
      </p:pic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1588" y="2590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625600" y="2590800"/>
            <a:ext cx="5894388" cy="1677988"/>
            <a:chOff x="0" y="0"/>
            <a:chExt cx="3713" cy="1057"/>
          </a:xfrm>
        </p:grpSpPr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9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3713" cy="1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8600" b="0"/>
                <a:t> </a:t>
              </a:r>
              <a:r>
                <a:rPr lang="es-ES" b="0"/>
                <a:t>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19" name="18 Llamada de nube"/>
          <p:cNvSpPr/>
          <p:nvPr/>
        </p:nvSpPr>
        <p:spPr bwMode="auto">
          <a:xfrm>
            <a:off x="500034" y="214290"/>
            <a:ext cx="3786214" cy="3000396"/>
          </a:xfrm>
          <a:prstGeom prst="cloudCallout">
            <a:avLst>
              <a:gd name="adj1" fmla="val 56052"/>
              <a:gd name="adj2" fmla="val 77276"/>
            </a:avLst>
          </a:prstGeom>
          <a:solidFill>
            <a:srgbClr val="FF99CC"/>
          </a:solidFill>
          <a:ln w="9525" cap="flat" cmpd="sng" algn="ctr">
            <a:solidFill>
              <a:srgbClr val="A469D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3200" dirty="0" smtClean="0"/>
              <a:t>!Genial!, sigue con la siguiente pregunta.</a:t>
            </a:r>
            <a:endParaRPr kumimoji="0" lang="es-E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19 Flecha a la derecha con muesca">
            <a:hlinkClick r:id="rId3" action="ppaction://hlinksldjump"/>
          </p:cNvPr>
          <p:cNvSpPr/>
          <p:nvPr/>
        </p:nvSpPr>
        <p:spPr bwMode="auto">
          <a:xfrm>
            <a:off x="6357950" y="428604"/>
            <a:ext cx="2357454" cy="1214446"/>
          </a:xfrm>
          <a:prstGeom prst="notchedRightArrow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" name="Picture 17" descr="C:\Documents and Settings\aulas\Configuración local\Archivos temporales de Internet\Content.IE5\NWE3DOOH\MCj041071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14752"/>
            <a:ext cx="2891394" cy="2790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200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daisy60805b.gif (12914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88653"/>
            <a:ext cx="4071966" cy="4886360"/>
          </a:xfrm>
          <a:prstGeom prst="rect">
            <a:avLst/>
          </a:prstGeom>
          <a:noFill/>
        </p:spPr>
      </p:pic>
      <p:sp>
        <p:nvSpPr>
          <p:cNvPr id="7" name="6 Llamada ovalada"/>
          <p:cNvSpPr/>
          <p:nvPr/>
        </p:nvSpPr>
        <p:spPr bwMode="auto">
          <a:xfrm>
            <a:off x="4143372" y="642918"/>
            <a:ext cx="3714776" cy="2643206"/>
          </a:xfrm>
          <a:prstGeom prst="wedgeEllipseCallout">
            <a:avLst>
              <a:gd name="adj1" fmla="val -54582"/>
              <a:gd name="adj2" fmla="val 24902"/>
            </a:avLst>
          </a:prstGeom>
          <a:solidFill>
            <a:srgbClr val="1ED8C6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Lo siento, inténtalo de nuevo</a:t>
            </a:r>
            <a:r>
              <a:rPr kumimoji="0" lang="es-E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</a:p>
        </p:txBody>
      </p:sp>
      <p:sp>
        <p:nvSpPr>
          <p:cNvPr id="8" name="7 Flecha izquierda">
            <a:hlinkClick r:id="rId3" action="ppaction://hlinksldjump"/>
          </p:cNvPr>
          <p:cNvSpPr/>
          <p:nvPr/>
        </p:nvSpPr>
        <p:spPr bwMode="auto">
          <a:xfrm>
            <a:off x="5715008" y="4929198"/>
            <a:ext cx="2286016" cy="1357322"/>
          </a:xfrm>
          <a:prstGeom prst="leftArrow">
            <a:avLst/>
          </a:prstGeom>
          <a:solidFill>
            <a:srgbClr val="69F1C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2000">
              <a:srgbClr val="FFFF00">
                <a:alpha val="65000"/>
              </a:srgb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571744"/>
            <a:ext cx="348501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CuadroTexto">
            <a:hlinkClick r:id="rId3" action="ppaction://hlinksldjump"/>
          </p:cNvPr>
          <p:cNvSpPr txBox="1"/>
          <p:nvPr/>
        </p:nvSpPr>
        <p:spPr>
          <a:xfrm>
            <a:off x="4929190" y="2143116"/>
            <a:ext cx="4357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a) Lancha</a:t>
            </a:r>
            <a:endParaRPr lang="es-ES" sz="3200" dirty="0"/>
          </a:p>
        </p:txBody>
      </p:sp>
      <p:sp>
        <p:nvSpPr>
          <p:cNvPr id="4" name="3 CuadroTexto">
            <a:hlinkClick r:id="rId3" action="ppaction://hlinksldjump"/>
          </p:cNvPr>
          <p:cNvSpPr txBox="1"/>
          <p:nvPr/>
        </p:nvSpPr>
        <p:spPr>
          <a:xfrm>
            <a:off x="4929190" y="3214686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b) Avión</a:t>
            </a:r>
            <a:endParaRPr lang="es-ES" sz="3200" dirty="0"/>
          </a:p>
        </p:txBody>
      </p:sp>
      <p:sp>
        <p:nvSpPr>
          <p:cNvPr id="5" name="4 CuadroTexto">
            <a:hlinkClick r:id="rId4" action="ppaction://hlinksldjump"/>
          </p:cNvPr>
          <p:cNvSpPr txBox="1"/>
          <p:nvPr/>
        </p:nvSpPr>
        <p:spPr>
          <a:xfrm>
            <a:off x="4929190" y="4214818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c) Transbordador</a:t>
            </a:r>
            <a:endParaRPr lang="es-ES" sz="32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9000">
              <a:srgbClr val="7030A0">
                <a:alpha val="65000"/>
              </a:srgb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500438" y="277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88" y="3086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625600" y="3086100"/>
            <a:ext cx="5894388" cy="687388"/>
            <a:chOff x="0" y="0"/>
            <a:chExt cx="3713" cy="433"/>
          </a:xfrm>
        </p:grpSpPr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3713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2100" b="0"/>
                <a:t> </a:t>
              </a:r>
              <a:r>
                <a:rPr lang="es-ES" b="0"/>
                <a:t>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588" y="272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625600" y="2720975"/>
            <a:ext cx="5894388" cy="1417638"/>
            <a:chOff x="0" y="0"/>
            <a:chExt cx="3713" cy="893"/>
          </a:xfrm>
        </p:grpSpPr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3713" cy="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6900" b="0"/>
                <a:t> </a:t>
              </a:r>
              <a:r>
                <a:rPr lang="es-ES" b="0"/>
                <a:t>   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pic>
        <p:nvPicPr>
          <p:cNvPr id="8205" name="Picture 13" descr="daisy-gif-002.gif (21183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084" y="2247730"/>
            <a:ext cx="5857916" cy="4610270"/>
          </a:xfrm>
          <a:prstGeom prst="rect">
            <a:avLst/>
          </a:prstGeom>
          <a:noFill/>
        </p:spPr>
      </p:pic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1588" y="2590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625600" y="2590800"/>
            <a:ext cx="5894388" cy="1677988"/>
            <a:chOff x="0" y="0"/>
            <a:chExt cx="3713" cy="1057"/>
          </a:xfrm>
        </p:grpSpPr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9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3713" cy="1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8600" b="0"/>
                <a:t> </a:t>
              </a:r>
              <a:r>
                <a:rPr lang="es-ES" b="0"/>
                <a:t>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19" name="18 Llamada de nube"/>
          <p:cNvSpPr/>
          <p:nvPr/>
        </p:nvSpPr>
        <p:spPr bwMode="auto">
          <a:xfrm>
            <a:off x="500034" y="214290"/>
            <a:ext cx="3786214" cy="3000396"/>
          </a:xfrm>
          <a:prstGeom prst="cloudCallout">
            <a:avLst>
              <a:gd name="adj1" fmla="val 56052"/>
              <a:gd name="adj2" fmla="val 77276"/>
            </a:avLst>
          </a:prstGeom>
          <a:solidFill>
            <a:srgbClr val="FF99CC"/>
          </a:solidFill>
          <a:ln w="9525" cap="flat" cmpd="sng" algn="ctr">
            <a:solidFill>
              <a:srgbClr val="A469D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3200" dirty="0" smtClean="0"/>
              <a:t>!Genial!, sigue con la siguiente pregunta.</a:t>
            </a:r>
            <a:endParaRPr kumimoji="0" lang="es-E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19 Flecha a la derecha con muesca">
            <a:hlinkClick r:id="rId3" action="ppaction://hlinksldjump"/>
          </p:cNvPr>
          <p:cNvSpPr/>
          <p:nvPr/>
        </p:nvSpPr>
        <p:spPr bwMode="auto">
          <a:xfrm>
            <a:off x="6357950" y="428604"/>
            <a:ext cx="2357454" cy="1214446"/>
          </a:xfrm>
          <a:prstGeom prst="notchedRightArrow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" name="Picture 17" descr="C:\Documents and Settings\aulas\Configuración local\Archivos temporales de Internet\Content.IE5\NWE3DOOH\MCj041071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14752"/>
            <a:ext cx="2891394" cy="2790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200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daisy60805b.gif (12914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88653"/>
            <a:ext cx="4071966" cy="4886360"/>
          </a:xfrm>
          <a:prstGeom prst="rect">
            <a:avLst/>
          </a:prstGeom>
          <a:noFill/>
        </p:spPr>
      </p:pic>
      <p:sp>
        <p:nvSpPr>
          <p:cNvPr id="7" name="6 Llamada ovalada"/>
          <p:cNvSpPr/>
          <p:nvPr/>
        </p:nvSpPr>
        <p:spPr bwMode="auto">
          <a:xfrm>
            <a:off x="4143372" y="642918"/>
            <a:ext cx="3714776" cy="2643206"/>
          </a:xfrm>
          <a:prstGeom prst="wedgeEllipseCallout">
            <a:avLst>
              <a:gd name="adj1" fmla="val -54582"/>
              <a:gd name="adj2" fmla="val 24902"/>
            </a:avLst>
          </a:prstGeom>
          <a:solidFill>
            <a:srgbClr val="1ED8C6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Lo siento, inténtalo de nuevo</a:t>
            </a:r>
            <a:r>
              <a:rPr kumimoji="0" lang="es-E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</a:p>
        </p:txBody>
      </p:sp>
      <p:sp>
        <p:nvSpPr>
          <p:cNvPr id="8" name="7 Flecha izquierda">
            <a:hlinkClick r:id="rId3" action="ppaction://hlinksldjump"/>
          </p:cNvPr>
          <p:cNvSpPr/>
          <p:nvPr/>
        </p:nvSpPr>
        <p:spPr bwMode="auto">
          <a:xfrm>
            <a:off x="5715008" y="4929198"/>
            <a:ext cx="2286016" cy="1357322"/>
          </a:xfrm>
          <a:prstGeom prst="leftArrow">
            <a:avLst/>
          </a:prstGeom>
          <a:solidFill>
            <a:srgbClr val="69F1C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E6DCAC"/>
            </a:gs>
            <a:gs pos="0">
              <a:srgbClr val="E6DCAC"/>
            </a:gs>
            <a:gs pos="0">
              <a:srgbClr val="E6DCAC"/>
            </a:gs>
            <a:gs pos="0">
              <a:srgbClr val="E6DCAC"/>
            </a:gs>
            <a:gs pos="0">
              <a:srgbClr val="FF0000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786050" y="785794"/>
            <a:ext cx="31967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4400" u="sng" dirty="0" smtClean="0">
                <a:uFill>
                  <a:solidFill>
                    <a:srgbClr val="FF0000"/>
                  </a:solidFill>
                </a:uFill>
              </a:rPr>
              <a:t>Actividad 5</a:t>
            </a:r>
            <a:endParaRPr lang="es-ES" sz="4400" u="sng" dirty="0">
              <a:uFill>
                <a:solidFill>
                  <a:srgbClr val="FF0000"/>
                </a:solidFill>
              </a:u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9000">
              <a:srgbClr val="7030A0">
                <a:alpha val="65000"/>
              </a:srgb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500438" y="277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88" y="3086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625600" y="3086100"/>
            <a:ext cx="5894388" cy="687388"/>
            <a:chOff x="0" y="0"/>
            <a:chExt cx="3713" cy="433"/>
          </a:xfrm>
        </p:grpSpPr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3713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2100" b="0"/>
                <a:t> </a:t>
              </a:r>
              <a:r>
                <a:rPr lang="es-ES" b="0"/>
                <a:t>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588" y="272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625600" y="2720975"/>
            <a:ext cx="5894388" cy="1417638"/>
            <a:chOff x="0" y="0"/>
            <a:chExt cx="3713" cy="893"/>
          </a:xfrm>
        </p:grpSpPr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3713" cy="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6900" b="0"/>
                <a:t> </a:t>
              </a:r>
              <a:r>
                <a:rPr lang="es-ES" b="0"/>
                <a:t>   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pic>
        <p:nvPicPr>
          <p:cNvPr id="8205" name="Picture 13" descr="daisy-gif-002.gif (21183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084" y="2247730"/>
            <a:ext cx="5857916" cy="4610270"/>
          </a:xfrm>
          <a:prstGeom prst="rect">
            <a:avLst/>
          </a:prstGeom>
          <a:noFill/>
        </p:spPr>
      </p:pic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1588" y="2590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625600" y="2590800"/>
            <a:ext cx="5894388" cy="1677988"/>
            <a:chOff x="0" y="0"/>
            <a:chExt cx="3713" cy="1057"/>
          </a:xfrm>
        </p:grpSpPr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3713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ES"/>
            </a:p>
          </p:txBody>
        </p:sp>
        <p:sp>
          <p:nvSpPr>
            <p:cNvPr id="8209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3713" cy="1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b="0"/>
                <a:t>  </a:t>
              </a:r>
              <a:r>
                <a:rPr lang="es-ES" sz="8600" b="0"/>
                <a:t> </a:t>
              </a:r>
              <a:r>
                <a:rPr lang="es-ES" b="0"/>
                <a:t>                 </a:t>
              </a:r>
            </a:p>
            <a:p>
              <a:pPr algn="ctr" eaLnBrk="0" hangingPunct="0"/>
              <a:endParaRPr lang="es-ES" b="0"/>
            </a:p>
          </p:txBody>
        </p:sp>
      </p:grpSp>
      <p:sp>
        <p:nvSpPr>
          <p:cNvPr id="19" name="18 Llamada de nube"/>
          <p:cNvSpPr/>
          <p:nvPr/>
        </p:nvSpPr>
        <p:spPr bwMode="auto">
          <a:xfrm>
            <a:off x="500034" y="214290"/>
            <a:ext cx="3786214" cy="3000396"/>
          </a:xfrm>
          <a:prstGeom prst="cloudCallout">
            <a:avLst>
              <a:gd name="adj1" fmla="val 56052"/>
              <a:gd name="adj2" fmla="val 77276"/>
            </a:avLst>
          </a:prstGeom>
          <a:solidFill>
            <a:srgbClr val="FF99CC"/>
          </a:solidFill>
          <a:ln w="9525" cap="flat" cmpd="sng" algn="ctr">
            <a:solidFill>
              <a:srgbClr val="A469D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3200" dirty="0" smtClean="0"/>
              <a:t>!Genial!, sigue con la siguiente pregunta.</a:t>
            </a:r>
            <a:endParaRPr kumimoji="0" lang="es-E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19 Flecha a la derecha con muesca"/>
          <p:cNvSpPr/>
          <p:nvPr/>
        </p:nvSpPr>
        <p:spPr bwMode="auto">
          <a:xfrm>
            <a:off x="6357950" y="428604"/>
            <a:ext cx="2357454" cy="1214446"/>
          </a:xfrm>
          <a:prstGeom prst="notchedRightArrow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" name="Picture 17" descr="C:\Documents and Settings\aulas\Configuración local\Archivos temporales de Internet\Content.IE5\NWE3DOOH\MCj041071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714752"/>
            <a:ext cx="2891394" cy="2790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DBFF"/>
            </a:gs>
            <a:gs pos="50000">
              <a:srgbClr val="FFDBFF">
                <a:gamma/>
                <a:shade val="76471"/>
                <a:invGamma/>
              </a:srgbClr>
            </a:gs>
            <a:gs pos="100000">
              <a:srgbClr val="FFDB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3357554" y="0"/>
            <a:ext cx="4857784" cy="3643314"/>
          </a:xfrm>
          <a:prstGeom prst="cloudCallout">
            <a:avLst>
              <a:gd name="adj1" fmla="val -82343"/>
              <a:gd name="adj2" fmla="val -3185"/>
            </a:avLst>
          </a:prstGeom>
          <a:solidFill>
            <a:srgbClr val="B5ECFF"/>
          </a:solidFill>
          <a:ln w="9525">
            <a:solidFill>
              <a:srgbClr val="33CCFF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2000" dirty="0">
                <a:solidFill>
                  <a:srgbClr val="DE10B7"/>
                </a:solidFill>
              </a:rPr>
              <a:t>Ahora  nos vamos a centrar en los medios de transporte terrestres</a:t>
            </a:r>
            <a:r>
              <a:rPr lang="es-ES" sz="2000" dirty="0" smtClean="0">
                <a:solidFill>
                  <a:srgbClr val="DE10B7"/>
                </a:solidFill>
              </a:rPr>
              <a:t>.</a:t>
            </a:r>
          </a:p>
          <a:p>
            <a:pPr algn="ctr"/>
            <a:endParaRPr lang="es-ES" sz="2000" dirty="0" smtClean="0">
              <a:solidFill>
                <a:srgbClr val="DE10B7"/>
              </a:solidFill>
            </a:endParaRPr>
          </a:p>
          <a:p>
            <a:pPr algn="ctr"/>
            <a:r>
              <a:rPr lang="es-ES" sz="2000" dirty="0" smtClean="0">
                <a:solidFill>
                  <a:srgbClr val="DE10B7"/>
                </a:solidFill>
              </a:rPr>
              <a:t>Estos son los que veis día a día y conocéis más.</a:t>
            </a:r>
            <a:endParaRPr lang="es-ES" sz="2000" dirty="0">
              <a:solidFill>
                <a:srgbClr val="DE10B7"/>
              </a:solidFill>
            </a:endParaRPr>
          </a:p>
          <a:p>
            <a:pPr algn="ctr"/>
            <a:endParaRPr lang="es-ES" sz="2000" dirty="0">
              <a:solidFill>
                <a:srgbClr val="DE10B7"/>
              </a:solidFill>
            </a:endParaRPr>
          </a:p>
          <a:p>
            <a:pPr algn="ctr"/>
            <a:r>
              <a:rPr lang="es-ES" sz="2000" dirty="0">
                <a:solidFill>
                  <a:srgbClr val="DE10B7"/>
                </a:solidFill>
              </a:rPr>
              <a:t>Adelante.</a:t>
            </a:r>
          </a:p>
        </p:txBody>
      </p:sp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304800" y="381000"/>
          <a:ext cx="2117755" cy="3190876"/>
        </p:xfrm>
        <a:graphic>
          <a:graphicData uri="http://schemas.openxmlformats.org/presentationml/2006/ole">
            <p:oleObj spid="_x0000_s5126" name="Fotografía de Photo Editor" r:id="rId3" imgW="695238" imgH="1047619" progId="">
              <p:embed/>
            </p:oleObj>
          </a:graphicData>
        </a:graphic>
      </p:graphicFrame>
      <p:pic>
        <p:nvPicPr>
          <p:cNvPr id="5134" name="Picture 14" descr="C:\Documents and Settings\aulas\Configuración local\Archivos temporales de Internet\Content.IE5\ETCBKL42\MCj041253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214818"/>
            <a:ext cx="1643074" cy="1840107"/>
          </a:xfrm>
          <a:prstGeom prst="rect">
            <a:avLst/>
          </a:prstGeom>
          <a:noFill/>
        </p:spPr>
      </p:pic>
      <p:sp>
        <p:nvSpPr>
          <p:cNvPr id="18" name="17 CuadroTexto"/>
          <p:cNvSpPr txBox="1"/>
          <p:nvPr/>
        </p:nvSpPr>
        <p:spPr>
          <a:xfrm>
            <a:off x="3500430" y="6000768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Patines</a:t>
            </a:r>
            <a:endParaRPr lang="es-ES" dirty="0"/>
          </a:p>
        </p:txBody>
      </p:sp>
      <p:sp>
        <p:nvSpPr>
          <p:cNvPr id="19" name="18 Flecha a la derecha con muesca"/>
          <p:cNvSpPr/>
          <p:nvPr/>
        </p:nvSpPr>
        <p:spPr bwMode="auto">
          <a:xfrm>
            <a:off x="6786578" y="5786430"/>
            <a:ext cx="1928826" cy="1071570"/>
          </a:xfrm>
          <a:prstGeom prst="notchedRightArrow">
            <a:avLst/>
          </a:prstGeom>
          <a:solidFill>
            <a:srgbClr val="00B0F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" name="Picture 13" descr="C:\Documents and Settings\aulas\Configuración local\Archivos temporales de Internet\Content.IE5\HYGDO6J8\MCj0432223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4651600"/>
            <a:ext cx="2000264" cy="1206292"/>
          </a:xfrm>
          <a:prstGeom prst="rect">
            <a:avLst/>
          </a:prstGeom>
          <a:noFill/>
        </p:spPr>
      </p:pic>
      <p:sp>
        <p:nvSpPr>
          <p:cNvPr id="22" name="21 CuadroTexto"/>
          <p:cNvSpPr txBox="1"/>
          <p:nvPr/>
        </p:nvSpPr>
        <p:spPr>
          <a:xfrm>
            <a:off x="571472" y="6072206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Bicicleta</a:t>
            </a:r>
            <a:endParaRPr lang="es-ES" dirty="0"/>
          </a:p>
        </p:txBody>
      </p:sp>
      <p:pic>
        <p:nvPicPr>
          <p:cNvPr id="23" name="Picture 11" descr="C:\Documents and Settings\aulas\Configuración local\Archivos temporales de Internet\Content.IE5\KWF3UET7\MCj0429625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3429000"/>
            <a:ext cx="2141587" cy="1364737"/>
          </a:xfrm>
          <a:prstGeom prst="rect">
            <a:avLst/>
          </a:prstGeom>
          <a:noFill/>
        </p:spPr>
      </p:pic>
      <p:sp>
        <p:nvSpPr>
          <p:cNvPr id="24" name="23 CuadroTexto"/>
          <p:cNvSpPr txBox="1"/>
          <p:nvPr/>
        </p:nvSpPr>
        <p:spPr>
          <a:xfrm>
            <a:off x="6429388" y="4929198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Coche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50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3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18" grpId="0"/>
      <p:bldP spid="19" grpId="0" animBg="1"/>
      <p:bldP spid="22" grpId="0"/>
      <p:bldP spid="2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200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daisy60805b.gif (12914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88653"/>
            <a:ext cx="4071966" cy="4886360"/>
          </a:xfrm>
          <a:prstGeom prst="rect">
            <a:avLst/>
          </a:prstGeom>
          <a:noFill/>
        </p:spPr>
      </p:pic>
      <p:sp>
        <p:nvSpPr>
          <p:cNvPr id="7" name="6 Llamada ovalada"/>
          <p:cNvSpPr/>
          <p:nvPr/>
        </p:nvSpPr>
        <p:spPr bwMode="auto">
          <a:xfrm>
            <a:off x="4143372" y="642918"/>
            <a:ext cx="3714776" cy="2643206"/>
          </a:xfrm>
          <a:prstGeom prst="wedgeEllipseCallout">
            <a:avLst>
              <a:gd name="adj1" fmla="val -54582"/>
              <a:gd name="adj2" fmla="val 24902"/>
            </a:avLst>
          </a:prstGeom>
          <a:solidFill>
            <a:srgbClr val="1ED8C6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Lo siento, inténtalo de nuevo</a:t>
            </a:r>
            <a:r>
              <a:rPr kumimoji="0" lang="es-E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</a:p>
        </p:txBody>
      </p:sp>
      <p:sp>
        <p:nvSpPr>
          <p:cNvPr id="8" name="7 Flecha izquierda"/>
          <p:cNvSpPr/>
          <p:nvPr/>
        </p:nvSpPr>
        <p:spPr bwMode="auto">
          <a:xfrm>
            <a:off x="5715008" y="4929198"/>
            <a:ext cx="2286016" cy="1357322"/>
          </a:xfrm>
          <a:prstGeom prst="leftArrow">
            <a:avLst/>
          </a:prstGeom>
          <a:solidFill>
            <a:srgbClr val="69F1C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DBFF"/>
            </a:gs>
            <a:gs pos="50000">
              <a:srgbClr val="FFDBFF">
                <a:gamma/>
                <a:shade val="76471"/>
                <a:invGamma/>
              </a:srgbClr>
            </a:gs>
            <a:gs pos="100000">
              <a:srgbClr val="FFDB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C:\Documents and Settings\aulas\Configuración local\Archivos temporales de Internet\Content.IE5\NWE3DOOH\MCj032095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4357694"/>
            <a:ext cx="1902981" cy="1720569"/>
          </a:xfrm>
          <a:prstGeom prst="rect">
            <a:avLst/>
          </a:prstGeom>
          <a:noFill/>
        </p:spPr>
      </p:pic>
      <p:sp>
        <p:nvSpPr>
          <p:cNvPr id="5" name="4 Flecha a la derecha con muesca"/>
          <p:cNvSpPr/>
          <p:nvPr/>
        </p:nvSpPr>
        <p:spPr bwMode="auto">
          <a:xfrm>
            <a:off x="6858016" y="5786430"/>
            <a:ext cx="1928826" cy="1071570"/>
          </a:xfrm>
          <a:prstGeom prst="notchedRightArrow">
            <a:avLst/>
          </a:prstGeom>
          <a:solidFill>
            <a:srgbClr val="00B0F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" name="Picture 7" descr="C:\Documents and Settings\aulas\Configuración local\Archivos temporales de Internet\Content.IE5\HYGDO6J8\MCj0433887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571480"/>
            <a:ext cx="2357448" cy="2357448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6572264" y="2786058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Autobús</a:t>
            </a:r>
            <a:endParaRPr lang="es-ES" sz="2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3357554" y="6215082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Ferrocarril</a:t>
            </a:r>
            <a:endParaRPr lang="es-ES" sz="2400" dirty="0"/>
          </a:p>
        </p:txBody>
      </p:sp>
      <p:pic>
        <p:nvPicPr>
          <p:cNvPr id="11" name="Picture 7" descr="http://www.educar.org/INVENTOS/transportes/tranvi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357694"/>
            <a:ext cx="2428892" cy="1568659"/>
          </a:xfrm>
          <a:prstGeom prst="rect">
            <a:avLst/>
          </a:prstGeom>
          <a:noFill/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14282" y="6072206"/>
            <a:ext cx="235745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dirty="0"/>
              <a:t>Tranvía</a:t>
            </a:r>
            <a:endParaRPr lang="es-ES" dirty="0"/>
          </a:p>
        </p:txBody>
      </p:sp>
      <p:pic>
        <p:nvPicPr>
          <p:cNvPr id="22530" name="Picture 2" descr="F:\UNIVERSIDAD\Nuevas tecnologias\Practica 3.Power point\Gif\c7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14346" y="500042"/>
            <a:ext cx="2797989" cy="3357586"/>
          </a:xfrm>
          <a:prstGeom prst="rect">
            <a:avLst/>
          </a:prstGeom>
          <a:noFill/>
        </p:spPr>
      </p:pic>
      <p:sp>
        <p:nvSpPr>
          <p:cNvPr id="14" name="13 Llamada de nube"/>
          <p:cNvSpPr/>
          <p:nvPr/>
        </p:nvSpPr>
        <p:spPr bwMode="auto">
          <a:xfrm>
            <a:off x="2643174" y="214290"/>
            <a:ext cx="3714776" cy="2643206"/>
          </a:xfrm>
          <a:prstGeom prst="cloudCallout">
            <a:avLst>
              <a:gd name="adj1" fmla="val -67197"/>
              <a:gd name="adj2" fmla="val 1800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Aquí tienes mas,</a:t>
            </a:r>
            <a:r>
              <a:rPr kumimoji="0" lang="es-E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pero que no conoces tanto.</a:t>
            </a:r>
            <a:endParaRPr kumimoji="0" lang="es-E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5" name="Picture 9" descr="C:\Documents and Settings\aulas\Configuración local\Archivos temporales de Internet\Content.IE5\NWE3DOOH\MCj0413620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3286124"/>
            <a:ext cx="2143140" cy="1659121"/>
          </a:xfrm>
          <a:prstGeom prst="rect">
            <a:avLst/>
          </a:prstGeom>
          <a:noFill/>
        </p:spPr>
      </p:pic>
      <p:sp>
        <p:nvSpPr>
          <p:cNvPr id="16" name="15 CuadroTexto"/>
          <p:cNvSpPr txBox="1"/>
          <p:nvPr/>
        </p:nvSpPr>
        <p:spPr>
          <a:xfrm>
            <a:off x="6143636" y="5000636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Motocicleta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48" presetClass="entr" presetSubtype="0" ac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48" presetClass="entr" presetSubtype="0" ac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3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500"/>
                            </p:stCondLst>
                            <p:childTnLst>
                              <p:par>
                                <p:cTn id="53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500"/>
                            </p:stCondLst>
                            <p:childTnLst>
                              <p:par>
                                <p:cTn id="60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000"/>
                            </p:stCondLst>
                            <p:childTnLst>
                              <p:par>
                                <p:cTn id="7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4500"/>
                            </p:stCondLst>
                            <p:childTnLst>
                              <p:par>
                                <p:cTn id="81" presetID="3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2" grpId="0"/>
      <p:bldP spid="14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5E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588" y="2644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4104" name="Picture 8" descr="car10.gif (14076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304800"/>
            <a:ext cx="2582863" cy="1727200"/>
          </a:xfrm>
          <a:prstGeom prst="rect">
            <a:avLst/>
          </a:prstGeom>
          <a:noFill/>
        </p:spPr>
      </p:pic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5257800" y="1600200"/>
            <a:ext cx="3657600" cy="1447800"/>
          </a:xfrm>
          <a:prstGeom prst="cloudCallout">
            <a:avLst>
              <a:gd name="adj1" fmla="val -12806"/>
              <a:gd name="adj2" fmla="val 7125"/>
            </a:avLst>
          </a:prstGeom>
          <a:solidFill>
            <a:srgbClr val="B5ECFF"/>
          </a:solidFill>
          <a:ln w="9525">
            <a:solidFill>
              <a:srgbClr val="B5ECFF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0" y="0"/>
            <a:ext cx="5357818" cy="4214818"/>
          </a:xfrm>
          <a:prstGeom prst="cloudCallout">
            <a:avLst>
              <a:gd name="adj1" fmla="val 74875"/>
              <a:gd name="adj2" fmla="val -19207"/>
            </a:avLst>
          </a:prstGeom>
          <a:solidFill>
            <a:srgbClr val="B5ECFF"/>
          </a:solidFill>
          <a:ln w="9525">
            <a:solidFill>
              <a:srgbClr val="33CCFF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2800" dirty="0">
                <a:solidFill>
                  <a:srgbClr val="DE10B7"/>
                </a:solidFill>
              </a:rPr>
              <a:t>Hola, yo soy Daisy, y yo os voy a enseñar los medios de transporte aéreos.</a:t>
            </a:r>
          </a:p>
          <a:p>
            <a:pPr algn="ctr"/>
            <a:endParaRPr lang="es-ES" sz="2800" dirty="0">
              <a:solidFill>
                <a:srgbClr val="DE10B7"/>
              </a:solidFill>
            </a:endParaRPr>
          </a:p>
          <a:p>
            <a:pPr algn="ctr"/>
            <a:r>
              <a:rPr lang="es-ES" sz="2800" dirty="0">
                <a:solidFill>
                  <a:srgbClr val="DE10B7"/>
                </a:solidFill>
              </a:rPr>
              <a:t>    Adelante.</a:t>
            </a:r>
          </a:p>
        </p:txBody>
      </p:sp>
      <p:pic>
        <p:nvPicPr>
          <p:cNvPr id="4109" name="Picture 13" descr="plane.gif (12484 bytes)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0" y="5905500"/>
            <a:ext cx="1428750" cy="952500"/>
          </a:xfrm>
          <a:prstGeom prst="rect">
            <a:avLst/>
          </a:prstGeom>
          <a:noFill/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19" y="3929066"/>
            <a:ext cx="238888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CuadroTexto"/>
          <p:cNvSpPr txBox="1"/>
          <p:nvPr/>
        </p:nvSpPr>
        <p:spPr>
          <a:xfrm>
            <a:off x="500034" y="5857892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Avión</a:t>
            </a:r>
            <a:endParaRPr lang="es-ES" sz="3200" dirty="0"/>
          </a:p>
        </p:txBody>
      </p:sp>
      <p:pic>
        <p:nvPicPr>
          <p:cNvPr id="4111" name="Picture 15" descr="C:\Documents and Settings\aulas\Configuración local\Archivos temporales de Internet\Content.IE5\ETCBKL42\MCj0409981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2928934"/>
            <a:ext cx="3025247" cy="1357322"/>
          </a:xfrm>
          <a:prstGeom prst="rect">
            <a:avLst/>
          </a:prstGeom>
          <a:noFill/>
        </p:spPr>
      </p:pic>
      <p:sp>
        <p:nvSpPr>
          <p:cNvPr id="12" name="11 CuadroTexto"/>
          <p:cNvSpPr txBox="1"/>
          <p:nvPr/>
        </p:nvSpPr>
        <p:spPr>
          <a:xfrm>
            <a:off x="6072198" y="4572008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Helicóptero</a:t>
            </a:r>
            <a:endParaRPr lang="es-ES" dirty="0"/>
          </a:p>
        </p:txBody>
      </p:sp>
      <p:pic>
        <p:nvPicPr>
          <p:cNvPr id="4112" name="Picture 16" descr="C:\Documents and Settings\aulas\Configuración local\Archivos temporales de Internet\Content.IE5\KWF3UET7\MCj0326738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4214818"/>
            <a:ext cx="1814128" cy="2124327"/>
          </a:xfrm>
          <a:prstGeom prst="rect">
            <a:avLst/>
          </a:prstGeom>
          <a:noFill/>
        </p:spPr>
      </p:pic>
      <p:sp>
        <p:nvSpPr>
          <p:cNvPr id="14" name="13 CuadroTexto"/>
          <p:cNvSpPr txBox="1"/>
          <p:nvPr/>
        </p:nvSpPr>
        <p:spPr>
          <a:xfrm>
            <a:off x="2857488" y="6334780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Paracaídas</a:t>
            </a:r>
          </a:p>
        </p:txBody>
      </p:sp>
      <p:sp>
        <p:nvSpPr>
          <p:cNvPr id="19" name="18 Flecha a la derecha con muesca"/>
          <p:cNvSpPr/>
          <p:nvPr/>
        </p:nvSpPr>
        <p:spPr bwMode="auto">
          <a:xfrm>
            <a:off x="5572132" y="5715016"/>
            <a:ext cx="1857388" cy="785794"/>
          </a:xfrm>
          <a:prstGeom prst="notch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5EC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ar10.gif (14076 bytes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14290"/>
            <a:ext cx="2582863" cy="1727200"/>
          </a:xfrm>
          <a:prstGeom prst="rect">
            <a:avLst/>
          </a:prstGeom>
          <a:noFill/>
        </p:spPr>
      </p:pic>
      <p:sp>
        <p:nvSpPr>
          <p:cNvPr id="3" name="2 Llamada de nube"/>
          <p:cNvSpPr/>
          <p:nvPr/>
        </p:nvSpPr>
        <p:spPr bwMode="auto">
          <a:xfrm>
            <a:off x="4786314" y="1571612"/>
            <a:ext cx="3857652" cy="1285884"/>
          </a:xfrm>
          <a:prstGeom prst="cloudCallout">
            <a:avLst>
              <a:gd name="adj1" fmla="val -26687"/>
              <a:gd name="adj2" fmla="val 37046"/>
            </a:avLst>
          </a:prstGeom>
          <a:solidFill>
            <a:srgbClr val="B5ECFF"/>
          </a:solidFill>
          <a:ln w="9525" cap="flat" cmpd="sng" algn="ctr">
            <a:solidFill>
              <a:srgbClr val="B5E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3 Llamada ovalada"/>
          <p:cNvSpPr/>
          <p:nvPr/>
        </p:nvSpPr>
        <p:spPr bwMode="auto">
          <a:xfrm>
            <a:off x="714348" y="500042"/>
            <a:ext cx="4214842" cy="2428892"/>
          </a:xfrm>
          <a:prstGeom prst="wedgeEllipseCallout">
            <a:avLst>
              <a:gd name="adj1" fmla="val 65890"/>
              <a:gd name="adj2" fmla="val -28004"/>
            </a:avLst>
          </a:prstGeom>
          <a:solidFill>
            <a:srgbClr val="B5ECFF"/>
          </a:solidFill>
          <a:ln w="9525" cap="flat" cmpd="sng" algn="ctr">
            <a:solidFill>
              <a:srgbClr val="FF99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DE10B7"/>
                </a:solidFill>
                <a:effectLst/>
                <a:latin typeface="Arial" charset="0"/>
              </a:rPr>
              <a:t>Ahora, vas a ver otros que son</a:t>
            </a:r>
            <a:r>
              <a:rPr kumimoji="0" lang="es-ES" sz="2400" b="1" i="0" u="none" strike="noStrike" cap="none" normalizeH="0" dirty="0" smtClean="0">
                <a:ln>
                  <a:noFill/>
                </a:ln>
                <a:solidFill>
                  <a:srgbClr val="DE10B7"/>
                </a:solidFill>
                <a:effectLst/>
                <a:latin typeface="Arial" charset="0"/>
              </a:rPr>
              <a:t> menos conocidos.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2400" baseline="0" dirty="0" smtClean="0">
              <a:solidFill>
                <a:srgbClr val="DE10B7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dirty="0" smtClean="0">
                <a:ln>
                  <a:noFill/>
                </a:ln>
                <a:solidFill>
                  <a:srgbClr val="DE10B7"/>
                </a:solidFill>
                <a:effectLst/>
                <a:latin typeface="Arial" charset="0"/>
              </a:rPr>
              <a:t>Vamos a verlos.</a:t>
            </a:r>
            <a:endParaRPr kumimoji="0" lang="es-ES" sz="2400" b="1" i="0" u="none" strike="noStrike" cap="none" normalizeH="0" baseline="0" dirty="0" smtClean="0">
              <a:ln>
                <a:noFill/>
              </a:ln>
              <a:solidFill>
                <a:srgbClr val="DE10B7"/>
              </a:solidFill>
              <a:effectLst/>
              <a:latin typeface="Arial" charset="0"/>
            </a:endParaRPr>
          </a:p>
        </p:txBody>
      </p:sp>
      <p:pic>
        <p:nvPicPr>
          <p:cNvPr id="5" name="Picture 20" descr="C:\Documents and Settings\aulas\Configuración local\Archivos temporales de Internet\Content.IE5\HYGDO6J8\MCj023427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73351" y="2928934"/>
            <a:ext cx="2506131" cy="1928826"/>
          </a:xfrm>
          <a:prstGeom prst="rect">
            <a:avLst/>
          </a:prstGeom>
          <a:noFill/>
        </p:spPr>
      </p:pic>
      <p:pic>
        <p:nvPicPr>
          <p:cNvPr id="6" name="Picture 21" descr="C:\Archivos de programa\Microsoft Office 2007\MEDIA\CAGCAT10\j0297707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643314"/>
            <a:ext cx="1643074" cy="2021853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6143636" y="4929198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Zeppelín</a:t>
            </a:r>
            <a:endParaRPr lang="es-ES" sz="2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214282" y="5715016"/>
            <a:ext cx="2643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/>
              <a:t>Globo aerostático</a:t>
            </a:r>
            <a:endParaRPr lang="es-ES" sz="2800" dirty="0"/>
          </a:p>
        </p:txBody>
      </p:sp>
      <p:pic>
        <p:nvPicPr>
          <p:cNvPr id="9" name="Picture 2" descr="C:\Documents and Settings\aulas\Configuración local\Archivos temporales de Internet\Content.IE5\NWE3DOOH\MCj0242139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3429000"/>
            <a:ext cx="2214578" cy="2214578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3357554" y="5715016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Cohetes</a:t>
            </a:r>
            <a:endParaRPr lang="es-ES" dirty="0"/>
          </a:p>
        </p:txBody>
      </p:sp>
      <p:sp>
        <p:nvSpPr>
          <p:cNvPr id="11" name="10 Flecha a la derecha con muesca"/>
          <p:cNvSpPr/>
          <p:nvPr/>
        </p:nvSpPr>
        <p:spPr bwMode="auto">
          <a:xfrm>
            <a:off x="6429388" y="5715016"/>
            <a:ext cx="1857388" cy="785794"/>
          </a:xfrm>
          <a:prstGeom prst="notch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Llamada de nube"/>
          <p:cNvSpPr/>
          <p:nvPr/>
        </p:nvSpPr>
        <p:spPr bwMode="auto">
          <a:xfrm>
            <a:off x="2714612" y="0"/>
            <a:ext cx="6429388" cy="4143380"/>
          </a:xfrm>
          <a:prstGeom prst="cloudCallout">
            <a:avLst>
              <a:gd name="adj1" fmla="val -61501"/>
              <a:gd name="adj2" fmla="val -1594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Hola, soy Pepito Grillo y 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por último os voy a enseñar los medios de transporte acuáticos.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28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Primero vamos a ver los mas conocidos.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1267" name="Picture 3" descr="http://www.gifmaniacos.com/Disney/Pepito_Grillo/jiminycricke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14544" cy="2643182"/>
          </a:xfrm>
          <a:prstGeom prst="rect">
            <a:avLst/>
          </a:prstGeom>
          <a:noFill/>
        </p:spPr>
      </p:pic>
      <p:pic>
        <p:nvPicPr>
          <p:cNvPr id="11269" name="Picture 5" descr="C:\Documents and Settings\aulas\Configuración local\Archivos temporales de Internet\Content.IE5\KWF3UET7\MCj033546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928934"/>
            <a:ext cx="2071702" cy="1718430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1472" y="4714884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Canoa</a:t>
            </a:r>
          </a:p>
        </p:txBody>
      </p:sp>
      <p:pic>
        <p:nvPicPr>
          <p:cNvPr id="20483" name="Picture 3" descr="C:\Documents and Settings\aulas\Configuración local\Archivos temporales de Internet\Content.IE5\NWE3DOOH\MCj041361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4286256"/>
            <a:ext cx="1697739" cy="1707535"/>
          </a:xfrm>
          <a:prstGeom prst="rect">
            <a:avLst/>
          </a:prstGeom>
          <a:noFill/>
        </p:spPr>
      </p:pic>
      <p:sp>
        <p:nvSpPr>
          <p:cNvPr id="14" name="13 CuadroTexto"/>
          <p:cNvSpPr txBox="1"/>
          <p:nvPr/>
        </p:nvSpPr>
        <p:spPr>
          <a:xfrm>
            <a:off x="2571736" y="6143644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Barco</a:t>
            </a:r>
          </a:p>
        </p:txBody>
      </p:sp>
      <p:pic>
        <p:nvPicPr>
          <p:cNvPr id="20485" name="Picture 5" descr="C:\Documents and Settings\aulas\Configuración local\Archivos temporales de Internet\Content.IE5\KWF3UET7\MCj028698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4143380"/>
            <a:ext cx="2962351" cy="1976617"/>
          </a:xfrm>
          <a:prstGeom prst="rect">
            <a:avLst/>
          </a:prstGeom>
          <a:noFill/>
        </p:spPr>
      </p:pic>
      <p:sp>
        <p:nvSpPr>
          <p:cNvPr id="18" name="17 CuadroTexto"/>
          <p:cNvSpPr txBox="1"/>
          <p:nvPr/>
        </p:nvSpPr>
        <p:spPr>
          <a:xfrm>
            <a:off x="5429256" y="6000768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Lancha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19" name="18 Flecha a la derecha con muesca"/>
          <p:cNvSpPr/>
          <p:nvPr/>
        </p:nvSpPr>
        <p:spPr bwMode="auto">
          <a:xfrm>
            <a:off x="7429520" y="5929330"/>
            <a:ext cx="1714480" cy="928670"/>
          </a:xfrm>
          <a:prstGeom prst="notchedRightArrow">
            <a:avLst/>
          </a:prstGeom>
          <a:solidFill>
            <a:srgbClr val="FF99CC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dirty="0" smtClean="0">
              <a:ln>
                <a:noFill/>
              </a:ln>
              <a:solidFill>
                <a:srgbClr val="1ED8C6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http://www.gifmaniacos.com/Disney/Pepito_Grillo/jiminycricke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790" y="398828"/>
            <a:ext cx="2138384" cy="2672982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357562"/>
            <a:ext cx="2500330" cy="1947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285720" y="5143512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Transbordador</a:t>
            </a:r>
            <a:endParaRPr lang="es-ES" sz="2800" dirty="0"/>
          </a:p>
        </p:txBody>
      </p:sp>
      <p:pic>
        <p:nvPicPr>
          <p:cNvPr id="6" name="Picture 6" descr="C:\Documents and Settings\aulas\Configuración local\Archivos temporales de Internet\Content.IE5\HYGDO6J8\MCj0250353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4143380"/>
            <a:ext cx="1928826" cy="1532924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3428992" y="5903893"/>
            <a:ext cx="22145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/>
              <a:t>Moto acuática</a:t>
            </a:r>
            <a:endParaRPr lang="es-ES" sz="2800" dirty="0"/>
          </a:p>
        </p:txBody>
      </p:sp>
      <p:pic>
        <p:nvPicPr>
          <p:cNvPr id="8" name="Picture 4" descr="C:\Documents and Settings\aulas\Configuración local\Archivos temporales de Internet\Content.IE5\ETCBKL42\MCj0321028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83876" y="3500438"/>
            <a:ext cx="2348177" cy="1428760"/>
          </a:xfrm>
          <a:prstGeom prst="rect">
            <a:avLst/>
          </a:prstGeom>
          <a:noFill/>
        </p:spPr>
      </p:pic>
      <p:sp>
        <p:nvSpPr>
          <p:cNvPr id="9" name="8 CuadroTexto"/>
          <p:cNvSpPr txBox="1"/>
          <p:nvPr/>
        </p:nvSpPr>
        <p:spPr>
          <a:xfrm>
            <a:off x="6572264" y="4929198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Submarino</a:t>
            </a:r>
            <a:endParaRPr lang="es-ES" dirty="0"/>
          </a:p>
        </p:txBody>
      </p:sp>
      <p:sp>
        <p:nvSpPr>
          <p:cNvPr id="10" name="9 Flecha a la derecha con muesca"/>
          <p:cNvSpPr/>
          <p:nvPr/>
        </p:nvSpPr>
        <p:spPr bwMode="auto">
          <a:xfrm>
            <a:off x="7072330" y="5857868"/>
            <a:ext cx="1785950" cy="1000132"/>
          </a:xfrm>
          <a:prstGeom prst="notchedRightArrow">
            <a:avLst/>
          </a:prstGeom>
          <a:solidFill>
            <a:srgbClr val="FF99CC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1" i="0" u="none" strike="noStrike" cap="none" normalizeH="0" baseline="0" dirty="0" smtClean="0">
              <a:ln>
                <a:noFill/>
              </a:ln>
              <a:solidFill>
                <a:srgbClr val="1ED8C6"/>
              </a:solidFill>
              <a:effectLst/>
              <a:latin typeface="Arial" charset="0"/>
            </a:endParaRPr>
          </a:p>
        </p:txBody>
      </p:sp>
      <p:sp>
        <p:nvSpPr>
          <p:cNvPr id="11" name="10 Llamada ovalada"/>
          <p:cNvSpPr/>
          <p:nvPr/>
        </p:nvSpPr>
        <p:spPr bwMode="auto">
          <a:xfrm>
            <a:off x="3357554" y="0"/>
            <a:ext cx="5072098" cy="3643314"/>
          </a:xfrm>
          <a:prstGeom prst="wedgeEllipseCallout">
            <a:avLst>
              <a:gd name="adj1" fmla="val -73856"/>
              <a:gd name="adj2" fmla="val -1034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1326DB"/>
                </a:solidFill>
                <a:effectLst/>
                <a:latin typeface="Arial" charset="0"/>
              </a:rPr>
              <a:t>Por último, veamos los menos conocidos.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2800" dirty="0" smtClean="0">
              <a:solidFill>
                <a:srgbClr val="1326DB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1326DB"/>
                </a:solidFill>
                <a:effectLst/>
                <a:latin typeface="Arial" charset="0"/>
              </a:rPr>
              <a:t>Seguid así, vais a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rgbClr val="1326DB"/>
                </a:solidFill>
                <a:effectLst/>
                <a:latin typeface="Arial" charset="0"/>
              </a:rPr>
              <a:t> 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1326DB"/>
                </a:solidFill>
                <a:effectLst/>
                <a:latin typeface="Arial" charset="0"/>
              </a:rPr>
              <a:t>aprender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rgbClr val="1326DB"/>
                </a:solidFill>
                <a:effectLst/>
                <a:latin typeface="Arial" charset="0"/>
              </a:rPr>
              <a:t> 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1326DB"/>
                </a:solidFill>
                <a:effectLst/>
                <a:latin typeface="Arial" charset="0"/>
              </a:rPr>
              <a:t>mucho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558</Words>
  <Application>Microsoft Office PowerPoint</Application>
  <PresentationFormat>Presentación en pantalla (4:3)</PresentationFormat>
  <Paragraphs>142</Paragraphs>
  <Slides>40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40</vt:i4>
      </vt:variant>
    </vt:vector>
  </HeadingPairs>
  <TitlesOfParts>
    <vt:vector size="43" baseType="lpstr">
      <vt:lpstr>Diseño predeterminado</vt:lpstr>
      <vt:lpstr>Fotografía de Photo Editor</vt:lpstr>
      <vt:lpstr>MS Org Chart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</vt:vector>
  </TitlesOfParts>
  <Company>Universidad de Jaén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aulas</dc:creator>
  <cp:lastModifiedBy>Servicio de Informatica</cp:lastModifiedBy>
  <cp:revision>35</cp:revision>
  <dcterms:created xsi:type="dcterms:W3CDTF">2008-12-01T11:15:44Z</dcterms:created>
  <dcterms:modified xsi:type="dcterms:W3CDTF">2008-12-17T10:12:02Z</dcterms:modified>
</cp:coreProperties>
</file>