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77" r:id="rId4"/>
    <p:sldId id="278" r:id="rId5"/>
    <p:sldId id="258" r:id="rId6"/>
    <p:sldId id="259" r:id="rId7"/>
    <p:sldId id="279" r:id="rId8"/>
    <p:sldId id="280" r:id="rId9"/>
    <p:sldId id="260" r:id="rId10"/>
    <p:sldId id="261" r:id="rId11"/>
    <p:sldId id="281" r:id="rId12"/>
    <p:sldId id="282" r:id="rId13"/>
    <p:sldId id="262" r:id="rId14"/>
    <p:sldId id="263" r:id="rId15"/>
    <p:sldId id="283" r:id="rId16"/>
    <p:sldId id="284" r:id="rId17"/>
    <p:sldId id="264" r:id="rId18"/>
    <p:sldId id="265" r:id="rId19"/>
    <p:sldId id="285" r:id="rId20"/>
    <p:sldId id="286" r:id="rId21"/>
    <p:sldId id="266" r:id="rId22"/>
    <p:sldId id="267" r:id="rId23"/>
    <p:sldId id="287" r:id="rId24"/>
    <p:sldId id="288" r:id="rId25"/>
    <p:sldId id="268" r:id="rId26"/>
    <p:sldId id="269" r:id="rId27"/>
    <p:sldId id="289" r:id="rId28"/>
    <p:sldId id="290" r:id="rId29"/>
    <p:sldId id="270" r:id="rId30"/>
    <p:sldId id="271" r:id="rId31"/>
    <p:sldId id="291" r:id="rId32"/>
    <p:sldId id="292" r:id="rId33"/>
    <p:sldId id="272" r:id="rId34"/>
    <p:sldId id="275" r:id="rId35"/>
    <p:sldId id="293" r:id="rId36"/>
    <p:sldId id="294" r:id="rId37"/>
    <p:sldId id="276" r:id="rId38"/>
    <p:sldId id="273" r:id="rId39"/>
    <p:sldId id="27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471CC4A6-6DCD-46E7-8F31-F44D498448E9}" type="datetimeFigureOut">
              <a:rPr lang="en-US" smtClean="0"/>
              <a:pPr/>
              <a:t>5/30/2019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F66A617-688C-4E24-8992-EE4F6D57A0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1CC4A6-6DCD-46E7-8F31-F44D498448E9}" type="datetimeFigureOut">
              <a:rPr lang="en-US" smtClean="0"/>
              <a:pPr/>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1CC4A6-6DCD-46E7-8F31-F44D498448E9}" type="datetimeFigureOut">
              <a:rPr lang="en-US" smtClean="0"/>
              <a:pPr/>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1CC4A6-6DCD-46E7-8F31-F44D498448E9}" type="datetimeFigureOut">
              <a:rPr lang="en-US" smtClean="0"/>
              <a:pPr/>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1CC4A6-6DCD-46E7-8F31-F44D498448E9}" type="datetimeFigureOut">
              <a:rPr lang="en-US" smtClean="0"/>
              <a:pPr/>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1CC4A6-6DCD-46E7-8F31-F44D498448E9}" type="datetimeFigureOut">
              <a:rPr lang="en-US" smtClean="0"/>
              <a:pPr/>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471CC4A6-6DCD-46E7-8F31-F44D498448E9}" type="datetimeFigureOut">
              <a:rPr lang="en-US" smtClean="0"/>
              <a:pPr/>
              <a:t>5/30/2019</a:t>
            </a:fld>
            <a:endParaRPr lang="en-US"/>
          </a:p>
        </p:txBody>
      </p:sp>
      <p:sp>
        <p:nvSpPr>
          <p:cNvPr id="27" name="Slide Number Placeholder 26"/>
          <p:cNvSpPr>
            <a:spLocks noGrp="1"/>
          </p:cNvSpPr>
          <p:nvPr>
            <p:ph type="sldNum" sz="quarter" idx="11"/>
          </p:nvPr>
        </p:nvSpPr>
        <p:spPr/>
        <p:txBody>
          <a:bodyPr rtlCol="0"/>
          <a:lstStyle/>
          <a:p>
            <a:fld id="{5F66A617-688C-4E24-8992-EE4F6D57A00F}"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471CC4A6-6DCD-46E7-8F31-F44D498448E9}" type="datetimeFigureOut">
              <a:rPr lang="en-US" smtClean="0"/>
              <a:pPr/>
              <a:t>5/30/2019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5F66A617-688C-4E24-8992-EE4F6D57A0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CC4A6-6DCD-46E7-8F31-F44D498448E9}" type="datetimeFigureOut">
              <a:rPr lang="en-US" smtClean="0"/>
              <a:pPr/>
              <a:t>5/30/2019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1CC4A6-6DCD-46E7-8F31-F44D498448E9}" type="datetimeFigureOut">
              <a:rPr lang="en-US" smtClean="0"/>
              <a:pPr/>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1CC4A6-6DCD-46E7-8F31-F44D498448E9}" type="datetimeFigureOut">
              <a:rPr lang="en-US" smtClean="0"/>
              <a:pPr/>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6A617-688C-4E24-8992-EE4F6D57A0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71CC4A6-6DCD-46E7-8F31-F44D498448E9}" type="datetimeFigureOut">
              <a:rPr lang="en-US" smtClean="0"/>
              <a:pPr/>
              <a:t>5/30/2019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F66A617-688C-4E24-8992-EE4F6D57A0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pushpakinfra.net/"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pushpakinfra.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7772400" cy="1066800"/>
          </a:xfrm>
        </p:spPr>
        <p:txBody>
          <a:bodyPr>
            <a:normAutofit fontScale="90000"/>
          </a:bodyPr>
          <a:lstStyle/>
          <a:p>
            <a:pPr algn="ctr"/>
            <a:r>
              <a:rPr lang="en-US" dirty="0"/>
              <a:t> </a:t>
            </a:r>
            <a:r>
              <a:rPr lang="en-US" b="1" u="sng" dirty="0">
                <a:latin typeface="Copperplate Gothic Bold" pitchFamily="34" charset="0"/>
              </a:rPr>
              <a:t>Pushpak Infrasteel Pvt. Ltd.</a:t>
            </a:r>
          </a:p>
        </p:txBody>
      </p:sp>
      <p:sp>
        <p:nvSpPr>
          <p:cNvPr id="3" name="Subtitle 2"/>
          <p:cNvSpPr>
            <a:spLocks noGrp="1"/>
          </p:cNvSpPr>
          <p:nvPr>
            <p:ph idx="1"/>
          </p:nvPr>
        </p:nvSpPr>
        <p:spPr>
          <a:xfrm>
            <a:off x="533400" y="1981200"/>
            <a:ext cx="8229600" cy="4325112"/>
          </a:xfrm>
        </p:spPr>
        <p:txBody>
          <a:bodyPr numCol="1">
            <a:normAutofit/>
          </a:bodyPr>
          <a:lstStyle/>
          <a:p>
            <a:pPr>
              <a:buFont typeface="Wingdings" pitchFamily="2" charset="2"/>
              <a:buChar char="v"/>
            </a:pPr>
            <a:r>
              <a:rPr lang="en-US" sz="2400" dirty="0"/>
              <a:t>Profile Sheets manufacturer</a:t>
            </a:r>
            <a:r>
              <a:rPr lang="en-US" sz="2400" dirty="0" smtClean="0"/>
              <a:t> </a:t>
            </a:r>
          </a:p>
          <a:p>
            <a:pPr>
              <a:buFont typeface="Wingdings" pitchFamily="2" charset="2"/>
              <a:buChar char="v"/>
            </a:pPr>
            <a:r>
              <a:rPr lang="en-US" sz="2400" dirty="0"/>
              <a:t>Color Coated Profile Sheets manufacturer</a:t>
            </a:r>
            <a:r>
              <a:rPr lang="en-US" sz="2400" dirty="0" smtClean="0"/>
              <a:t> </a:t>
            </a:r>
          </a:p>
          <a:p>
            <a:pPr>
              <a:buFont typeface="Wingdings" pitchFamily="2" charset="2"/>
              <a:buChar char="v"/>
            </a:pPr>
            <a:r>
              <a:rPr lang="en-US" sz="2400" dirty="0"/>
              <a:t>Pre-Coated Profile Sheets manufacturer </a:t>
            </a:r>
            <a:endParaRPr lang="en-US" sz="2400" dirty="0" smtClean="0"/>
          </a:p>
          <a:p>
            <a:pPr>
              <a:buFont typeface="Wingdings" pitchFamily="2" charset="2"/>
              <a:buChar char="v"/>
            </a:pPr>
            <a:r>
              <a:rPr lang="en-US" sz="2400" dirty="0"/>
              <a:t>Color Profile Sheets manufacturer </a:t>
            </a:r>
            <a:endParaRPr lang="en-US" sz="2400" dirty="0" smtClean="0"/>
          </a:p>
          <a:p>
            <a:pPr>
              <a:buFont typeface="Wingdings" pitchFamily="2" charset="2"/>
              <a:buChar char="v"/>
            </a:pPr>
            <a:r>
              <a:rPr lang="en-US" sz="2400" dirty="0" err="1"/>
              <a:t>Galvalume</a:t>
            </a:r>
            <a:r>
              <a:rPr lang="en-US" sz="2400" dirty="0"/>
              <a:t> Profile Sheets manufacturer</a:t>
            </a:r>
            <a:r>
              <a:rPr lang="en-US" sz="2400" dirty="0" smtClean="0"/>
              <a:t> </a:t>
            </a:r>
          </a:p>
          <a:p>
            <a:pPr>
              <a:buFont typeface="Wingdings" pitchFamily="2" charset="2"/>
              <a:buChar char="v"/>
            </a:pPr>
            <a:r>
              <a:rPr lang="en-US" sz="2400" dirty="0"/>
              <a:t>Steel Deck Profile Sheets manufacturer</a:t>
            </a:r>
            <a:r>
              <a:rPr lang="en-US" sz="2400" dirty="0" smtClean="0"/>
              <a:t> </a:t>
            </a:r>
          </a:p>
          <a:p>
            <a:pPr>
              <a:buFont typeface="Wingdings" pitchFamily="2" charset="2"/>
              <a:buChar char="v"/>
            </a:pPr>
            <a:r>
              <a:rPr lang="en-US" sz="2400" dirty="0"/>
              <a:t>Composite Metals Deck Profile Sheets manufacturer</a:t>
            </a:r>
            <a:r>
              <a:rPr lang="en-US" sz="2400" dirty="0" smtClean="0"/>
              <a:t> </a:t>
            </a:r>
          </a:p>
          <a:p>
            <a:pPr>
              <a:buFont typeface="Wingdings" pitchFamily="2" charset="2"/>
              <a:buChar char="v"/>
            </a:pPr>
            <a:r>
              <a:rPr lang="en-US" sz="2400" dirty="0"/>
              <a:t>Composite Deck Profile Sheets manufacturer</a:t>
            </a:r>
            <a:r>
              <a:rPr lang="en-US" sz="2400" dirty="0" smtClean="0"/>
              <a:t> </a:t>
            </a:r>
          </a:p>
          <a:p>
            <a:pPr>
              <a:buFont typeface="Wingdings" pitchFamily="2" charset="2"/>
              <a:buChar char="v"/>
            </a:pPr>
            <a:r>
              <a:rPr lang="en-US" sz="2400" dirty="0" smtClean="0"/>
              <a:t>Metal </a:t>
            </a:r>
            <a:r>
              <a:rPr lang="en-US" sz="2400" dirty="0" smtClean="0"/>
              <a:t>Roofing </a:t>
            </a:r>
            <a:r>
              <a:rPr lang="en-US" sz="2400" dirty="0" smtClean="0"/>
              <a:t>Tile Profile Sheets manufacturer </a:t>
            </a:r>
          </a:p>
        </p:txBody>
      </p:sp>
      <p:sp>
        <p:nvSpPr>
          <p:cNvPr id="4" name="Rectangle 3"/>
          <p:cNvSpPr/>
          <p:nvPr/>
        </p:nvSpPr>
        <p:spPr>
          <a:xfrm>
            <a:off x="6400800" y="6324600"/>
            <a:ext cx="2531462" cy="369332"/>
          </a:xfrm>
          <a:prstGeom prst="rect">
            <a:avLst/>
          </a:prstGeom>
        </p:spPr>
        <p:txBody>
          <a:bodyPr wrap="none">
            <a:spAutoFit/>
          </a:bodyPr>
          <a:lstStyle/>
          <a:p>
            <a:r>
              <a:rPr lang="en-US" dirty="0" smtClean="0">
                <a:hlinkClick r:id="rId2"/>
              </a:rPr>
              <a:t>http://pushpakinfra.net/</a:t>
            </a:r>
            <a:endParaRPr lang="en-US" dirty="0"/>
          </a:p>
        </p:txBody>
      </p:sp>
      <p:pic>
        <p:nvPicPr>
          <p:cNvPr id="5" name="Picture 4" descr="1557463518558.png"/>
          <p:cNvPicPr>
            <a:picLocks noChangeAspect="1"/>
          </p:cNvPicPr>
          <p:nvPr/>
        </p:nvPicPr>
        <p:blipFill>
          <a:blip r:embed="rId3" cstate="print"/>
          <a:stretch>
            <a:fillRect/>
          </a:stretch>
        </p:blipFill>
        <p:spPr>
          <a:xfrm>
            <a:off x="0" y="457199"/>
            <a:ext cx="1905000" cy="157923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Pre-Coated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Pre-Coated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 </a:t>
            </a:r>
          </a:p>
          <a:p>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152400" y="1219200"/>
            <a:ext cx="8991600" cy="4876800"/>
          </a:xfrm>
        </p:spPr>
        <p:txBody>
          <a:bodyPr>
            <a:noAutofit/>
          </a:bodyPr>
          <a:lstStyle/>
          <a:p>
            <a:pPr>
              <a:lnSpc>
                <a:spcPct val="150000"/>
              </a:lnSpc>
            </a:pPr>
            <a:r>
              <a:rPr lang="en-US" sz="1400" b="1" dirty="0" smtClean="0"/>
              <a:t>Light weight : </a:t>
            </a:r>
            <a:r>
              <a:rPr lang="en-US" sz="1400" dirty="0" smtClean="0"/>
              <a:t>Through whole processing, to keep the low density of the sheets combined with excellent strength is given the utmost importance. Thus, these sheets can be easily installed or dismantled without any difficulty.</a:t>
            </a:r>
          </a:p>
          <a:p>
            <a:pPr>
              <a:lnSpc>
                <a:spcPct val="150000"/>
              </a:lnSpc>
            </a:pPr>
            <a:r>
              <a:rPr lang="en-US" sz="1400" b="1" dirty="0" smtClean="0"/>
              <a:t>Fine Finish : </a:t>
            </a:r>
            <a:r>
              <a:rPr lang="en-US" sz="1400" dirty="0" smtClean="0"/>
              <a:t>These sheets are uniform quality and the colors are coated uniformly colored coating. The colors are chosen from the latest color coating line. </a:t>
            </a:r>
          </a:p>
          <a:p>
            <a:pPr>
              <a:lnSpc>
                <a:spcPct val="150000"/>
              </a:lnSpc>
            </a:pPr>
            <a:r>
              <a:rPr lang="en-US" sz="1400" b="1" dirty="0" smtClean="0"/>
              <a:t>Good Heat insulation : </a:t>
            </a:r>
            <a:r>
              <a:rPr lang="en-US" sz="1400" dirty="0" smtClean="0"/>
              <a:t>The color coating on these sheets has strong insulating properties and thus these sheets give the excellent protection against heat.</a:t>
            </a:r>
          </a:p>
          <a:p>
            <a:pPr>
              <a:lnSpc>
                <a:spcPct val="150000"/>
              </a:lnSpc>
            </a:pPr>
            <a:r>
              <a:rPr lang="en-US" sz="1400" b="1" dirty="0" smtClean="0"/>
              <a:t>Water resistant : </a:t>
            </a:r>
            <a:r>
              <a:rPr lang="en-US" sz="1400" dirty="0" smtClean="0"/>
              <a:t>With water resistant properties, water cannot stand on these sheets.</a:t>
            </a:r>
          </a:p>
          <a:p>
            <a:pPr>
              <a:lnSpc>
                <a:spcPct val="150000"/>
              </a:lnSpc>
            </a:pPr>
            <a:r>
              <a:rPr lang="en-US" sz="1400" b="1" dirty="0" smtClean="0"/>
              <a:t>Weatherproof : </a:t>
            </a:r>
            <a:r>
              <a:rPr lang="en-US" sz="1400" dirty="0" smtClean="0"/>
              <a:t>Without getting damaged, these sheets can bear extreme weather conditions</a:t>
            </a:r>
          </a:p>
          <a:p>
            <a:pPr>
              <a:lnSpc>
                <a:spcPct val="150000"/>
              </a:lnSpc>
            </a:pPr>
            <a:r>
              <a:rPr lang="en-US" sz="1400" b="1" dirty="0" smtClean="0"/>
              <a:t>High strength : </a:t>
            </a:r>
            <a:r>
              <a:rPr lang="en-US" sz="1400" dirty="0" smtClean="0"/>
              <a:t>Better tensile strength makes these sheets to bear heavy loads.</a:t>
            </a:r>
          </a:p>
          <a:p>
            <a:pPr>
              <a:lnSpc>
                <a:spcPct val="150000"/>
              </a:lnSpc>
            </a:pPr>
            <a:r>
              <a:rPr lang="en-US" sz="1400" b="1" dirty="0" smtClean="0"/>
              <a:t>Attractive appearance : </a:t>
            </a:r>
            <a:r>
              <a:rPr lang="en-US" sz="1400" dirty="0" smtClean="0"/>
              <a:t>The sheets are available in attractive range of colors that make these sheets very appealing in look.</a:t>
            </a:r>
          </a:p>
          <a:p>
            <a:pPr>
              <a:lnSpc>
                <a:spcPct val="150000"/>
              </a:lnSpc>
            </a:pPr>
            <a:r>
              <a:rPr lang="en-US" sz="1400" b="1" dirty="0" smtClean="0"/>
              <a:t>Eco-friendly : </a:t>
            </a:r>
            <a:r>
              <a:rPr lang="en-US" sz="1400" dirty="0" smtClean="0"/>
              <a:t>These sheets are manufactured in compliance with the environment safety.</a:t>
            </a:r>
          </a:p>
          <a:p>
            <a:pPr>
              <a:lnSpc>
                <a:spcPct val="150000"/>
              </a:lnSpc>
            </a:pPr>
            <a:r>
              <a:rPr lang="en-US" sz="1400" b="1" dirty="0" smtClean="0"/>
              <a:t>Economical : </a:t>
            </a:r>
            <a:r>
              <a:rPr lang="en-US" sz="1400" dirty="0" smtClean="0"/>
              <a:t>Since they require no added coating and have high durability, compared to other range of cladding sheets, lots of saving can be achieved.</a:t>
            </a:r>
          </a:p>
          <a:p>
            <a:pPr>
              <a:lnSpc>
                <a:spcPct val="150000"/>
              </a:lnSpc>
            </a:pPr>
            <a:endParaRPr lang="en-US" sz="1400"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799"/>
            <a:ext cx="8229600" cy="1202875"/>
          </a:xfrm>
        </p:spPr>
        <p:txBody>
          <a:bodyPr/>
          <a:lstStyle/>
          <a:p>
            <a:pPr algn="ctr">
              <a:lnSpc>
                <a:spcPct val="150000"/>
              </a:lnSpc>
            </a:pP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676400"/>
            <a:ext cx="8229600" cy="4876800"/>
          </a:xfrm>
        </p:spPr>
        <p:txBody>
          <a:bodyPr>
            <a:normAutofit fontScale="92500" lnSpcReduction="10000"/>
          </a:bodyPr>
          <a:lstStyle/>
          <a:p>
            <a:pPr>
              <a:lnSpc>
                <a:spcPct val="150000"/>
              </a:lnSpc>
            </a:pPr>
            <a:r>
              <a:rPr lang="en-US" dirty="0" smtClean="0"/>
              <a:t>Storage buildings or warehouses</a:t>
            </a:r>
          </a:p>
          <a:p>
            <a:pPr>
              <a:lnSpc>
                <a:spcPct val="150000"/>
              </a:lnSpc>
            </a:pPr>
            <a:r>
              <a:rPr lang="en-US" dirty="0" smtClean="0"/>
              <a:t>Exhibition halls</a:t>
            </a:r>
          </a:p>
          <a:p>
            <a:pPr>
              <a:lnSpc>
                <a:spcPct val="150000"/>
              </a:lnSpc>
            </a:pPr>
            <a:r>
              <a:rPr lang="en-US" dirty="0" smtClean="0"/>
              <a:t>Gymnasiums</a:t>
            </a:r>
          </a:p>
          <a:p>
            <a:pPr>
              <a:lnSpc>
                <a:spcPct val="150000"/>
              </a:lnSpc>
            </a:pPr>
            <a:r>
              <a:rPr lang="en-US" dirty="0" smtClean="0"/>
              <a:t>Industrial buildings</a:t>
            </a:r>
          </a:p>
          <a:p>
            <a:pPr>
              <a:lnSpc>
                <a:spcPct val="150000"/>
              </a:lnSpc>
            </a:pPr>
            <a:r>
              <a:rPr lang="en-US" dirty="0" smtClean="0"/>
              <a:t>Shopping malls</a:t>
            </a:r>
          </a:p>
          <a:p>
            <a:pPr>
              <a:lnSpc>
                <a:spcPct val="150000"/>
              </a:lnSpc>
            </a:pPr>
            <a:r>
              <a:rPr lang="en-US" dirty="0" smtClean="0"/>
              <a:t>Glasshouses</a:t>
            </a:r>
          </a:p>
          <a:p>
            <a:pPr>
              <a:lnSpc>
                <a:spcPct val="150000"/>
              </a:lnSpc>
            </a:pPr>
            <a:r>
              <a:rPr lang="en-US" dirty="0" smtClean="0"/>
              <a:t>Household roofing</a:t>
            </a:r>
          </a:p>
          <a:p>
            <a:pPr>
              <a:lnSpc>
                <a:spcPct val="150000"/>
              </a:lnSpc>
            </a:pPr>
            <a:r>
              <a:rPr lang="en-US" dirty="0" smtClean="0"/>
              <a:t>Commercial buildings</a:t>
            </a:r>
          </a:p>
        </p:txBody>
      </p:sp>
      <p:sp>
        <p:nvSpPr>
          <p:cNvPr id="4" name="Rectangle 3"/>
          <p:cNvSpPr/>
          <p:nvPr/>
        </p:nvSpPr>
        <p:spPr>
          <a:xfrm>
            <a:off x="6324600" y="6350169"/>
            <a:ext cx="2819400" cy="507831"/>
          </a:xfrm>
          <a:prstGeom prst="rect">
            <a:avLst/>
          </a:prstGeom>
        </p:spPr>
        <p:txBody>
          <a:bodyPr wrap="square">
            <a:spAutoFit/>
          </a:bodyPr>
          <a:lstStyle/>
          <a:p>
            <a:pPr>
              <a:lnSpc>
                <a:spcPct val="150000"/>
              </a:lnSpc>
            </a:pPr>
            <a:r>
              <a:rPr lang="en-US" dirty="0" smtClean="0">
                <a:hlinkClick r:id="rId2"/>
              </a:rPr>
              <a:t>http://pushpakinfra.net/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Pre-Coated Profile Sheets manufacturer </a:t>
            </a:r>
            <a:endParaRPr lang="en-US" dirty="0">
              <a:latin typeface="Georgia" pitchFamily="18" charset="0"/>
            </a:endParaRPr>
          </a:p>
        </p:txBody>
      </p:sp>
      <p:sp>
        <p:nvSpPr>
          <p:cNvPr id="5" name="Rectangle 4"/>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pic>
        <p:nvPicPr>
          <p:cNvPr id="7" name="Content Placeholder 6" descr="Pre-coated.png"/>
          <p:cNvPicPr>
            <a:picLocks noGrp="1" noChangeAspect="1"/>
          </p:cNvPicPr>
          <p:nvPr>
            <p:ph idx="1"/>
          </p:nvPr>
        </p:nvPicPr>
        <p:blipFill>
          <a:blip r:embed="rId3"/>
          <a:stretch>
            <a:fillRect/>
          </a:stretch>
        </p:blipFill>
        <p:spPr>
          <a:xfrm>
            <a:off x="1981200" y="2209800"/>
            <a:ext cx="4324350" cy="432435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Color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Color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p:txBody>
      </p:sp>
      <p:sp>
        <p:nvSpPr>
          <p:cNvPr id="5" name="Rectangle 4"/>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Advantages</a:t>
            </a:r>
            <a:endParaRPr lang="en-US" dirty="0">
              <a:latin typeface="+mn-lt"/>
            </a:endParaRPr>
          </a:p>
        </p:txBody>
      </p:sp>
      <p:sp>
        <p:nvSpPr>
          <p:cNvPr id="3" name="Content Placeholder 2"/>
          <p:cNvSpPr>
            <a:spLocks noGrp="1"/>
          </p:cNvSpPr>
          <p:nvPr>
            <p:ph idx="1"/>
          </p:nvPr>
        </p:nvSpPr>
        <p:spPr/>
        <p:txBody>
          <a:bodyPr/>
          <a:lstStyle/>
          <a:p>
            <a:pPr>
              <a:lnSpc>
                <a:spcPct val="150000"/>
              </a:lnSpc>
            </a:pPr>
            <a:r>
              <a:rPr lang="en-US" dirty="0" smtClean="0"/>
              <a:t>Corrosion resistance</a:t>
            </a:r>
          </a:p>
          <a:p>
            <a:pPr>
              <a:lnSpc>
                <a:spcPct val="150000"/>
              </a:lnSpc>
            </a:pPr>
            <a:r>
              <a:rPr lang="en-US" dirty="0" smtClean="0"/>
              <a:t>High durability</a:t>
            </a:r>
          </a:p>
          <a:p>
            <a:pPr>
              <a:lnSpc>
                <a:spcPct val="150000"/>
              </a:lnSpc>
            </a:pPr>
            <a:r>
              <a:rPr lang="en-US" dirty="0" smtClean="0"/>
              <a:t>Easy installation</a:t>
            </a:r>
          </a:p>
          <a:p>
            <a:pPr>
              <a:lnSpc>
                <a:spcPct val="150000"/>
              </a:lnSpc>
            </a:pPr>
            <a:r>
              <a:rPr lang="en-US" dirty="0" smtClean="0"/>
              <a:t>Elevated strength</a:t>
            </a:r>
          </a:p>
          <a:p>
            <a:pPr>
              <a:lnSpc>
                <a:spcPct val="150000"/>
              </a:lnSpc>
            </a:pPr>
            <a:r>
              <a:rPr lang="en-US" dirty="0" smtClean="0"/>
              <a:t>Light weight</a:t>
            </a:r>
          </a:p>
          <a:p>
            <a:pPr>
              <a:lnSpc>
                <a:spcPct val="150000"/>
              </a:lnSpc>
              <a:buNone/>
            </a:pPr>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p:txBody>
          <a:bodyPr/>
          <a:lstStyle/>
          <a:p>
            <a:pPr>
              <a:lnSpc>
                <a:spcPct val="150000"/>
              </a:lnSpc>
            </a:pPr>
            <a:r>
              <a:rPr lang="en-US" dirty="0" smtClean="0"/>
              <a:t>Warehouses </a:t>
            </a:r>
          </a:p>
          <a:p>
            <a:pPr>
              <a:lnSpc>
                <a:spcPct val="150000"/>
              </a:lnSpc>
            </a:pPr>
            <a:r>
              <a:rPr lang="en-US" dirty="0" smtClean="0"/>
              <a:t>Sheds </a:t>
            </a:r>
          </a:p>
          <a:p>
            <a:pPr>
              <a:lnSpc>
                <a:spcPct val="150000"/>
              </a:lnSpc>
            </a:pPr>
            <a:r>
              <a:rPr lang="en-US" dirty="0" smtClean="0"/>
              <a:t>Temporary houses</a:t>
            </a:r>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Color Profile Sheets manufacturer </a:t>
            </a:r>
            <a:endParaRPr lang="en-US" dirty="0">
              <a:latin typeface="Georgia" pitchFamily="18" charset="0"/>
            </a:endParaRPr>
          </a:p>
        </p:txBody>
      </p:sp>
      <p:pic>
        <p:nvPicPr>
          <p:cNvPr id="4" name="Content Placeholder 3" descr="Call Us On_ +91 - 98908 55558.png"/>
          <p:cNvPicPr>
            <a:picLocks noGrp="1" noChangeAspect="1"/>
          </p:cNvPicPr>
          <p:nvPr>
            <p:ph idx="1"/>
          </p:nvPr>
        </p:nvPicPr>
        <p:blipFill>
          <a:blip r:embed="rId2"/>
          <a:stretch>
            <a:fillRect/>
          </a:stretch>
        </p:blipFill>
        <p:spPr>
          <a:xfrm>
            <a:off x="2409825" y="2249488"/>
            <a:ext cx="4324350" cy="4324350"/>
          </a:xfrm>
        </p:spPr>
      </p:pic>
      <p:sp>
        <p:nvSpPr>
          <p:cNvPr id="7" name="Rectangle 6"/>
          <p:cNvSpPr/>
          <p:nvPr/>
        </p:nvSpPr>
        <p:spPr>
          <a:xfrm>
            <a:off x="6477000" y="6324600"/>
            <a:ext cx="2531462"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latin typeface="Georgia" pitchFamily="18" charset="0"/>
              </a:rPr>
              <a:t>Galvalume</a:t>
            </a:r>
            <a:r>
              <a:rPr lang="en-US" dirty="0" smtClean="0">
                <a:latin typeface="Georgia" pitchFamily="18" charset="0"/>
              </a:rPr>
              <a:t>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a:t>
            </a:r>
            <a:r>
              <a:rPr lang="en-US" dirty="0" err="1" smtClean="0"/>
              <a:t>Galvalume</a:t>
            </a:r>
            <a:r>
              <a:rPr lang="en-US" dirty="0" smtClean="0"/>
              <a:t> Profile Sheets manufacturer</a:t>
            </a:r>
            <a:r>
              <a:rPr lang="en-US" dirty="0" smtClean="0">
                <a:latin typeface="Georgia" pitchFamily="18" charset="0"/>
              </a:rPr>
              <a:t> </a:t>
            </a:r>
            <a:r>
              <a:rPr lang="en-US" dirty="0" smtClean="0"/>
              <a:t>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a:p>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457200" y="1524000"/>
            <a:ext cx="8153400" cy="5105400"/>
          </a:xfrm>
        </p:spPr>
        <p:txBody>
          <a:bodyPr>
            <a:noAutofit/>
          </a:bodyPr>
          <a:lstStyle/>
          <a:p>
            <a:pPr>
              <a:lnSpc>
                <a:spcPct val="150000"/>
              </a:lnSpc>
            </a:pPr>
            <a:r>
              <a:rPr lang="en-US" sz="1800" dirty="0" smtClean="0"/>
              <a:t>Excellent durability</a:t>
            </a:r>
          </a:p>
          <a:p>
            <a:pPr>
              <a:lnSpc>
                <a:spcPct val="150000"/>
              </a:lnSpc>
            </a:pPr>
            <a:r>
              <a:rPr lang="en-US" sz="1800" dirty="0" smtClean="0"/>
              <a:t>Corrosion resistant</a:t>
            </a:r>
          </a:p>
          <a:p>
            <a:pPr>
              <a:lnSpc>
                <a:spcPct val="150000"/>
              </a:lnSpc>
            </a:pPr>
            <a:r>
              <a:rPr lang="en-US" sz="1800" dirty="0" smtClean="0"/>
              <a:t>High tolerance against adverse weather conditions</a:t>
            </a:r>
          </a:p>
          <a:p>
            <a:pPr>
              <a:lnSpc>
                <a:spcPct val="150000"/>
              </a:lnSpc>
            </a:pPr>
            <a:r>
              <a:rPr lang="en-US" sz="1800" dirty="0" smtClean="0"/>
              <a:t>Excellent heat reflectivity</a:t>
            </a:r>
          </a:p>
          <a:p>
            <a:pPr>
              <a:lnSpc>
                <a:spcPct val="150000"/>
              </a:lnSpc>
            </a:pPr>
            <a:r>
              <a:rPr lang="en-US" sz="1800" dirty="0" smtClean="0"/>
              <a:t>Excellent formability</a:t>
            </a:r>
          </a:p>
          <a:p>
            <a:pPr>
              <a:lnSpc>
                <a:spcPct val="150000"/>
              </a:lnSpc>
            </a:pPr>
            <a:r>
              <a:rPr lang="en-US" sz="1800" dirty="0" smtClean="0"/>
              <a:t>Resistant to wide range of temperatures</a:t>
            </a:r>
          </a:p>
          <a:p>
            <a:pPr>
              <a:lnSpc>
                <a:spcPct val="150000"/>
              </a:lnSpc>
            </a:pPr>
            <a:r>
              <a:rPr lang="en-US" sz="1800" dirty="0" smtClean="0"/>
              <a:t>Long life functionality</a:t>
            </a:r>
          </a:p>
          <a:p>
            <a:pPr>
              <a:lnSpc>
                <a:spcPct val="150000"/>
              </a:lnSpc>
            </a:pPr>
            <a:r>
              <a:rPr lang="en-US" sz="1800" dirty="0" smtClean="0"/>
              <a:t>Excellent tensile strength</a:t>
            </a:r>
          </a:p>
          <a:p>
            <a:pPr>
              <a:lnSpc>
                <a:spcPct val="150000"/>
              </a:lnSpc>
            </a:pPr>
            <a:r>
              <a:rPr lang="en-US" sz="1800" dirty="0" smtClean="0"/>
              <a:t>Excellent ridge &amp; curve profiles</a:t>
            </a:r>
          </a:p>
          <a:p>
            <a:pPr>
              <a:lnSpc>
                <a:spcPct val="150000"/>
              </a:lnSpc>
            </a:pPr>
            <a:r>
              <a:rPr lang="en-US" sz="1800" dirty="0" smtClean="0"/>
              <a:t>Available in desired thickness</a:t>
            </a:r>
          </a:p>
          <a:p>
            <a:pPr>
              <a:lnSpc>
                <a:spcPct val="150000"/>
              </a:lnSpc>
            </a:pPr>
            <a:r>
              <a:rPr lang="en-US" sz="1800" dirty="0" smtClean="0"/>
              <a:t>Following the international norms and standards</a:t>
            </a:r>
          </a:p>
          <a:p>
            <a:pPr>
              <a:lnSpc>
                <a:spcPct val="150000"/>
              </a:lnSpc>
              <a:buNone/>
            </a:pPr>
            <a:endParaRPr lang="en-US" sz="1800" dirty="0" smtClean="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0600"/>
            <a:ext cx="7467600" cy="1143000"/>
          </a:xfrm>
        </p:spPr>
        <p:txBody>
          <a:bodyPr>
            <a:normAutofit fontScale="90000"/>
          </a:bodyPr>
          <a:lstStyle/>
          <a:p>
            <a:pPr algn="ctr"/>
            <a:r>
              <a:rPr lang="en-US" sz="4400" dirty="0" smtClean="0">
                <a:latin typeface="Georgia" pitchFamily="18" charset="0"/>
              </a:rPr>
              <a:t>Profile Sheets manufacturer </a:t>
            </a:r>
            <a:r>
              <a:rPr lang="en-US" sz="4800" dirty="0" smtClean="0">
                <a:latin typeface="Georgia" pitchFamily="18" charset="0"/>
              </a:rPr>
              <a:t/>
            </a:r>
            <a:br>
              <a:rPr lang="en-US" sz="4800" dirty="0" smtClean="0">
                <a:latin typeface="Georgia" pitchFamily="18" charset="0"/>
              </a:rPr>
            </a:b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 </a:t>
            </a:r>
            <a:endParaRPr lang="en-US" dirty="0"/>
          </a:p>
        </p:txBody>
      </p:sp>
      <p:sp>
        <p:nvSpPr>
          <p:cNvPr id="4" name="Rectangle 3"/>
          <p:cNvSpPr/>
          <p:nvPr/>
        </p:nvSpPr>
        <p:spPr>
          <a:xfrm>
            <a:off x="64008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2133600"/>
            <a:ext cx="8229600" cy="4325112"/>
          </a:xfrm>
        </p:spPr>
        <p:txBody>
          <a:bodyPr/>
          <a:lstStyle/>
          <a:p>
            <a:pPr>
              <a:lnSpc>
                <a:spcPct val="150000"/>
              </a:lnSpc>
            </a:pPr>
            <a:r>
              <a:rPr lang="en-US" dirty="0" smtClean="0"/>
              <a:t>Construction Industry</a:t>
            </a:r>
          </a:p>
          <a:p>
            <a:pPr>
              <a:lnSpc>
                <a:spcPct val="150000"/>
              </a:lnSpc>
            </a:pPr>
            <a:r>
              <a:rPr lang="en-US" dirty="0" smtClean="0"/>
              <a:t>Building purposes</a:t>
            </a:r>
          </a:p>
          <a:p>
            <a:pPr>
              <a:lnSpc>
                <a:spcPct val="150000"/>
              </a:lnSpc>
            </a:pPr>
            <a:r>
              <a:rPr lang="en-US" dirty="0" smtClean="0"/>
              <a:t>Industrial roofing</a:t>
            </a:r>
          </a:p>
          <a:p>
            <a:pPr>
              <a:lnSpc>
                <a:spcPct val="150000"/>
              </a:lnSpc>
            </a:pPr>
            <a:r>
              <a:rPr lang="en-US" dirty="0" smtClean="0"/>
              <a:t>Sliding applications</a:t>
            </a:r>
          </a:p>
          <a:p>
            <a:pPr>
              <a:lnSpc>
                <a:spcPct val="150000"/>
              </a:lnSpc>
            </a:pPr>
            <a:r>
              <a:rPr lang="en-US" dirty="0" smtClean="0"/>
              <a:t>Household purposes</a:t>
            </a:r>
          </a:p>
          <a:p>
            <a:pPr>
              <a:lnSpc>
                <a:spcPct val="150000"/>
              </a:lnSpc>
            </a:pPr>
            <a:r>
              <a:rPr lang="en-US" dirty="0" smtClean="0"/>
              <a:t>Architectural panels</a:t>
            </a:r>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Georgia" pitchFamily="18" charset="0"/>
              </a:rPr>
              <a:t>Galvalume</a:t>
            </a:r>
            <a:r>
              <a:rPr lang="en-US" dirty="0" smtClean="0">
                <a:latin typeface="Georgia" pitchFamily="18" charset="0"/>
              </a:rPr>
              <a:t> Profile Sheets manufacturer </a:t>
            </a:r>
            <a:endParaRPr lang="en-US" dirty="0"/>
          </a:p>
        </p:txBody>
      </p:sp>
      <p:pic>
        <p:nvPicPr>
          <p:cNvPr id="4" name="Content Placeholder 3" descr="Galvalume Profile Sheets.png"/>
          <p:cNvPicPr>
            <a:picLocks noGrp="1" noChangeAspect="1"/>
          </p:cNvPicPr>
          <p:nvPr>
            <p:ph idx="1"/>
          </p:nvPr>
        </p:nvPicPr>
        <p:blipFill>
          <a:blip r:embed="rId2"/>
          <a:stretch>
            <a:fillRect/>
          </a:stretch>
        </p:blipFill>
        <p:spPr>
          <a:xfrm>
            <a:off x="2409825" y="2249488"/>
            <a:ext cx="4324350" cy="4324350"/>
          </a:xfrm>
        </p:spPr>
      </p:pic>
      <p:sp>
        <p:nvSpPr>
          <p:cNvPr id="5" name="Rectangle 4"/>
          <p:cNvSpPr/>
          <p:nvPr/>
        </p:nvSpPr>
        <p:spPr>
          <a:xfrm>
            <a:off x="6477000" y="6324600"/>
            <a:ext cx="2531462"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Steel Deck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Steel Deck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a:p>
            <a:endParaRPr lang="en-US" dirty="0" smtClean="0"/>
          </a:p>
          <a:p>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457200" y="1447800"/>
            <a:ext cx="8229600" cy="4325112"/>
          </a:xfrm>
        </p:spPr>
        <p:txBody>
          <a:bodyPr>
            <a:noAutofit/>
          </a:bodyPr>
          <a:lstStyle/>
          <a:p>
            <a:pPr>
              <a:lnSpc>
                <a:spcPct val="150000"/>
              </a:lnSpc>
            </a:pPr>
            <a:r>
              <a:rPr lang="en-US" sz="2000" dirty="0" smtClean="0"/>
              <a:t>Lightweight and lessens the weight of the concrete floor about 50%</a:t>
            </a:r>
          </a:p>
          <a:p>
            <a:pPr>
              <a:lnSpc>
                <a:spcPct val="150000"/>
              </a:lnSpc>
            </a:pPr>
            <a:r>
              <a:rPr lang="en-US" sz="2000" dirty="0" smtClean="0"/>
              <a:t>Does not require additional support and Economical, decreasing use of concrete as well as slab thickness and saving in reinforcement steel</a:t>
            </a:r>
          </a:p>
          <a:p>
            <a:pPr>
              <a:lnSpc>
                <a:spcPct val="150000"/>
              </a:lnSpc>
            </a:pPr>
            <a:r>
              <a:rPr lang="en-US" sz="2000" dirty="0" smtClean="0"/>
              <a:t>Easy and swift installation - time saving, and no key reinforcement is required</a:t>
            </a:r>
          </a:p>
          <a:p>
            <a:pPr>
              <a:lnSpc>
                <a:spcPct val="150000"/>
              </a:lnSpc>
            </a:pPr>
            <a:r>
              <a:rPr lang="en-US" sz="2000" dirty="0" smtClean="0"/>
              <a:t>Multi-faceted- flooring, temporary or permanent shuttering, roofing or cladding, working platform during construction</a:t>
            </a:r>
          </a:p>
          <a:p>
            <a:pPr>
              <a:lnSpc>
                <a:spcPct val="150000"/>
              </a:lnSpc>
            </a:pPr>
            <a:r>
              <a:rPr lang="en-US" sz="2000" dirty="0" smtClean="0"/>
              <a:t>Offers international polished look, no need for internal plastering of roofs</a:t>
            </a:r>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828800"/>
            <a:ext cx="8229600" cy="4325112"/>
          </a:xfrm>
        </p:spPr>
        <p:txBody>
          <a:bodyPr>
            <a:normAutofit fontScale="92500" lnSpcReduction="10000"/>
          </a:bodyPr>
          <a:lstStyle/>
          <a:p>
            <a:pPr>
              <a:lnSpc>
                <a:spcPct val="150000"/>
              </a:lnSpc>
            </a:pPr>
            <a:r>
              <a:rPr lang="en-US" dirty="0" smtClean="0"/>
              <a:t>High Rise Buildings</a:t>
            </a:r>
          </a:p>
          <a:p>
            <a:pPr>
              <a:lnSpc>
                <a:spcPct val="150000"/>
              </a:lnSpc>
            </a:pPr>
            <a:r>
              <a:rPr lang="en-US" dirty="0" smtClean="0"/>
              <a:t>Multiplexes / Commercial Buildings</a:t>
            </a:r>
          </a:p>
          <a:p>
            <a:pPr>
              <a:lnSpc>
                <a:spcPct val="150000"/>
              </a:lnSpc>
            </a:pPr>
            <a:r>
              <a:rPr lang="en-US" dirty="0" smtClean="0"/>
              <a:t>Power Plant Buildings</a:t>
            </a:r>
          </a:p>
          <a:p>
            <a:pPr>
              <a:lnSpc>
                <a:spcPct val="150000"/>
              </a:lnSpc>
            </a:pPr>
            <a:r>
              <a:rPr lang="en-US" dirty="0" smtClean="0"/>
              <a:t>Office Buildings</a:t>
            </a:r>
          </a:p>
          <a:p>
            <a:pPr>
              <a:lnSpc>
                <a:spcPct val="150000"/>
              </a:lnSpc>
            </a:pPr>
            <a:r>
              <a:rPr lang="en-US" dirty="0" smtClean="0"/>
              <a:t>Mezzanine Floors in Industrial Buildings &amp; Warehouses</a:t>
            </a:r>
          </a:p>
          <a:p>
            <a:pPr>
              <a:lnSpc>
                <a:spcPct val="150000"/>
              </a:lnSpc>
            </a:pPr>
            <a:r>
              <a:rPr lang="en-US" dirty="0" smtClean="0"/>
              <a:t>Steel deck </a:t>
            </a:r>
            <a:r>
              <a:rPr lang="en-US" smtClean="0"/>
              <a:t>for mezzanine </a:t>
            </a:r>
            <a:r>
              <a:rPr lang="en-US" dirty="0" smtClean="0"/>
              <a:t>floors</a:t>
            </a:r>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Steel Deck Profile Sheets manufacturer </a:t>
            </a:r>
            <a:endParaRPr lang="en-US" dirty="0"/>
          </a:p>
        </p:txBody>
      </p:sp>
      <p:sp>
        <p:nvSpPr>
          <p:cNvPr id="5" name="Rectangle 4"/>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pic>
        <p:nvPicPr>
          <p:cNvPr id="7" name="Content Placeholder 6" descr="Steel Deck Profile Sheets.png"/>
          <p:cNvPicPr>
            <a:picLocks noGrp="1" noChangeAspect="1"/>
          </p:cNvPicPr>
          <p:nvPr>
            <p:ph idx="1"/>
          </p:nvPr>
        </p:nvPicPr>
        <p:blipFill>
          <a:blip r:embed="rId3"/>
          <a:stretch>
            <a:fillRect/>
          </a:stretch>
        </p:blipFill>
        <p:spPr>
          <a:xfrm>
            <a:off x="1939680" y="2249488"/>
            <a:ext cx="5264639" cy="432435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Composite Metals Deck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Composite Metals Deck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a:p>
            <a:endParaRPr lang="en-US" dirty="0" smtClean="0"/>
          </a:p>
          <a:p>
            <a:endParaRPr lang="en-US" dirty="0" smtClean="0"/>
          </a:p>
          <a:p>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304800" y="1447800"/>
            <a:ext cx="8686800" cy="5105400"/>
          </a:xfrm>
        </p:spPr>
        <p:txBody>
          <a:bodyPr>
            <a:normAutofit fontScale="77500" lnSpcReduction="20000"/>
          </a:bodyPr>
          <a:lstStyle/>
          <a:p>
            <a:pPr>
              <a:lnSpc>
                <a:spcPct val="170000"/>
              </a:lnSpc>
            </a:pPr>
            <a:r>
              <a:rPr lang="en-US" dirty="0" smtClean="0"/>
              <a:t>No major reinforcement required</a:t>
            </a:r>
          </a:p>
          <a:p>
            <a:pPr>
              <a:lnSpc>
                <a:spcPct val="170000"/>
              </a:lnSpc>
            </a:pPr>
            <a:r>
              <a:rPr lang="en-US" dirty="0" smtClean="0"/>
              <a:t>Acts as composite member and as permanent shuttering</a:t>
            </a:r>
          </a:p>
          <a:p>
            <a:pPr>
              <a:lnSpc>
                <a:spcPct val="170000"/>
              </a:lnSpc>
            </a:pPr>
            <a:r>
              <a:rPr lang="en-US" dirty="0" smtClean="0"/>
              <a:t>Deck can be used as working platform during construction</a:t>
            </a:r>
          </a:p>
          <a:p>
            <a:pPr>
              <a:lnSpc>
                <a:spcPct val="170000"/>
              </a:lnSpc>
            </a:pPr>
            <a:r>
              <a:rPr lang="en-US" dirty="0" smtClean="0"/>
              <a:t>Speedy construction enables faster completion of a project</a:t>
            </a:r>
          </a:p>
          <a:p>
            <a:pPr>
              <a:lnSpc>
                <a:spcPct val="170000"/>
              </a:lnSpc>
            </a:pPr>
            <a:r>
              <a:rPr lang="en-US" dirty="0" smtClean="0"/>
              <a:t>Decking reduces the construction time, hence the total cost</a:t>
            </a:r>
          </a:p>
          <a:p>
            <a:pPr>
              <a:lnSpc>
                <a:spcPct val="170000"/>
              </a:lnSpc>
            </a:pPr>
            <a:r>
              <a:rPr lang="en-US" dirty="0" smtClean="0"/>
              <a:t>Light weight and doesn’t require any support, which considerably reduces the use of concrete &amp; slab thickness</a:t>
            </a:r>
          </a:p>
          <a:p>
            <a:pPr>
              <a:lnSpc>
                <a:spcPct val="170000"/>
              </a:lnSpc>
            </a:pPr>
            <a:r>
              <a:rPr lang="en-US" dirty="0" smtClean="0"/>
              <a:t>Metal deck can also be used as roofing and cladding sheet in cement, power plants and bulk material handling plants</a:t>
            </a:r>
          </a:p>
          <a:p>
            <a:pPr>
              <a:lnSpc>
                <a:spcPct val="170000"/>
              </a:lnSpc>
            </a:pPr>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447800"/>
            <a:ext cx="8534400" cy="5257800"/>
          </a:xfrm>
        </p:spPr>
        <p:txBody>
          <a:bodyPr>
            <a:normAutofit fontScale="77500" lnSpcReduction="20000"/>
          </a:bodyPr>
          <a:lstStyle/>
          <a:p>
            <a:pPr>
              <a:lnSpc>
                <a:spcPct val="160000"/>
              </a:lnSpc>
            </a:pPr>
            <a:r>
              <a:rPr lang="en-US" dirty="0" smtClean="0"/>
              <a:t>Silos</a:t>
            </a:r>
          </a:p>
          <a:p>
            <a:pPr>
              <a:lnSpc>
                <a:spcPct val="160000"/>
              </a:lnSpc>
            </a:pPr>
            <a:r>
              <a:rPr lang="en-US" dirty="0" smtClean="0"/>
              <a:t>SEZs</a:t>
            </a:r>
          </a:p>
          <a:p>
            <a:pPr>
              <a:lnSpc>
                <a:spcPct val="160000"/>
              </a:lnSpc>
            </a:pPr>
            <a:r>
              <a:rPr lang="en-US" dirty="0" smtClean="0"/>
              <a:t>Bridges</a:t>
            </a:r>
          </a:p>
          <a:p>
            <a:pPr>
              <a:lnSpc>
                <a:spcPct val="160000"/>
              </a:lnSpc>
            </a:pPr>
            <a:r>
              <a:rPr lang="en-US" dirty="0" smtClean="0"/>
              <a:t>Platforms</a:t>
            </a:r>
          </a:p>
          <a:p>
            <a:pPr>
              <a:lnSpc>
                <a:spcPct val="160000"/>
              </a:lnSpc>
            </a:pPr>
            <a:r>
              <a:rPr lang="en-US" dirty="0" smtClean="0"/>
              <a:t>Multi-storey buildings (Industrial / Residential)</a:t>
            </a:r>
          </a:p>
          <a:p>
            <a:pPr>
              <a:lnSpc>
                <a:spcPct val="160000"/>
              </a:lnSpc>
            </a:pPr>
            <a:r>
              <a:rPr lang="en-US" dirty="0" smtClean="0"/>
              <a:t>Walkways</a:t>
            </a:r>
          </a:p>
          <a:p>
            <a:pPr>
              <a:lnSpc>
                <a:spcPct val="160000"/>
              </a:lnSpc>
            </a:pPr>
            <a:r>
              <a:rPr lang="en-US" dirty="0" smtClean="0"/>
              <a:t>Mezzanines</a:t>
            </a:r>
          </a:p>
          <a:p>
            <a:pPr>
              <a:lnSpc>
                <a:spcPct val="160000"/>
              </a:lnSpc>
            </a:pPr>
            <a:r>
              <a:rPr lang="en-US" dirty="0" smtClean="0"/>
              <a:t>Shopping malls</a:t>
            </a:r>
          </a:p>
          <a:p>
            <a:pPr>
              <a:lnSpc>
                <a:spcPct val="160000"/>
              </a:lnSpc>
            </a:pPr>
            <a:r>
              <a:rPr lang="en-US" dirty="0" smtClean="0"/>
              <a:t>Super markets</a:t>
            </a:r>
          </a:p>
          <a:p>
            <a:pPr>
              <a:lnSpc>
                <a:spcPct val="160000"/>
              </a:lnSpc>
            </a:pPr>
            <a:r>
              <a:rPr lang="en-US" dirty="0" smtClean="0"/>
              <a:t>Storage facilities</a:t>
            </a:r>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Composite Metals Deck Profile Sheets manufacturer </a:t>
            </a:r>
            <a:endParaRPr lang="en-US" dirty="0">
              <a:latin typeface="Georgia" pitchFamily="18" charset="0"/>
            </a:endParaRPr>
          </a:p>
        </p:txBody>
      </p:sp>
      <p:pic>
        <p:nvPicPr>
          <p:cNvPr id="4" name="Content Placeholder 3" descr="Composite Metals Deck Profile Sheets.png"/>
          <p:cNvPicPr>
            <a:picLocks noGrp="1" noChangeAspect="1"/>
          </p:cNvPicPr>
          <p:nvPr>
            <p:ph idx="1"/>
          </p:nvPr>
        </p:nvPicPr>
        <p:blipFill>
          <a:blip r:embed="rId2"/>
          <a:stretch>
            <a:fillRect/>
          </a:stretch>
        </p:blipFill>
        <p:spPr>
          <a:xfrm>
            <a:off x="2409825" y="2249488"/>
            <a:ext cx="4324350" cy="4324350"/>
          </a:xfrm>
        </p:spPr>
      </p:pic>
      <p:sp>
        <p:nvSpPr>
          <p:cNvPr id="5" name="Rectangle 4"/>
          <p:cNvSpPr/>
          <p:nvPr/>
        </p:nvSpPr>
        <p:spPr>
          <a:xfrm>
            <a:off x="6477000" y="6324600"/>
            <a:ext cx="2531462"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381000" y="1752600"/>
            <a:ext cx="8382000" cy="4876800"/>
          </a:xfrm>
        </p:spPr>
        <p:txBody>
          <a:bodyPr>
            <a:normAutofit fontScale="62500" lnSpcReduction="20000"/>
          </a:bodyPr>
          <a:lstStyle/>
          <a:p>
            <a:pPr>
              <a:lnSpc>
                <a:spcPct val="120000"/>
              </a:lnSpc>
            </a:pPr>
            <a:r>
              <a:rPr lang="en-US" dirty="0" smtClean="0"/>
              <a:t> </a:t>
            </a:r>
            <a:r>
              <a:rPr lang="en-US" sz="2900" b="1" dirty="0" smtClean="0"/>
              <a:t>Long Life :</a:t>
            </a:r>
            <a:r>
              <a:rPr lang="en-US" sz="2900" dirty="0" smtClean="0"/>
              <a:t> Manufactured in a high quality </a:t>
            </a:r>
            <a:r>
              <a:rPr lang="en-US" sz="2900" dirty="0" err="1" smtClean="0"/>
              <a:t>Galvalume</a:t>
            </a:r>
            <a:r>
              <a:rPr lang="en-US" sz="2900" dirty="0" smtClean="0"/>
              <a:t> steel, galvanized steel and </a:t>
            </a:r>
            <a:r>
              <a:rPr lang="en-US" sz="2900" dirty="0" err="1" smtClean="0"/>
              <a:t>aluminium</a:t>
            </a:r>
            <a:r>
              <a:rPr lang="en-US" sz="2900" dirty="0" smtClean="0"/>
              <a:t> with optional high performance organic coatings for long life, even in coastal areas.</a:t>
            </a:r>
          </a:p>
          <a:p>
            <a:pPr>
              <a:lnSpc>
                <a:spcPct val="120000"/>
              </a:lnSpc>
            </a:pPr>
            <a:r>
              <a:rPr lang="en-US" sz="2900" dirty="0" smtClean="0"/>
              <a:t> </a:t>
            </a:r>
            <a:r>
              <a:rPr lang="en-US" sz="2900" b="1" dirty="0" smtClean="0"/>
              <a:t>Weatherproof :</a:t>
            </a:r>
            <a:r>
              <a:rPr lang="en-US" sz="2900" dirty="0" smtClean="0"/>
              <a:t> In extreme weather conditions like windy, rainy weather, these sheets are not damaged and give excellent support.</a:t>
            </a:r>
          </a:p>
          <a:p>
            <a:pPr>
              <a:lnSpc>
                <a:spcPct val="120000"/>
              </a:lnSpc>
            </a:pPr>
            <a:r>
              <a:rPr lang="en-US" sz="2900" dirty="0" smtClean="0"/>
              <a:t> </a:t>
            </a:r>
            <a:r>
              <a:rPr lang="en-US" sz="2900" b="1" dirty="0" smtClean="0"/>
              <a:t>High strength :</a:t>
            </a:r>
            <a:r>
              <a:rPr lang="en-US" sz="2900" dirty="0" smtClean="0"/>
              <a:t> These profiles have excellent spanning ability and outstanding recovery after excessive load.</a:t>
            </a:r>
          </a:p>
          <a:p>
            <a:pPr>
              <a:lnSpc>
                <a:spcPct val="120000"/>
              </a:lnSpc>
            </a:pPr>
            <a:r>
              <a:rPr lang="en-US" sz="2900" dirty="0" smtClean="0"/>
              <a:t> </a:t>
            </a:r>
            <a:r>
              <a:rPr lang="en-US" sz="2900" b="1" dirty="0" smtClean="0"/>
              <a:t>Fireproof :</a:t>
            </a:r>
            <a:r>
              <a:rPr lang="en-US" sz="2900" dirty="0" smtClean="0"/>
              <a:t> Manufactured only form those materials which follow ant-fire standards.</a:t>
            </a:r>
          </a:p>
          <a:p>
            <a:pPr>
              <a:lnSpc>
                <a:spcPct val="120000"/>
              </a:lnSpc>
            </a:pPr>
            <a:r>
              <a:rPr lang="en-US" sz="2900" dirty="0" smtClean="0"/>
              <a:t> </a:t>
            </a:r>
            <a:r>
              <a:rPr lang="en-US" sz="2900" b="1" dirty="0" smtClean="0"/>
              <a:t>Acoustic :</a:t>
            </a:r>
            <a:r>
              <a:rPr lang="en-US" sz="2900" dirty="0" smtClean="0"/>
              <a:t> Its significant construction provides excellent acoustic features and thus is used as the cladding for large halls.</a:t>
            </a:r>
          </a:p>
          <a:p>
            <a:pPr>
              <a:lnSpc>
                <a:spcPct val="120000"/>
              </a:lnSpc>
            </a:pPr>
            <a:r>
              <a:rPr lang="en-US" sz="2900" dirty="0" smtClean="0"/>
              <a:t> </a:t>
            </a:r>
            <a:r>
              <a:rPr lang="en-US" sz="2900" b="1" dirty="0" smtClean="0"/>
              <a:t>Faster, Easier Erection :</a:t>
            </a:r>
            <a:r>
              <a:rPr lang="en-US" sz="2900" dirty="0" smtClean="0"/>
              <a:t> There is a requirement of fewer fasteners that helps for faster erection time.</a:t>
            </a:r>
          </a:p>
          <a:p>
            <a:pPr>
              <a:lnSpc>
                <a:spcPct val="120000"/>
              </a:lnSpc>
            </a:pPr>
            <a:r>
              <a:rPr lang="en-US" sz="2900" dirty="0" smtClean="0"/>
              <a:t> </a:t>
            </a:r>
            <a:r>
              <a:rPr lang="en-US" sz="2900" b="1" dirty="0" smtClean="0"/>
              <a:t>Economical :</a:t>
            </a:r>
            <a:r>
              <a:rPr lang="en-US" sz="2900" dirty="0" smtClean="0"/>
              <a:t> The greater spanning ability and maximum coverage per unit mass provides wide support spacing, offering supporting structure economies.</a:t>
            </a:r>
          </a:p>
          <a:p>
            <a:endParaRPr lang="en-US" dirty="0"/>
          </a:p>
        </p:txBody>
      </p:sp>
      <p:sp>
        <p:nvSpPr>
          <p:cNvPr id="4" name="Rectangle 3"/>
          <p:cNvSpPr/>
          <p:nvPr/>
        </p:nvSpPr>
        <p:spPr>
          <a:xfrm>
            <a:off x="6324600" y="6324600"/>
            <a:ext cx="2653290"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Composite Deck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Composite Deck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a:p>
            <a:endParaRPr lang="en-US" dirty="0" smtClean="0"/>
          </a:p>
          <a:p>
            <a:endParaRPr lang="en-US" dirty="0" smtClean="0"/>
          </a:p>
          <a:p>
            <a:endParaRPr lang="en-US" dirty="0" smtClean="0"/>
          </a:p>
          <a:p>
            <a:endParaRPr lang="en-US" dirty="0"/>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normAutofit/>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152400" y="1371600"/>
            <a:ext cx="8686800" cy="5181600"/>
          </a:xfrm>
        </p:spPr>
        <p:txBody>
          <a:bodyPr numCol="2">
            <a:noAutofit/>
          </a:bodyPr>
          <a:lstStyle/>
          <a:p>
            <a:pPr>
              <a:lnSpc>
                <a:spcPct val="170000"/>
              </a:lnSpc>
            </a:pPr>
            <a:r>
              <a:rPr lang="en-US" sz="1300" b="1" dirty="0" smtClean="0"/>
              <a:t>Strong shear resistance :</a:t>
            </a:r>
            <a:r>
              <a:rPr lang="en-US" sz="1300" dirty="0" smtClean="0"/>
              <a:t> With their rigid structure and design, these sheets have very strong shear resistance and are not deformed or compressed easily under excessive loading.</a:t>
            </a:r>
          </a:p>
          <a:p>
            <a:pPr>
              <a:lnSpc>
                <a:spcPct val="170000"/>
              </a:lnSpc>
            </a:pPr>
            <a:r>
              <a:rPr lang="en-US" sz="1300" b="1" dirty="0" smtClean="0"/>
              <a:t>Beautiful appearance : </a:t>
            </a:r>
            <a:r>
              <a:rPr lang="en-US" sz="1300" dirty="0" smtClean="0"/>
              <a:t>The sheets are availability in attractive shapes, corrugations and colors that add attractive look to these sheets..</a:t>
            </a:r>
          </a:p>
          <a:p>
            <a:pPr>
              <a:lnSpc>
                <a:spcPct val="170000"/>
              </a:lnSpc>
            </a:pPr>
            <a:r>
              <a:rPr lang="en-US" sz="1300" b="1" dirty="0" smtClean="0"/>
              <a:t>Corrosion Resistance : </a:t>
            </a:r>
            <a:r>
              <a:rPr lang="en-US" sz="1300" dirty="0" smtClean="0"/>
              <a:t>As these sheets are made from excellent quality galvanized steel and aluminum as base materials, these sheets are resistance to corrosion in various conditions.</a:t>
            </a:r>
          </a:p>
          <a:p>
            <a:pPr>
              <a:lnSpc>
                <a:spcPct val="170000"/>
              </a:lnSpc>
            </a:pPr>
            <a:r>
              <a:rPr lang="en-US" sz="1300" b="1" dirty="0" smtClean="0"/>
              <a:t>Low cost : </a:t>
            </a:r>
            <a:r>
              <a:rPr lang="en-US" sz="1300" dirty="0" smtClean="0"/>
              <a:t>The extra costs have been hugely cut down as these reduce installation and maintenance costs.</a:t>
            </a:r>
            <a:endParaRPr lang="en-US" sz="1300" b="1" dirty="0" smtClean="0"/>
          </a:p>
          <a:p>
            <a:pPr>
              <a:lnSpc>
                <a:spcPct val="170000"/>
              </a:lnSpc>
            </a:pPr>
            <a:r>
              <a:rPr lang="en-US" sz="1300" b="1" dirty="0" smtClean="0"/>
              <a:t>High Strength : </a:t>
            </a:r>
            <a:r>
              <a:rPr lang="en-US" sz="1300" dirty="0" smtClean="0"/>
              <a:t>Are not get damaged in any extreme weather conditions are well suited for longer period of time.</a:t>
            </a:r>
          </a:p>
          <a:p>
            <a:pPr>
              <a:lnSpc>
                <a:spcPct val="170000"/>
              </a:lnSpc>
            </a:pPr>
            <a:r>
              <a:rPr lang="en-US" sz="1300" b="1" dirty="0" smtClean="0"/>
              <a:t>Weatherproof : </a:t>
            </a:r>
            <a:r>
              <a:rPr lang="en-US" sz="1300" dirty="0" smtClean="0"/>
              <a:t>Without getting damaged, these sheets can bear extreme weather conditions</a:t>
            </a:r>
          </a:p>
          <a:p>
            <a:pPr>
              <a:lnSpc>
                <a:spcPct val="170000"/>
              </a:lnSpc>
            </a:pPr>
            <a:r>
              <a:rPr lang="en-US" sz="1300" b="1" dirty="0" smtClean="0"/>
              <a:t>Fireproof :</a:t>
            </a:r>
            <a:r>
              <a:rPr lang="en-US" sz="1300" dirty="0" smtClean="0"/>
              <a:t> The materials used in these sheets are resistant to fire and thus make the whole structure immune to fire.</a:t>
            </a:r>
          </a:p>
          <a:p>
            <a:pPr>
              <a:lnSpc>
                <a:spcPct val="170000"/>
              </a:lnSpc>
            </a:pPr>
            <a:r>
              <a:rPr lang="en-US" sz="1300" b="1" dirty="0" smtClean="0"/>
              <a:t>Simple and robust construction : </a:t>
            </a:r>
            <a:r>
              <a:rPr lang="en-US" sz="1300" dirty="0" smtClean="0"/>
              <a:t>The whole design is simple and robust which make these sheets to be installed easily and can be placed for longer period of time</a:t>
            </a:r>
          </a:p>
          <a:p>
            <a:pPr>
              <a:lnSpc>
                <a:spcPct val="170000"/>
              </a:lnSpc>
            </a:pPr>
            <a:r>
              <a:rPr lang="en-US" sz="1300" b="1" dirty="0" smtClean="0"/>
              <a:t>Light weight :</a:t>
            </a:r>
            <a:r>
              <a:rPr lang="en-US" sz="1300" dirty="0" smtClean="0"/>
              <a:t> Being light in weight, these are very easy to install</a:t>
            </a:r>
          </a:p>
          <a:p>
            <a:pPr>
              <a:lnSpc>
                <a:spcPct val="170000"/>
              </a:lnSpc>
            </a:pPr>
            <a:r>
              <a:rPr lang="en-US" sz="1300" b="1" dirty="0" smtClean="0"/>
              <a:t>Eco-friendly : </a:t>
            </a:r>
            <a:r>
              <a:rPr lang="en-US" sz="1300" dirty="0" smtClean="0"/>
              <a:t>All these sheets can be recycled and thus are eco-friendly.</a:t>
            </a:r>
          </a:p>
        </p:txBody>
      </p:sp>
      <p:sp>
        <p:nvSpPr>
          <p:cNvPr id="4" name="Rectangle 3"/>
          <p:cNvSpPr/>
          <p:nvPr/>
        </p:nvSpPr>
        <p:spPr>
          <a:xfrm>
            <a:off x="6553200" y="6488668"/>
            <a:ext cx="2590800" cy="369332"/>
          </a:xfrm>
          <a:prstGeom prst="rect">
            <a:avLst/>
          </a:prstGeom>
        </p:spPr>
        <p:txBody>
          <a:bodyPr wrap="square">
            <a:spAutoFit/>
          </a:bodyPr>
          <a:lstStyle/>
          <a:p>
            <a:r>
              <a:rPr lang="en-US" dirty="0" smtClean="0">
                <a:hlinkClick r:id="rId2"/>
              </a:rPr>
              <a:t>http://</a:t>
            </a:r>
            <a:r>
              <a:rPr lang="en-US" sz="1600" dirty="0" smtClean="0">
                <a:hlinkClick r:id="rId2"/>
              </a:rPr>
              <a:t>pushpakinfra.net</a:t>
            </a:r>
            <a:r>
              <a:rPr lang="en-US" dirty="0" smtClean="0">
                <a:hlinkClick r:id="rId2"/>
              </a:rPr>
              <a: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0668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676400"/>
            <a:ext cx="8229600" cy="4800600"/>
          </a:xfrm>
        </p:spPr>
        <p:txBody>
          <a:bodyPr/>
          <a:lstStyle/>
          <a:p>
            <a:pPr>
              <a:lnSpc>
                <a:spcPct val="150000"/>
              </a:lnSpc>
            </a:pPr>
            <a:r>
              <a:rPr lang="en-US" dirty="0" smtClean="0"/>
              <a:t>High Storey Buildings</a:t>
            </a:r>
          </a:p>
          <a:p>
            <a:pPr>
              <a:lnSpc>
                <a:spcPct val="150000"/>
              </a:lnSpc>
            </a:pPr>
            <a:r>
              <a:rPr lang="en-US" dirty="0" smtClean="0"/>
              <a:t>Architectural panels</a:t>
            </a:r>
          </a:p>
          <a:p>
            <a:pPr>
              <a:lnSpc>
                <a:spcPct val="150000"/>
              </a:lnSpc>
            </a:pPr>
            <a:r>
              <a:rPr lang="en-US" dirty="0" smtClean="0"/>
              <a:t>Office Buildings</a:t>
            </a:r>
          </a:p>
          <a:p>
            <a:pPr>
              <a:lnSpc>
                <a:spcPct val="150000"/>
              </a:lnSpc>
            </a:pPr>
            <a:r>
              <a:rPr lang="en-US" dirty="0" smtClean="0"/>
              <a:t>Construction purposes</a:t>
            </a:r>
          </a:p>
          <a:p>
            <a:pPr>
              <a:lnSpc>
                <a:spcPct val="150000"/>
              </a:lnSpc>
            </a:pPr>
            <a:r>
              <a:rPr lang="en-US" dirty="0" smtClean="0"/>
              <a:t>Household purpose</a:t>
            </a:r>
          </a:p>
          <a:p>
            <a:pPr>
              <a:lnSpc>
                <a:spcPct val="150000"/>
              </a:lnSpc>
            </a:pPr>
            <a:r>
              <a:rPr lang="en-US" dirty="0" smtClean="0"/>
              <a:t>Shopping malls</a:t>
            </a:r>
          </a:p>
          <a:p>
            <a:pPr>
              <a:lnSpc>
                <a:spcPct val="150000"/>
              </a:lnSpc>
            </a:pPr>
            <a:r>
              <a:rPr lang="en-US" dirty="0" smtClean="0"/>
              <a:t>Warehouses</a:t>
            </a:r>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Composite Deck Profile Sheets manufacturer </a:t>
            </a:r>
            <a:endParaRPr lang="en-US" dirty="0">
              <a:latin typeface="Georgia" pitchFamily="18" charset="0"/>
            </a:endParaRPr>
          </a:p>
        </p:txBody>
      </p:sp>
      <p:pic>
        <p:nvPicPr>
          <p:cNvPr id="4" name="Content Placeholder 3" descr="Composite Deck Profile Sheets.png"/>
          <p:cNvPicPr>
            <a:picLocks noGrp="1" noChangeAspect="1"/>
          </p:cNvPicPr>
          <p:nvPr>
            <p:ph idx="1"/>
          </p:nvPr>
        </p:nvPicPr>
        <p:blipFill>
          <a:blip r:embed="rId2"/>
          <a:stretch>
            <a:fillRect/>
          </a:stretch>
        </p:blipFill>
        <p:spPr>
          <a:xfrm>
            <a:off x="2409825" y="2249488"/>
            <a:ext cx="4324350" cy="4324350"/>
          </a:xfrm>
        </p:spPr>
      </p:pic>
      <p:sp>
        <p:nvSpPr>
          <p:cNvPr id="5" name="Rectangle 4"/>
          <p:cNvSpPr/>
          <p:nvPr/>
        </p:nvSpPr>
        <p:spPr>
          <a:xfrm>
            <a:off x="6172200" y="6324600"/>
            <a:ext cx="2762295"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Metal Roofing Tile Profile Sheets manufacturer </a:t>
            </a:r>
            <a:endParaRPr lang="en-US" dirty="0">
              <a:latin typeface="Georgia" pitchFamily="18" charset="0"/>
            </a:endParaRPr>
          </a:p>
        </p:txBody>
      </p:sp>
      <p:sp>
        <p:nvSpPr>
          <p:cNvPr id="3" name="Content Placeholder 2"/>
          <p:cNvSpPr>
            <a:spLocks noGrp="1"/>
          </p:cNvSpPr>
          <p:nvPr>
            <p:ph idx="1"/>
          </p:nvPr>
        </p:nvSpPr>
        <p:spPr/>
        <p:txBody>
          <a:bodyPr/>
          <a:lstStyle/>
          <a:p>
            <a:r>
              <a:rPr lang="en-US" dirty="0" smtClean="0"/>
              <a:t>Pushpak Infrasteel is best Metal Roofing Tile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a:t>
            </a:r>
          </a:p>
          <a:p>
            <a:endParaRPr lang="en-US" dirty="0" smtClean="0"/>
          </a:p>
          <a:p>
            <a:endParaRPr lang="en-US" dirty="0"/>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85800"/>
          </a:xfrm>
        </p:spPr>
        <p:txBody>
          <a:bodyPr>
            <a:noAutofit/>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533400" y="1371600"/>
            <a:ext cx="8229600" cy="5105400"/>
          </a:xfrm>
        </p:spPr>
        <p:txBody>
          <a:bodyPr>
            <a:noAutofit/>
          </a:bodyPr>
          <a:lstStyle/>
          <a:p>
            <a:r>
              <a:rPr lang="en-US" sz="1800" dirty="0" smtClean="0"/>
              <a:t>Aesthetically attractive</a:t>
            </a:r>
          </a:p>
          <a:p>
            <a:r>
              <a:rPr lang="en-US" sz="1800" dirty="0" smtClean="0"/>
              <a:t> Can be fabricated and erected with immense ease</a:t>
            </a:r>
          </a:p>
          <a:p>
            <a:r>
              <a:rPr lang="en-US" sz="1800" dirty="0" smtClean="0"/>
              <a:t> Perfect insulating capabilities</a:t>
            </a:r>
          </a:p>
          <a:p>
            <a:r>
              <a:rPr lang="en-US" sz="1800" dirty="0" smtClean="0"/>
              <a:t> Rigid structure</a:t>
            </a:r>
          </a:p>
          <a:p>
            <a:r>
              <a:rPr lang="en-US" sz="1800" dirty="0" smtClean="0"/>
              <a:t> Cold bridging can be eliminated</a:t>
            </a:r>
          </a:p>
          <a:p>
            <a:r>
              <a:rPr lang="en-US" sz="1800" dirty="0" smtClean="0"/>
              <a:t> Excellent ventilation</a:t>
            </a:r>
          </a:p>
          <a:p>
            <a:r>
              <a:rPr lang="en-US" sz="1800" dirty="0" smtClean="0"/>
              <a:t> The sheets have standard thickness that allows no leakage</a:t>
            </a:r>
          </a:p>
          <a:p>
            <a:r>
              <a:rPr lang="en-US" sz="1800" dirty="0" smtClean="0"/>
              <a:t> Extremely weatherproof and hence doesn’t allow sunrays, wind</a:t>
            </a:r>
          </a:p>
          <a:p>
            <a:r>
              <a:rPr lang="en-US" sz="1800" dirty="0" smtClean="0"/>
              <a:t> Made of recyclable materials and thus can be recycled</a:t>
            </a:r>
          </a:p>
          <a:p>
            <a:r>
              <a:rPr lang="en-US" sz="1800" dirty="0" smtClean="0"/>
              <a:t> These sheets are availed in different colors</a:t>
            </a:r>
          </a:p>
          <a:p>
            <a:r>
              <a:rPr lang="en-US" sz="1800" dirty="0" smtClean="0"/>
              <a:t> Fitted easily with simple tools</a:t>
            </a:r>
          </a:p>
          <a:p>
            <a:r>
              <a:rPr lang="en-US" sz="1800" dirty="0" smtClean="0"/>
              <a:t> No tear-off or wear-off</a:t>
            </a:r>
          </a:p>
          <a:p>
            <a:r>
              <a:rPr lang="en-US" sz="1800" dirty="0" smtClean="0"/>
              <a:t> Resistant to corrosion for longer period of time</a:t>
            </a:r>
          </a:p>
          <a:p>
            <a:r>
              <a:rPr lang="en-US" sz="1800" dirty="0" smtClean="0"/>
              <a:t> Easy to install, can be installed easily by oneself</a:t>
            </a:r>
          </a:p>
          <a:p>
            <a:r>
              <a:rPr lang="en-US" sz="1800" dirty="0" smtClean="0"/>
              <a:t> Owing to galvanized surface, these is good finish and shining</a:t>
            </a:r>
          </a:p>
          <a:p>
            <a:r>
              <a:rPr lang="en-US" sz="1800" dirty="0" smtClean="0"/>
              <a:t> Heat conductivity is very low</a:t>
            </a:r>
          </a:p>
          <a:p>
            <a:r>
              <a:rPr lang="en-US" sz="1800" dirty="0" smtClean="0"/>
              <a:t> Available at reasonable cost</a:t>
            </a:r>
          </a:p>
          <a:p>
            <a:endParaRPr lang="en-US" sz="1800" dirty="0"/>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0668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828800"/>
            <a:ext cx="8229600" cy="4325112"/>
          </a:xfrm>
        </p:spPr>
        <p:txBody>
          <a:bodyPr/>
          <a:lstStyle/>
          <a:p>
            <a:pPr>
              <a:lnSpc>
                <a:spcPct val="150000"/>
              </a:lnSpc>
            </a:pPr>
            <a:r>
              <a:rPr lang="en-US" dirty="0" smtClean="0"/>
              <a:t> Industrial roofing</a:t>
            </a:r>
          </a:p>
          <a:p>
            <a:pPr>
              <a:lnSpc>
                <a:spcPct val="150000"/>
              </a:lnSpc>
            </a:pPr>
            <a:r>
              <a:rPr lang="en-US" dirty="0" smtClean="0"/>
              <a:t> Household cladding</a:t>
            </a:r>
          </a:p>
          <a:p>
            <a:pPr>
              <a:lnSpc>
                <a:spcPct val="150000"/>
              </a:lnSpc>
            </a:pPr>
            <a:r>
              <a:rPr lang="en-US" dirty="0" smtClean="0"/>
              <a:t> Garages</a:t>
            </a:r>
          </a:p>
          <a:p>
            <a:pPr>
              <a:lnSpc>
                <a:spcPct val="150000"/>
              </a:lnSpc>
            </a:pPr>
            <a:r>
              <a:rPr lang="en-US" dirty="0" smtClean="0"/>
              <a:t> Warehouses</a:t>
            </a:r>
          </a:p>
          <a:p>
            <a:pPr>
              <a:lnSpc>
                <a:spcPct val="150000"/>
              </a:lnSpc>
            </a:pPr>
            <a:r>
              <a:rPr lang="en-US" dirty="0" smtClean="0"/>
              <a:t> Agricultural units</a:t>
            </a:r>
          </a:p>
          <a:p>
            <a:pPr>
              <a:lnSpc>
                <a:spcPct val="150000"/>
              </a:lnSpc>
            </a:pPr>
            <a:r>
              <a:rPr lang="en-US" dirty="0" smtClean="0"/>
              <a:t> Storage purposes</a:t>
            </a:r>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mn-lt"/>
              </a:rPr>
              <a:t>Metal Roofing Tile Profile Sheets manufacturer </a:t>
            </a:r>
            <a:endParaRPr lang="en-US" dirty="0">
              <a:latin typeface="+mn-lt"/>
            </a:endParaRPr>
          </a:p>
        </p:txBody>
      </p:sp>
      <p:pic>
        <p:nvPicPr>
          <p:cNvPr id="4" name="Content Placeholder 3" descr="Metal roofing tile profile.png"/>
          <p:cNvPicPr>
            <a:picLocks noGrp="1" noChangeAspect="1"/>
          </p:cNvPicPr>
          <p:nvPr>
            <p:ph idx="1"/>
          </p:nvPr>
        </p:nvPicPr>
        <p:blipFill>
          <a:blip r:embed="rId2"/>
          <a:stretch>
            <a:fillRect/>
          </a:stretch>
        </p:blipFill>
        <p:spPr>
          <a:xfrm>
            <a:off x="2409825" y="2249488"/>
            <a:ext cx="4324350" cy="4324350"/>
          </a:xfrm>
        </p:spPr>
      </p:pic>
      <p:sp>
        <p:nvSpPr>
          <p:cNvPr id="5" name="Rectangle 4"/>
          <p:cNvSpPr/>
          <p:nvPr/>
        </p:nvSpPr>
        <p:spPr>
          <a:xfrm>
            <a:off x="6248400" y="6324600"/>
            <a:ext cx="2762295"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latin typeface="Georgia" pitchFamily="18" charset="0"/>
              </a:rPr>
              <a:t>Contact Us:</a:t>
            </a:r>
            <a:endParaRPr lang="en-US" dirty="0">
              <a:latin typeface="Georgia" pitchFamily="18" charset="0"/>
            </a:endParaRPr>
          </a:p>
        </p:txBody>
      </p:sp>
      <p:sp>
        <p:nvSpPr>
          <p:cNvPr id="3" name="Content Placeholder 2"/>
          <p:cNvSpPr>
            <a:spLocks noGrp="1"/>
          </p:cNvSpPr>
          <p:nvPr>
            <p:ph idx="1"/>
          </p:nvPr>
        </p:nvSpPr>
        <p:spPr/>
        <p:txBody>
          <a:bodyPr/>
          <a:lstStyle/>
          <a:p>
            <a:r>
              <a:rPr lang="en-US" b="1" dirty="0" smtClean="0"/>
              <a:t>Address:</a:t>
            </a:r>
            <a:r>
              <a:rPr lang="en-US" dirty="0" smtClean="0">
                <a:latin typeface="Bookman Old Style" pitchFamily="18" charset="0"/>
              </a:rPr>
              <a:t> Office No. 506, </a:t>
            </a:r>
            <a:r>
              <a:rPr lang="en-US" dirty="0" err="1" smtClean="0">
                <a:latin typeface="Bookman Old Style" pitchFamily="18" charset="0"/>
              </a:rPr>
              <a:t>Suyog</a:t>
            </a:r>
            <a:r>
              <a:rPr lang="en-US" dirty="0" smtClean="0">
                <a:latin typeface="Bookman Old Style" pitchFamily="18" charset="0"/>
              </a:rPr>
              <a:t> Center, </a:t>
            </a:r>
            <a:r>
              <a:rPr lang="en-US" dirty="0" err="1" smtClean="0">
                <a:latin typeface="Bookman Old Style" pitchFamily="18" charset="0"/>
              </a:rPr>
              <a:t>Gultekdi</a:t>
            </a:r>
            <a:r>
              <a:rPr lang="en-US" dirty="0" smtClean="0">
                <a:latin typeface="Bookman Old Style" pitchFamily="18" charset="0"/>
              </a:rPr>
              <a:t>, Market Yard, </a:t>
            </a:r>
            <a:r>
              <a:rPr lang="en-US" dirty="0" err="1" smtClean="0">
                <a:latin typeface="Bookman Old Style" pitchFamily="18" charset="0"/>
              </a:rPr>
              <a:t>Patanjali</a:t>
            </a:r>
            <a:r>
              <a:rPr lang="en-US" dirty="0" smtClean="0">
                <a:latin typeface="Bookman Old Style" pitchFamily="18" charset="0"/>
              </a:rPr>
              <a:t> Mega Store, </a:t>
            </a:r>
            <a:r>
              <a:rPr lang="en-US" dirty="0" err="1" smtClean="0">
                <a:latin typeface="Bookman Old Style" pitchFamily="18" charset="0"/>
              </a:rPr>
              <a:t>Pune</a:t>
            </a:r>
            <a:r>
              <a:rPr lang="en-US" dirty="0" smtClean="0">
                <a:latin typeface="Bookman Old Style" pitchFamily="18" charset="0"/>
              </a:rPr>
              <a:t> - 411037, Maharashtra, India</a:t>
            </a:r>
          </a:p>
          <a:p>
            <a:pPr>
              <a:buNone/>
            </a:pPr>
            <a:endParaRPr lang="en-US" dirty="0" smtClean="0"/>
          </a:p>
          <a:p>
            <a:r>
              <a:rPr lang="en-US" b="1" dirty="0" smtClean="0"/>
              <a:t>Number:</a:t>
            </a:r>
            <a:r>
              <a:rPr lang="en-US" dirty="0" smtClean="0"/>
              <a:t> </a:t>
            </a:r>
            <a:r>
              <a:rPr lang="en-US" dirty="0" smtClean="0">
                <a:latin typeface="Bookman Old Style" pitchFamily="18" charset="0"/>
              </a:rPr>
              <a:t>+91 - 98908 55558</a:t>
            </a:r>
          </a:p>
          <a:p>
            <a:pPr>
              <a:buNone/>
            </a:pPr>
            <a:endParaRPr lang="en-US" dirty="0" smtClean="0"/>
          </a:p>
          <a:p>
            <a:r>
              <a:rPr lang="en-US" b="1" dirty="0" smtClean="0"/>
              <a:t>Email:</a:t>
            </a:r>
            <a:r>
              <a:rPr lang="en-US" dirty="0" smtClean="0"/>
              <a:t> </a:t>
            </a:r>
            <a:r>
              <a:rPr lang="en-US" dirty="0" smtClean="0">
                <a:latin typeface="Bookman Old Style" pitchFamily="18" charset="0"/>
              </a:rPr>
              <a:t>sales@coloursteel.com</a:t>
            </a:r>
          </a:p>
          <a:p>
            <a:pPr>
              <a:buNone/>
            </a:pPr>
            <a:endParaRPr lang="en-US" dirty="0"/>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ank_you_PNG99.png"/>
          <p:cNvPicPr>
            <a:picLocks noGrp="1" noChangeAspect="1"/>
          </p:cNvPicPr>
          <p:nvPr>
            <p:ph idx="4294967295"/>
          </p:nvPr>
        </p:nvPicPr>
        <p:blipFill>
          <a:blip r:embed="rId2"/>
          <a:stretch>
            <a:fillRect/>
          </a:stretch>
        </p:blipFill>
        <p:spPr>
          <a:xfrm>
            <a:off x="1676399" y="1524000"/>
            <a:ext cx="5406843" cy="4495800"/>
          </a:xfrm>
        </p:spPr>
      </p:pic>
      <p:sp>
        <p:nvSpPr>
          <p:cNvPr id="7" name="Rectangle 6"/>
          <p:cNvSpPr/>
          <p:nvPr/>
        </p:nvSpPr>
        <p:spPr>
          <a:xfrm>
            <a:off x="6172200" y="6324600"/>
            <a:ext cx="2762295"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p:txBody>
          <a:bodyPr/>
          <a:lstStyle/>
          <a:p>
            <a:r>
              <a:rPr lang="en-US" dirty="0" smtClean="0"/>
              <a:t> Architectural roofs</a:t>
            </a:r>
          </a:p>
          <a:p>
            <a:r>
              <a:rPr lang="en-US" dirty="0" smtClean="0"/>
              <a:t> Auditoriums</a:t>
            </a:r>
          </a:p>
          <a:p>
            <a:r>
              <a:rPr lang="en-US" dirty="0" smtClean="0"/>
              <a:t> Exhibition halls</a:t>
            </a:r>
          </a:p>
          <a:p>
            <a:r>
              <a:rPr lang="en-US" dirty="0" smtClean="0"/>
              <a:t> Gymnasiums</a:t>
            </a:r>
          </a:p>
          <a:p>
            <a:r>
              <a:rPr lang="en-US" dirty="0" smtClean="0"/>
              <a:t> Airports</a:t>
            </a:r>
          </a:p>
          <a:p>
            <a:r>
              <a:rPr lang="en-US" dirty="0" smtClean="0"/>
              <a:t> Household roofing</a:t>
            </a:r>
          </a:p>
          <a:p>
            <a:r>
              <a:rPr lang="en-US" dirty="0" smtClean="0"/>
              <a:t> Commercial buildings</a:t>
            </a:r>
          </a:p>
          <a:p>
            <a:r>
              <a:rPr lang="en-US" dirty="0" smtClean="0"/>
              <a:t> Industrial buildings</a:t>
            </a:r>
          </a:p>
          <a:p>
            <a:endParaRPr lang="en-US" dirty="0"/>
          </a:p>
        </p:txBody>
      </p:sp>
      <p:sp>
        <p:nvSpPr>
          <p:cNvPr id="4" name="Rectangle 3"/>
          <p:cNvSpPr/>
          <p:nvPr/>
        </p:nvSpPr>
        <p:spPr>
          <a:xfrm>
            <a:off x="6324600" y="6324600"/>
            <a:ext cx="2653290"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latin typeface="Georgia" pitchFamily="18" charset="0"/>
              </a:rPr>
              <a:t>Profile Sheets manufacturer </a:t>
            </a:r>
            <a:r>
              <a:rPr lang="en-US" sz="5400" dirty="0" smtClean="0">
                <a:latin typeface="Georgia" pitchFamily="18" charset="0"/>
              </a:rPr>
              <a:t/>
            </a:r>
            <a:br>
              <a:rPr lang="en-US" sz="5400" dirty="0" smtClean="0">
                <a:latin typeface="Georgia" pitchFamily="18" charset="0"/>
              </a:rPr>
            </a:br>
            <a:endParaRPr lang="en-US" dirty="0"/>
          </a:p>
        </p:txBody>
      </p:sp>
      <p:pic>
        <p:nvPicPr>
          <p:cNvPr id="4" name="Content Placeholder 3" descr="Profile sheets.png"/>
          <p:cNvPicPr>
            <a:picLocks noGrp="1" noChangeAspect="1"/>
          </p:cNvPicPr>
          <p:nvPr>
            <p:ph idx="1"/>
          </p:nvPr>
        </p:nvPicPr>
        <p:blipFill>
          <a:blip r:embed="rId2"/>
          <a:stretch>
            <a:fillRect/>
          </a:stretch>
        </p:blipFill>
        <p:spPr>
          <a:xfrm>
            <a:off x="1981200" y="1905000"/>
            <a:ext cx="4525963" cy="4572000"/>
          </a:xfrm>
        </p:spPr>
      </p:pic>
      <p:sp>
        <p:nvSpPr>
          <p:cNvPr id="6" name="Rectangle 5"/>
          <p:cNvSpPr/>
          <p:nvPr/>
        </p:nvSpPr>
        <p:spPr>
          <a:xfrm>
            <a:off x="6400800" y="6324600"/>
            <a:ext cx="2531462" cy="369332"/>
          </a:xfrm>
          <a:prstGeom prst="rect">
            <a:avLst/>
          </a:prstGeom>
        </p:spPr>
        <p:txBody>
          <a:bodyPr wrap="none">
            <a:spAutoFit/>
          </a:bodyPr>
          <a:lstStyle/>
          <a:p>
            <a:r>
              <a:rPr lang="en-US" dirty="0" smtClean="0">
                <a:hlinkClick r:id="rId3"/>
              </a:rPr>
              <a:t>http://pushpakinfra.net/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Color Coated Profile Sheets </a:t>
            </a:r>
            <a:r>
              <a:rPr lang="en-US" dirty="0" smtClean="0">
                <a:latin typeface="Georgia" pitchFamily="18" charset="0"/>
              </a:rPr>
              <a:t>manufacturer</a:t>
            </a:r>
            <a:r>
              <a:rPr lang="en-US" dirty="0" smtClean="0"/>
              <a:t> </a:t>
            </a:r>
            <a:endParaRPr lang="en-US" dirty="0"/>
          </a:p>
        </p:txBody>
      </p:sp>
      <p:sp>
        <p:nvSpPr>
          <p:cNvPr id="3" name="Content Placeholder 2"/>
          <p:cNvSpPr>
            <a:spLocks noGrp="1"/>
          </p:cNvSpPr>
          <p:nvPr>
            <p:ph idx="1"/>
          </p:nvPr>
        </p:nvSpPr>
        <p:spPr/>
        <p:txBody>
          <a:bodyPr/>
          <a:lstStyle/>
          <a:p>
            <a:r>
              <a:rPr lang="en-US" dirty="0" smtClean="0"/>
              <a:t>Pushpak Infrasteel is best Color Coated Profile Sheets manufacturer  Company in </a:t>
            </a:r>
            <a:r>
              <a:rPr lang="en-US" dirty="0" err="1" smtClean="0"/>
              <a:t>Pune</a:t>
            </a:r>
            <a:r>
              <a:rPr lang="en-US" dirty="0" smtClean="0"/>
              <a:t>, India. </a:t>
            </a:r>
          </a:p>
          <a:p>
            <a:r>
              <a:rPr lang="en-US" dirty="0" smtClean="0"/>
              <a:t>We offer a huge collection of Profile Sheets, Color Coated Profile Sheets, Pre-Coated Profile Sheets, and Color Profile Sheets at competitive prices in all over India. </a:t>
            </a:r>
          </a:p>
          <a:p>
            <a:endParaRPr lang="en-US" dirty="0"/>
          </a:p>
        </p:txBody>
      </p:sp>
      <p:sp>
        <p:nvSpPr>
          <p:cNvPr id="4" name="Rectangle 3"/>
          <p:cNvSpPr/>
          <p:nvPr/>
        </p:nvSpPr>
        <p:spPr>
          <a:xfrm>
            <a:off x="6248400" y="6324600"/>
            <a:ext cx="2762295"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ctr"/>
            <a:r>
              <a:rPr lang="en-US" dirty="0" smtClean="0">
                <a:latin typeface="+mn-lt"/>
              </a:rPr>
              <a:t>Advantages</a:t>
            </a:r>
            <a:endParaRPr lang="en-US" dirty="0">
              <a:latin typeface="+mn-lt"/>
            </a:endParaRPr>
          </a:p>
        </p:txBody>
      </p:sp>
      <p:sp>
        <p:nvSpPr>
          <p:cNvPr id="3" name="Content Placeholder 2"/>
          <p:cNvSpPr>
            <a:spLocks noGrp="1"/>
          </p:cNvSpPr>
          <p:nvPr>
            <p:ph idx="1"/>
          </p:nvPr>
        </p:nvSpPr>
        <p:spPr>
          <a:xfrm>
            <a:off x="457200" y="1905000"/>
            <a:ext cx="8229600" cy="4325112"/>
          </a:xfrm>
        </p:spPr>
        <p:txBody>
          <a:bodyPr numCol="2">
            <a:normAutofit fontScale="55000" lnSpcReduction="20000"/>
          </a:bodyPr>
          <a:lstStyle/>
          <a:p>
            <a:pPr>
              <a:lnSpc>
                <a:spcPct val="170000"/>
              </a:lnSpc>
            </a:pPr>
            <a:r>
              <a:rPr lang="en-US" dirty="0" smtClean="0"/>
              <a:t>Attractive look</a:t>
            </a:r>
          </a:p>
          <a:p>
            <a:pPr>
              <a:lnSpc>
                <a:spcPct val="170000"/>
              </a:lnSpc>
            </a:pPr>
            <a:r>
              <a:rPr lang="en-US" dirty="0" smtClean="0"/>
              <a:t> Can be fabricated and erected with immense ease</a:t>
            </a:r>
          </a:p>
          <a:p>
            <a:pPr>
              <a:lnSpc>
                <a:spcPct val="170000"/>
              </a:lnSpc>
            </a:pPr>
            <a:r>
              <a:rPr lang="en-US" dirty="0" smtClean="0"/>
              <a:t> Excellent insulation</a:t>
            </a:r>
          </a:p>
          <a:p>
            <a:pPr>
              <a:lnSpc>
                <a:spcPct val="170000"/>
              </a:lnSpc>
            </a:pPr>
            <a:r>
              <a:rPr lang="en-US" dirty="0" smtClean="0"/>
              <a:t> No cold bridging</a:t>
            </a:r>
          </a:p>
          <a:p>
            <a:pPr>
              <a:lnSpc>
                <a:spcPct val="170000"/>
              </a:lnSpc>
            </a:pPr>
            <a:r>
              <a:rPr lang="en-US" dirty="0" smtClean="0"/>
              <a:t> No tear-off or wear-off</a:t>
            </a:r>
          </a:p>
          <a:p>
            <a:pPr>
              <a:lnSpc>
                <a:spcPct val="170000"/>
              </a:lnSpc>
            </a:pPr>
            <a:r>
              <a:rPr lang="en-US" dirty="0" smtClean="0"/>
              <a:t> Anti-corrosion</a:t>
            </a:r>
          </a:p>
          <a:p>
            <a:pPr>
              <a:lnSpc>
                <a:spcPct val="170000"/>
              </a:lnSpc>
            </a:pPr>
            <a:r>
              <a:rPr lang="en-US" dirty="0" smtClean="0"/>
              <a:t> Easy to install, and it requires less time</a:t>
            </a:r>
          </a:p>
          <a:p>
            <a:pPr>
              <a:lnSpc>
                <a:spcPct val="170000"/>
              </a:lnSpc>
            </a:pPr>
            <a:r>
              <a:rPr lang="en-US" dirty="0" smtClean="0"/>
              <a:t> Provides proper ventilation</a:t>
            </a:r>
          </a:p>
          <a:p>
            <a:pPr>
              <a:lnSpc>
                <a:spcPct val="170000"/>
              </a:lnSpc>
            </a:pPr>
            <a:r>
              <a:rPr lang="en-US" dirty="0" smtClean="0"/>
              <a:t>The sheets have standard thickness that allows no leakage</a:t>
            </a:r>
          </a:p>
          <a:p>
            <a:pPr>
              <a:lnSpc>
                <a:spcPct val="170000"/>
              </a:lnSpc>
            </a:pPr>
            <a:r>
              <a:rPr lang="en-US" dirty="0" smtClean="0"/>
              <a:t>Extremely weatherproof and hence doesn’t allow sunrays, wind</a:t>
            </a:r>
          </a:p>
          <a:p>
            <a:pPr>
              <a:lnSpc>
                <a:spcPct val="170000"/>
              </a:lnSpc>
            </a:pPr>
            <a:r>
              <a:rPr lang="en-US" dirty="0" smtClean="0"/>
              <a:t> Colors used are non-toxic and environment friendly</a:t>
            </a:r>
          </a:p>
          <a:p>
            <a:pPr>
              <a:lnSpc>
                <a:spcPct val="170000"/>
              </a:lnSpc>
            </a:pPr>
            <a:r>
              <a:rPr lang="en-US" dirty="0" smtClean="0"/>
              <a:t> Availability in various color</a:t>
            </a:r>
          </a:p>
          <a:p>
            <a:pPr>
              <a:lnSpc>
                <a:spcPct val="170000"/>
              </a:lnSpc>
            </a:pPr>
            <a:r>
              <a:rPr lang="en-US" dirty="0" smtClean="0"/>
              <a:t> Is fitted quickly and simply</a:t>
            </a:r>
          </a:p>
          <a:p>
            <a:pPr>
              <a:lnSpc>
                <a:spcPct val="170000"/>
              </a:lnSpc>
            </a:pPr>
            <a:r>
              <a:rPr lang="en-US" dirty="0" smtClean="0"/>
              <a:t> Owing to galvanized surface, these is good finish and shining</a:t>
            </a:r>
          </a:p>
          <a:p>
            <a:pPr>
              <a:lnSpc>
                <a:spcPct val="170000"/>
              </a:lnSpc>
            </a:pPr>
            <a:r>
              <a:rPr lang="en-US" dirty="0" smtClean="0"/>
              <a:t> Low heat conductivity</a:t>
            </a:r>
          </a:p>
          <a:p>
            <a:pPr>
              <a:lnSpc>
                <a:spcPct val="170000"/>
              </a:lnSpc>
            </a:pPr>
            <a:r>
              <a:rPr lang="en-US" dirty="0" smtClean="0"/>
              <a:t> Available at reasonable cost</a:t>
            </a:r>
          </a:p>
        </p:txBody>
      </p:sp>
      <p:sp>
        <p:nvSpPr>
          <p:cNvPr id="4" name="Rectangle 3"/>
          <p:cNvSpPr/>
          <p:nvPr/>
        </p:nvSpPr>
        <p:spPr>
          <a:xfrm>
            <a:off x="63246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lstStyle/>
          <a:p>
            <a:pPr algn="ctr"/>
            <a:r>
              <a:rPr lang="en-US" dirty="0" smtClean="0">
                <a:latin typeface="+mn-lt"/>
              </a:rPr>
              <a:t>Applications</a:t>
            </a:r>
            <a:endParaRPr lang="en-US" dirty="0">
              <a:latin typeface="+mn-lt"/>
            </a:endParaRPr>
          </a:p>
        </p:txBody>
      </p:sp>
      <p:sp>
        <p:nvSpPr>
          <p:cNvPr id="3" name="Content Placeholder 2"/>
          <p:cNvSpPr>
            <a:spLocks noGrp="1"/>
          </p:cNvSpPr>
          <p:nvPr>
            <p:ph idx="1"/>
          </p:nvPr>
        </p:nvSpPr>
        <p:spPr>
          <a:xfrm>
            <a:off x="457200" y="1981200"/>
            <a:ext cx="8229600" cy="4325112"/>
          </a:xfrm>
        </p:spPr>
        <p:txBody>
          <a:bodyPr/>
          <a:lstStyle/>
          <a:p>
            <a:pPr>
              <a:lnSpc>
                <a:spcPct val="150000"/>
              </a:lnSpc>
            </a:pPr>
            <a:r>
              <a:rPr lang="en-US" dirty="0" smtClean="0"/>
              <a:t> Household cladding</a:t>
            </a:r>
          </a:p>
          <a:p>
            <a:pPr>
              <a:lnSpc>
                <a:spcPct val="150000"/>
              </a:lnSpc>
            </a:pPr>
            <a:r>
              <a:rPr lang="en-US" dirty="0" smtClean="0"/>
              <a:t> Garages</a:t>
            </a:r>
          </a:p>
          <a:p>
            <a:pPr>
              <a:lnSpc>
                <a:spcPct val="150000"/>
              </a:lnSpc>
            </a:pPr>
            <a:r>
              <a:rPr lang="en-US" dirty="0" smtClean="0"/>
              <a:t> Warehouses</a:t>
            </a:r>
          </a:p>
          <a:p>
            <a:pPr>
              <a:lnSpc>
                <a:spcPct val="150000"/>
              </a:lnSpc>
            </a:pPr>
            <a:r>
              <a:rPr lang="en-US" dirty="0" smtClean="0"/>
              <a:t> Industrial roofing</a:t>
            </a:r>
          </a:p>
          <a:p>
            <a:pPr>
              <a:lnSpc>
                <a:spcPct val="150000"/>
              </a:lnSpc>
            </a:pPr>
            <a:r>
              <a:rPr lang="en-US" dirty="0" smtClean="0"/>
              <a:t> Agricultural units</a:t>
            </a:r>
          </a:p>
          <a:p>
            <a:pPr>
              <a:lnSpc>
                <a:spcPct val="150000"/>
              </a:lnSpc>
            </a:pPr>
            <a:r>
              <a:rPr lang="en-US" dirty="0" smtClean="0"/>
              <a:t> Storage purposes</a:t>
            </a:r>
          </a:p>
          <a:p>
            <a:pPr>
              <a:lnSpc>
                <a:spcPct val="150000"/>
              </a:lnSpc>
              <a:buNone/>
            </a:pPr>
            <a:endParaRPr lang="en-US" dirty="0"/>
          </a:p>
        </p:txBody>
      </p:sp>
      <p:sp>
        <p:nvSpPr>
          <p:cNvPr id="4" name="Rectangle 3"/>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Georgia" pitchFamily="18" charset="0"/>
              </a:rPr>
              <a:t>Color</a:t>
            </a:r>
            <a:r>
              <a:rPr lang="en-US" dirty="0" smtClean="0"/>
              <a:t> Coated Profile Sheets manufacturer </a:t>
            </a:r>
            <a:endParaRPr lang="en-US" dirty="0"/>
          </a:p>
        </p:txBody>
      </p:sp>
      <p:sp>
        <p:nvSpPr>
          <p:cNvPr id="5" name="Rectangle 4"/>
          <p:cNvSpPr/>
          <p:nvPr/>
        </p:nvSpPr>
        <p:spPr>
          <a:xfrm>
            <a:off x="6477000" y="6324600"/>
            <a:ext cx="2531462" cy="369332"/>
          </a:xfrm>
          <a:prstGeom prst="rect">
            <a:avLst/>
          </a:prstGeom>
        </p:spPr>
        <p:txBody>
          <a:bodyPr wrap="none">
            <a:spAutoFit/>
          </a:bodyPr>
          <a:lstStyle/>
          <a:p>
            <a:r>
              <a:rPr lang="en-US" dirty="0" smtClean="0">
                <a:hlinkClick r:id="rId2"/>
              </a:rPr>
              <a:t>http://pushpakinfra.net/</a:t>
            </a:r>
            <a:endParaRPr lang="en-US" dirty="0"/>
          </a:p>
        </p:txBody>
      </p:sp>
      <p:pic>
        <p:nvPicPr>
          <p:cNvPr id="7" name="Content Placeholder 6" descr="Call Us On_ +91 - 98908 55558.png"/>
          <p:cNvPicPr>
            <a:picLocks noGrp="1" noChangeAspect="1"/>
          </p:cNvPicPr>
          <p:nvPr>
            <p:ph idx="1"/>
          </p:nvPr>
        </p:nvPicPr>
        <p:blipFill>
          <a:blip r:embed="rId3"/>
          <a:stretch>
            <a:fillRect/>
          </a:stretch>
        </p:blipFill>
        <p:spPr>
          <a:xfrm>
            <a:off x="1981200" y="2209800"/>
            <a:ext cx="4324350" cy="432435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127</TotalTime>
  <Words>1009</Words>
  <Application>Microsoft Office PowerPoint</Application>
  <PresentationFormat>On-screen Show (4:3)</PresentationFormat>
  <Paragraphs>259</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Urban</vt:lpstr>
      <vt:lpstr> Pushpak Infrasteel Pvt. Ltd.</vt:lpstr>
      <vt:lpstr>Profile Sheets manufacturer  </vt:lpstr>
      <vt:lpstr>Advantages</vt:lpstr>
      <vt:lpstr>Applications</vt:lpstr>
      <vt:lpstr>Profile Sheets manufacturer  </vt:lpstr>
      <vt:lpstr>Color Coated Profile Sheets manufacturer </vt:lpstr>
      <vt:lpstr>Advantages</vt:lpstr>
      <vt:lpstr>Applications</vt:lpstr>
      <vt:lpstr>Color Coated Profile Sheets manufacturer </vt:lpstr>
      <vt:lpstr>Pre-Coated Profile Sheets manufacturer </vt:lpstr>
      <vt:lpstr>Advantages</vt:lpstr>
      <vt:lpstr>Applications</vt:lpstr>
      <vt:lpstr>Pre-Coated Profile Sheets manufacturer </vt:lpstr>
      <vt:lpstr>Color Profile Sheets manufacturer </vt:lpstr>
      <vt:lpstr>Advantages</vt:lpstr>
      <vt:lpstr>Applications</vt:lpstr>
      <vt:lpstr>Color Profile Sheets manufacturer </vt:lpstr>
      <vt:lpstr>Galvalume Profile Sheets manufacturer </vt:lpstr>
      <vt:lpstr>Advantages</vt:lpstr>
      <vt:lpstr>Applications</vt:lpstr>
      <vt:lpstr>Galvalume Profile Sheets manufacturer </vt:lpstr>
      <vt:lpstr>Steel Deck Profile Sheets manufacturer </vt:lpstr>
      <vt:lpstr>Advantages</vt:lpstr>
      <vt:lpstr>Applications</vt:lpstr>
      <vt:lpstr>Steel Deck Profile Sheets manufacturer </vt:lpstr>
      <vt:lpstr>Composite Metals Deck Profile Sheets manufacturer </vt:lpstr>
      <vt:lpstr>Advantages</vt:lpstr>
      <vt:lpstr>Applications</vt:lpstr>
      <vt:lpstr>Composite Metals Deck Profile Sheets manufacturer </vt:lpstr>
      <vt:lpstr>Composite Deck Profile Sheets manufacturer </vt:lpstr>
      <vt:lpstr>Advantages</vt:lpstr>
      <vt:lpstr>Applications</vt:lpstr>
      <vt:lpstr>Composite Deck Profile Sheets manufacturer </vt:lpstr>
      <vt:lpstr>Metal Roofing Tile Profile Sheets manufacturer </vt:lpstr>
      <vt:lpstr>Advantages</vt:lpstr>
      <vt:lpstr>Applications</vt:lpstr>
      <vt:lpstr>Metal Roofing Tile Profile Sheets manufacturer </vt:lpstr>
      <vt:lpstr>Contact Us:</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Pushpak Infrasteel Pvt. Ltd.</dc:title>
  <dc:creator>USER</dc:creator>
  <cp:lastModifiedBy>USER</cp:lastModifiedBy>
  <cp:revision>17</cp:revision>
  <dcterms:created xsi:type="dcterms:W3CDTF">2019-05-20T10:50:46Z</dcterms:created>
  <dcterms:modified xsi:type="dcterms:W3CDTF">2019-05-30T10:16:37Z</dcterms:modified>
</cp:coreProperties>
</file>