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Lst>
  <p:sldSz cx="12192000" cy="6858000"/>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varScale="1">
        <p:scale>
          <a:sx n="115" d="100"/>
          <a:sy n="115" d="100"/>
        </p:scale>
        <p:origin x="372" y="11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ableStyles" Target="tableStyle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pic>
        <p:nvPicPr>
          <p:cNvPr id="7" name="Picture 6"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4242851"/>
            <a:ext cx="8968084" cy="275942"/>
          </a:xfrm>
          <a:prstGeom prst="rect">
            <a:avLst/>
          </a:prstGeom>
        </p:spPr>
      </p:pic>
      <p:pic>
        <p:nvPicPr>
          <p:cNvPr id="8" name="Picture 7"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111716" y="4243845"/>
            <a:ext cx="3077108" cy="276940"/>
          </a:xfrm>
          <a:prstGeom prst="rect">
            <a:avLst/>
          </a:prstGeom>
        </p:spPr>
      </p:pic>
      <p:sp>
        <p:nvSpPr>
          <p:cNvPr id="9" name="Rectangle 8"/>
          <p:cNvSpPr/>
          <p:nvPr/>
        </p:nvSpPr>
        <p:spPr>
          <a:xfrm>
            <a:off x="0" y="2590078"/>
            <a:ext cx="8968085" cy="1660332"/>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Rectangle 9"/>
          <p:cNvSpPr/>
          <p:nvPr/>
        </p:nvSpPr>
        <p:spPr>
          <a:xfrm>
            <a:off x="9111715" y="2590078"/>
            <a:ext cx="3077109" cy="166033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680322" y="2733709"/>
            <a:ext cx="8144134" cy="1373070"/>
          </a:xfrm>
        </p:spPr>
        <p:txBody>
          <a:bodyPr anchor="b">
            <a:noAutofit/>
          </a:bodyPr>
          <a:lstStyle>
            <a:lvl1pPr algn="r">
              <a:defRPr sz="5400"/>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680322" y="4394039"/>
            <a:ext cx="8144134" cy="1117687"/>
          </a:xfrm>
        </p:spPr>
        <p:txBody>
          <a:bodyPr>
            <a:normAutofit/>
          </a:bodyPr>
          <a:lstStyle>
            <a:lvl1pPr marL="0" indent="0" algn="r">
              <a:buNone/>
              <a:defRPr sz="20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smtClean="0"/>
              <a:t>Haga clic para editar el estilo de subtítulo del patrón</a:t>
            </a:r>
            <a:endParaRPr lang="en-US" dirty="0"/>
          </a:p>
        </p:txBody>
      </p:sp>
      <p:sp>
        <p:nvSpPr>
          <p:cNvPr id="4" name="Date Placeholder 3"/>
          <p:cNvSpPr>
            <a:spLocks noGrp="1"/>
          </p:cNvSpPr>
          <p:nvPr>
            <p:ph type="dt" sz="half" idx="10"/>
          </p:nvPr>
        </p:nvSpPr>
        <p:spPr/>
        <p:txBody>
          <a:bodyPr/>
          <a:lstStyle/>
          <a:p>
            <a:fld id="{06B69243-679B-4F9B-9B88-6CA55D3CBB38}" type="datetimeFigureOut">
              <a:rPr lang="es-MX" smtClean="0"/>
              <a:t>22/04/2018</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a:xfrm>
            <a:off x="9255346" y="2750337"/>
            <a:ext cx="1171888" cy="1356442"/>
          </a:xfrm>
        </p:spPr>
        <p:txBody>
          <a:bodyPr/>
          <a:lstStyle/>
          <a:p>
            <a:fld id="{CE535B92-77FF-4449-9BC9-9E8A5BBE517C}" type="slidenum">
              <a:rPr lang="es-MX" smtClean="0"/>
              <a:t>‹Nº›</a:t>
            </a:fld>
            <a:endParaRPr lang="es-MX"/>
          </a:p>
        </p:txBody>
      </p:sp>
    </p:spTree>
    <p:extLst>
      <p:ext uri="{BB962C8B-B14F-4D97-AF65-F5344CB8AC3E}">
        <p14:creationId xmlns:p14="http://schemas.microsoft.com/office/powerpoint/2010/main" val="428417496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Imagen panorámica con descripción">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5928628"/>
            <a:ext cx="10437812" cy="321164"/>
          </a:xfrm>
          <a:prstGeom prst="rect">
            <a:avLst/>
          </a:prstGeom>
        </p:spPr>
      </p:pic>
      <p:pic>
        <p:nvPicPr>
          <p:cNvPr id="9" name="Picture 8" descr="HD-ShadowShort.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585826" y="5929622"/>
            <a:ext cx="1602997" cy="144270"/>
          </a:xfrm>
          <a:prstGeom prst="rect">
            <a:avLst/>
          </a:prstGeom>
        </p:spPr>
      </p:pic>
      <p:sp>
        <p:nvSpPr>
          <p:cNvPr id="10" name="Rectangle 9"/>
          <p:cNvSpPr/>
          <p:nvPr/>
        </p:nvSpPr>
        <p:spPr>
          <a:xfrm>
            <a:off x="0" y="4567988"/>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4567988"/>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2" y="4711616"/>
            <a:ext cx="9613859" cy="453051"/>
          </a:xfrm>
        </p:spPr>
        <p:txBody>
          <a:bodyPr anchor="b">
            <a:normAutofit/>
          </a:bodyPr>
          <a:lstStyle>
            <a:lvl1pPr>
              <a:defRPr sz="240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680322" y="609597"/>
            <a:ext cx="9613859" cy="3589575"/>
          </a:xfrm>
          <a:noFill/>
          <a:ln>
            <a:noFill/>
          </a:ln>
          <a:effectLst>
            <a:outerShdw blurRad="76200" dist="63500" dir="5040000" algn="tl" rotWithShape="0">
              <a:srgbClr val="000000">
                <a:alpha val="41000"/>
              </a:srgbClr>
            </a:outerShdw>
          </a:effectLst>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680319" y="5169583"/>
            <a:ext cx="9613862" cy="622971"/>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Editar el estilo de texto del patrón</a:t>
            </a:r>
          </a:p>
        </p:txBody>
      </p:sp>
      <p:sp>
        <p:nvSpPr>
          <p:cNvPr id="5" name="Date Placeholder 4"/>
          <p:cNvSpPr>
            <a:spLocks noGrp="1"/>
          </p:cNvSpPr>
          <p:nvPr>
            <p:ph type="dt" sz="half" idx="10"/>
          </p:nvPr>
        </p:nvSpPr>
        <p:spPr/>
        <p:txBody>
          <a:bodyPr/>
          <a:lstStyle/>
          <a:p>
            <a:fld id="{06B69243-679B-4F9B-9B88-6CA55D3CBB38}" type="datetimeFigureOut">
              <a:rPr lang="es-MX" smtClean="0"/>
              <a:t>22/04/2018</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a:xfrm>
            <a:off x="10729455" y="4711309"/>
            <a:ext cx="1154151" cy="1090789"/>
          </a:xfrm>
        </p:spPr>
        <p:txBody>
          <a:bodyPr/>
          <a:lstStyle/>
          <a:p>
            <a:fld id="{CE535B92-77FF-4449-9BC9-9E8A5BBE517C}" type="slidenum">
              <a:rPr lang="es-MX" smtClean="0"/>
              <a:t>‹Nº›</a:t>
            </a:fld>
            <a:endParaRPr lang="es-MX"/>
          </a:p>
        </p:txBody>
      </p:sp>
    </p:spTree>
    <p:extLst>
      <p:ext uri="{BB962C8B-B14F-4D97-AF65-F5344CB8AC3E}">
        <p14:creationId xmlns:p14="http://schemas.microsoft.com/office/powerpoint/2010/main" val="89631740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ítulo y descripción">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5928628"/>
            <a:ext cx="10437812" cy="321164"/>
          </a:xfrm>
          <a:prstGeom prst="rect">
            <a:avLst/>
          </a:prstGeom>
        </p:spPr>
      </p:pic>
      <p:pic>
        <p:nvPicPr>
          <p:cNvPr id="9" name="Picture 8" descr="HD-ShadowShort.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585826" y="5929622"/>
            <a:ext cx="1602997" cy="144270"/>
          </a:xfrm>
          <a:prstGeom prst="rect">
            <a:avLst/>
          </a:prstGeom>
        </p:spPr>
      </p:pic>
      <p:sp>
        <p:nvSpPr>
          <p:cNvPr id="10" name="Rectangle 9"/>
          <p:cNvSpPr/>
          <p:nvPr/>
        </p:nvSpPr>
        <p:spPr>
          <a:xfrm>
            <a:off x="0" y="4567988"/>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4567988"/>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2" y="609597"/>
            <a:ext cx="9613858" cy="3592750"/>
          </a:xfrm>
        </p:spPr>
        <p:txBody>
          <a:bodyPr anchor="ctr"/>
          <a:lstStyle>
            <a:lvl1pPr>
              <a:defRPr sz="3200"/>
            </a:lvl1pPr>
          </a:lstStyle>
          <a:p>
            <a:r>
              <a:rPr lang="es-ES" smtClean="0"/>
              <a:t>Haga clic para modificar el estilo de título del patrón</a:t>
            </a:r>
            <a:endParaRPr lang="en-US" dirty="0"/>
          </a:p>
        </p:txBody>
      </p:sp>
      <p:sp>
        <p:nvSpPr>
          <p:cNvPr id="4" name="Text Placeholder 3"/>
          <p:cNvSpPr>
            <a:spLocks noGrp="1"/>
          </p:cNvSpPr>
          <p:nvPr>
            <p:ph type="body" sz="half" idx="2"/>
          </p:nvPr>
        </p:nvSpPr>
        <p:spPr>
          <a:xfrm>
            <a:off x="680322" y="4711615"/>
            <a:ext cx="9613859" cy="1090789"/>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Editar el estilo de texto del patrón</a:t>
            </a:r>
          </a:p>
        </p:txBody>
      </p:sp>
      <p:sp>
        <p:nvSpPr>
          <p:cNvPr id="5" name="Date Placeholder 4"/>
          <p:cNvSpPr>
            <a:spLocks noGrp="1"/>
          </p:cNvSpPr>
          <p:nvPr>
            <p:ph type="dt" sz="half" idx="10"/>
          </p:nvPr>
        </p:nvSpPr>
        <p:spPr/>
        <p:txBody>
          <a:bodyPr/>
          <a:lstStyle/>
          <a:p>
            <a:fld id="{06B69243-679B-4F9B-9B88-6CA55D3CBB38}" type="datetimeFigureOut">
              <a:rPr lang="es-MX" smtClean="0"/>
              <a:t>22/04/2018</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a:xfrm>
            <a:off x="10729455" y="4711615"/>
            <a:ext cx="1154151" cy="1090789"/>
          </a:xfrm>
        </p:spPr>
        <p:txBody>
          <a:bodyPr/>
          <a:lstStyle/>
          <a:p>
            <a:fld id="{CE535B92-77FF-4449-9BC9-9E8A5BBE517C}" type="slidenum">
              <a:rPr lang="es-MX" smtClean="0"/>
              <a:t>‹Nº›</a:t>
            </a:fld>
            <a:endParaRPr lang="es-MX"/>
          </a:p>
        </p:txBody>
      </p:sp>
    </p:spTree>
    <p:extLst>
      <p:ext uri="{BB962C8B-B14F-4D97-AF65-F5344CB8AC3E}">
        <p14:creationId xmlns:p14="http://schemas.microsoft.com/office/powerpoint/2010/main" val="196712892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ita con descripción">
    <p:spTree>
      <p:nvGrpSpPr>
        <p:cNvPr id="1" name=""/>
        <p:cNvGrpSpPr/>
        <p:nvPr/>
      </p:nvGrpSpPr>
      <p:grpSpPr>
        <a:xfrm>
          <a:off x="0" y="0"/>
          <a:ext cx="0" cy="0"/>
          <a:chOff x="0" y="0"/>
          <a:chExt cx="0" cy="0"/>
        </a:xfrm>
      </p:grpSpPr>
      <p:pic>
        <p:nvPicPr>
          <p:cNvPr id="11" name="Picture 10"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5928628"/>
            <a:ext cx="10437812" cy="321164"/>
          </a:xfrm>
          <a:prstGeom prst="rect">
            <a:avLst/>
          </a:prstGeom>
        </p:spPr>
      </p:pic>
      <p:pic>
        <p:nvPicPr>
          <p:cNvPr id="13" name="Picture 12" descr="HD-ShadowShort.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585826" y="5929622"/>
            <a:ext cx="1602997" cy="144270"/>
          </a:xfrm>
          <a:prstGeom prst="rect">
            <a:avLst/>
          </a:prstGeom>
        </p:spPr>
      </p:pic>
      <p:sp>
        <p:nvSpPr>
          <p:cNvPr id="14" name="Rectangle 13"/>
          <p:cNvSpPr/>
          <p:nvPr/>
        </p:nvSpPr>
        <p:spPr>
          <a:xfrm>
            <a:off x="0" y="4567988"/>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Rectangle 14"/>
          <p:cNvSpPr/>
          <p:nvPr/>
        </p:nvSpPr>
        <p:spPr>
          <a:xfrm>
            <a:off x="10585827" y="4567988"/>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127856" y="609598"/>
            <a:ext cx="8718877" cy="3036061"/>
          </a:xfrm>
        </p:spPr>
        <p:txBody>
          <a:bodyPr anchor="ctr"/>
          <a:lstStyle>
            <a:lvl1pPr>
              <a:defRPr sz="3200"/>
            </a:lvl1pPr>
          </a:lstStyle>
          <a:p>
            <a:r>
              <a:rPr lang="es-ES" smtClean="0"/>
              <a:t>Haga clic para modificar el estilo de título del patrón</a:t>
            </a:r>
            <a:endParaRPr lang="en-US" dirty="0"/>
          </a:p>
        </p:txBody>
      </p:sp>
      <p:sp>
        <p:nvSpPr>
          <p:cNvPr id="12" name="Text Placeholder 3"/>
          <p:cNvSpPr>
            <a:spLocks noGrp="1"/>
          </p:cNvSpPr>
          <p:nvPr>
            <p:ph type="body" sz="half" idx="13"/>
          </p:nvPr>
        </p:nvSpPr>
        <p:spPr>
          <a:xfrm>
            <a:off x="1402288" y="3653379"/>
            <a:ext cx="8156579" cy="548968"/>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Editar el estilo de texto del patrón</a:t>
            </a:r>
          </a:p>
        </p:txBody>
      </p:sp>
      <p:sp>
        <p:nvSpPr>
          <p:cNvPr id="4" name="Text Placeholder 3"/>
          <p:cNvSpPr>
            <a:spLocks noGrp="1"/>
          </p:cNvSpPr>
          <p:nvPr>
            <p:ph type="body" sz="half" idx="2"/>
          </p:nvPr>
        </p:nvSpPr>
        <p:spPr>
          <a:xfrm>
            <a:off x="680322" y="4711615"/>
            <a:ext cx="9613859" cy="1090789"/>
          </a:xfrm>
        </p:spPr>
        <p:txBody>
          <a:bodyPr anchor="ctr">
            <a:normAutofit/>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Editar el estilo de texto del patrón</a:t>
            </a:r>
          </a:p>
        </p:txBody>
      </p:sp>
      <p:sp>
        <p:nvSpPr>
          <p:cNvPr id="5" name="Date Placeholder 4"/>
          <p:cNvSpPr>
            <a:spLocks noGrp="1"/>
          </p:cNvSpPr>
          <p:nvPr>
            <p:ph type="dt" sz="half" idx="10"/>
          </p:nvPr>
        </p:nvSpPr>
        <p:spPr/>
        <p:txBody>
          <a:bodyPr/>
          <a:lstStyle/>
          <a:p>
            <a:fld id="{06B69243-679B-4F9B-9B88-6CA55D3CBB38}" type="datetimeFigureOut">
              <a:rPr lang="es-MX" smtClean="0"/>
              <a:t>22/04/2018</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a:xfrm>
            <a:off x="10729455" y="4709925"/>
            <a:ext cx="1154151" cy="1090789"/>
          </a:xfrm>
        </p:spPr>
        <p:txBody>
          <a:bodyPr/>
          <a:lstStyle/>
          <a:p>
            <a:fld id="{CE535B92-77FF-4449-9BC9-9E8A5BBE517C}" type="slidenum">
              <a:rPr lang="es-MX" smtClean="0"/>
              <a:t>‹Nº›</a:t>
            </a:fld>
            <a:endParaRPr lang="es-MX"/>
          </a:p>
        </p:txBody>
      </p:sp>
      <p:sp>
        <p:nvSpPr>
          <p:cNvPr id="16" name="TextBox 15"/>
          <p:cNvSpPr txBox="1"/>
          <p:nvPr/>
        </p:nvSpPr>
        <p:spPr>
          <a:xfrm>
            <a:off x="583572" y="748116"/>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7200" dirty="0">
                <a:solidFill>
                  <a:schemeClr val="tx1"/>
                </a:solidFill>
                <a:effectLst/>
              </a:rPr>
              <a:t>“</a:t>
            </a:r>
          </a:p>
        </p:txBody>
      </p:sp>
      <p:sp>
        <p:nvSpPr>
          <p:cNvPr id="17" name="TextBox 16"/>
          <p:cNvSpPr txBox="1"/>
          <p:nvPr/>
        </p:nvSpPr>
        <p:spPr>
          <a:xfrm>
            <a:off x="9662809" y="3033524"/>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7200" dirty="0">
                <a:solidFill>
                  <a:schemeClr val="tx1"/>
                </a:solidFill>
                <a:effectLst/>
              </a:rPr>
              <a:t>”</a:t>
            </a:r>
          </a:p>
        </p:txBody>
      </p:sp>
    </p:spTree>
    <p:extLst>
      <p:ext uri="{BB962C8B-B14F-4D97-AF65-F5344CB8AC3E}">
        <p14:creationId xmlns:p14="http://schemas.microsoft.com/office/powerpoint/2010/main" val="228925315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Tarjeta de nombre">
    <p:spTree>
      <p:nvGrpSpPr>
        <p:cNvPr id="1" name=""/>
        <p:cNvGrpSpPr/>
        <p:nvPr/>
      </p:nvGrpSpPr>
      <p:grpSpPr>
        <a:xfrm>
          <a:off x="0" y="0"/>
          <a:ext cx="0" cy="0"/>
          <a:chOff x="0" y="0"/>
          <a:chExt cx="0" cy="0"/>
        </a:xfrm>
      </p:grpSpPr>
      <p:pic>
        <p:nvPicPr>
          <p:cNvPr id="9" name="Picture 8"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5928628"/>
            <a:ext cx="10437812" cy="321164"/>
          </a:xfrm>
          <a:prstGeom prst="rect">
            <a:avLst/>
          </a:prstGeom>
        </p:spPr>
      </p:pic>
      <p:pic>
        <p:nvPicPr>
          <p:cNvPr id="10" name="Picture 9" descr="HD-ShadowShort.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585826" y="5929622"/>
            <a:ext cx="1602997" cy="144270"/>
          </a:xfrm>
          <a:prstGeom prst="rect">
            <a:avLst/>
          </a:prstGeom>
        </p:spPr>
      </p:pic>
      <p:sp>
        <p:nvSpPr>
          <p:cNvPr id="11" name="Rectangle 10"/>
          <p:cNvSpPr/>
          <p:nvPr/>
        </p:nvSpPr>
        <p:spPr>
          <a:xfrm>
            <a:off x="0" y="4567988"/>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2" name="Rectangle 11"/>
          <p:cNvSpPr/>
          <p:nvPr/>
        </p:nvSpPr>
        <p:spPr>
          <a:xfrm>
            <a:off x="10585827" y="4567988"/>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19" y="4711615"/>
            <a:ext cx="9613862" cy="588535"/>
          </a:xfrm>
        </p:spPr>
        <p:txBody>
          <a:bodyPr anchor="b"/>
          <a:lstStyle>
            <a:lvl1pPr>
              <a:defRPr sz="3200"/>
            </a:lvl1pPr>
          </a:lstStyle>
          <a:p>
            <a:r>
              <a:rPr lang="es-ES" smtClean="0"/>
              <a:t>Haga clic para modificar el estilo de título del patrón</a:t>
            </a:r>
            <a:endParaRPr lang="en-US" dirty="0"/>
          </a:p>
        </p:txBody>
      </p:sp>
      <p:sp>
        <p:nvSpPr>
          <p:cNvPr id="4" name="Text Placeholder 3"/>
          <p:cNvSpPr>
            <a:spLocks noGrp="1"/>
          </p:cNvSpPr>
          <p:nvPr>
            <p:ph type="body" sz="half" idx="2"/>
          </p:nvPr>
        </p:nvSpPr>
        <p:spPr>
          <a:xfrm>
            <a:off x="680320" y="5300149"/>
            <a:ext cx="9613862" cy="502255"/>
          </a:xfrm>
        </p:spPr>
        <p:txBody>
          <a:bodyPr anchor="t"/>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Editar el estilo de texto del patrón</a:t>
            </a:r>
          </a:p>
        </p:txBody>
      </p:sp>
      <p:sp>
        <p:nvSpPr>
          <p:cNvPr id="5" name="Date Placeholder 4"/>
          <p:cNvSpPr>
            <a:spLocks noGrp="1"/>
          </p:cNvSpPr>
          <p:nvPr>
            <p:ph type="dt" sz="half" idx="10"/>
          </p:nvPr>
        </p:nvSpPr>
        <p:spPr/>
        <p:txBody>
          <a:bodyPr/>
          <a:lstStyle/>
          <a:p>
            <a:fld id="{06B69243-679B-4F9B-9B88-6CA55D3CBB38}" type="datetimeFigureOut">
              <a:rPr lang="es-MX" smtClean="0"/>
              <a:t>22/04/2018</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a:xfrm>
            <a:off x="10729455" y="4709925"/>
            <a:ext cx="1154151" cy="1090789"/>
          </a:xfrm>
        </p:spPr>
        <p:txBody>
          <a:bodyPr/>
          <a:lstStyle/>
          <a:p>
            <a:fld id="{CE535B92-77FF-4449-9BC9-9E8A5BBE517C}" type="slidenum">
              <a:rPr lang="es-MX" smtClean="0"/>
              <a:t>‹Nº›</a:t>
            </a:fld>
            <a:endParaRPr lang="es-MX"/>
          </a:p>
        </p:txBody>
      </p:sp>
    </p:spTree>
    <p:extLst>
      <p:ext uri="{BB962C8B-B14F-4D97-AF65-F5344CB8AC3E}">
        <p14:creationId xmlns:p14="http://schemas.microsoft.com/office/powerpoint/2010/main" val="316832607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Columna 3">
    <p:spTree>
      <p:nvGrpSpPr>
        <p:cNvPr id="1" name=""/>
        <p:cNvGrpSpPr/>
        <p:nvPr/>
      </p:nvGrpSpPr>
      <p:grpSpPr>
        <a:xfrm>
          <a:off x="0" y="0"/>
          <a:ext cx="0" cy="0"/>
          <a:chOff x="0" y="0"/>
          <a:chExt cx="0" cy="0"/>
        </a:xfrm>
      </p:grpSpPr>
      <p:pic>
        <p:nvPicPr>
          <p:cNvPr id="13" name="Picture 12"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14" name="Picture 13" descr="HD-ShadowShort.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6" name="Rectangle 15"/>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Rectangle 16"/>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Title 1"/>
          <p:cNvSpPr>
            <a:spLocks noGrp="1"/>
          </p:cNvSpPr>
          <p:nvPr>
            <p:ph type="title"/>
          </p:nvPr>
        </p:nvSpPr>
        <p:spPr>
          <a:xfrm>
            <a:off x="669222" y="753228"/>
            <a:ext cx="9624960" cy="1080938"/>
          </a:xfrm>
        </p:spPr>
        <p:txBody>
          <a:bodyPr/>
          <a:lstStyle/>
          <a:p>
            <a:r>
              <a:rPr lang="es-ES" smtClean="0"/>
              <a:t>Haga clic para modificar el estilo de título del patrón</a:t>
            </a:r>
            <a:endParaRPr lang="en-US" dirty="0"/>
          </a:p>
        </p:txBody>
      </p:sp>
      <p:sp>
        <p:nvSpPr>
          <p:cNvPr id="7" name="Text Placeholder 2"/>
          <p:cNvSpPr>
            <a:spLocks noGrp="1"/>
          </p:cNvSpPr>
          <p:nvPr>
            <p:ph type="body" idx="1"/>
          </p:nvPr>
        </p:nvSpPr>
        <p:spPr>
          <a:xfrm>
            <a:off x="660946" y="2336873"/>
            <a:ext cx="3070034"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Editar el estilo de texto del patrón</a:t>
            </a:r>
          </a:p>
        </p:txBody>
      </p:sp>
      <p:sp>
        <p:nvSpPr>
          <p:cNvPr id="8" name="Text Placeholder 3"/>
          <p:cNvSpPr>
            <a:spLocks noGrp="1"/>
          </p:cNvSpPr>
          <p:nvPr>
            <p:ph type="body" sz="half" idx="15"/>
          </p:nvPr>
        </p:nvSpPr>
        <p:spPr>
          <a:xfrm>
            <a:off x="680322" y="3022673"/>
            <a:ext cx="3049702" cy="291351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Editar el estilo de texto del patrón</a:t>
            </a:r>
          </a:p>
        </p:txBody>
      </p:sp>
      <p:sp>
        <p:nvSpPr>
          <p:cNvPr id="9" name="Text Placeholder 4"/>
          <p:cNvSpPr>
            <a:spLocks noGrp="1"/>
          </p:cNvSpPr>
          <p:nvPr>
            <p:ph type="body" sz="quarter" idx="3"/>
          </p:nvPr>
        </p:nvSpPr>
        <p:spPr>
          <a:xfrm>
            <a:off x="3956025" y="2336873"/>
            <a:ext cx="3063240"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Editar el estilo de texto del patrón</a:t>
            </a:r>
          </a:p>
        </p:txBody>
      </p:sp>
      <p:sp>
        <p:nvSpPr>
          <p:cNvPr id="10" name="Text Placeholder 3"/>
          <p:cNvSpPr>
            <a:spLocks noGrp="1"/>
          </p:cNvSpPr>
          <p:nvPr>
            <p:ph type="body" sz="half" idx="16"/>
          </p:nvPr>
        </p:nvSpPr>
        <p:spPr>
          <a:xfrm>
            <a:off x="3945470" y="3022673"/>
            <a:ext cx="3063240" cy="291351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Editar el estilo de texto del patrón</a:t>
            </a:r>
          </a:p>
        </p:txBody>
      </p:sp>
      <p:sp>
        <p:nvSpPr>
          <p:cNvPr id="11" name="Text Placeholder 4"/>
          <p:cNvSpPr>
            <a:spLocks noGrp="1"/>
          </p:cNvSpPr>
          <p:nvPr>
            <p:ph type="body" sz="quarter" idx="13"/>
          </p:nvPr>
        </p:nvSpPr>
        <p:spPr>
          <a:xfrm>
            <a:off x="7224156" y="2336873"/>
            <a:ext cx="3070025"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Editar el estilo de texto del patrón</a:t>
            </a:r>
          </a:p>
        </p:txBody>
      </p:sp>
      <p:sp>
        <p:nvSpPr>
          <p:cNvPr id="12" name="Text Placeholder 3"/>
          <p:cNvSpPr>
            <a:spLocks noGrp="1"/>
          </p:cNvSpPr>
          <p:nvPr>
            <p:ph type="body" sz="half" idx="17"/>
          </p:nvPr>
        </p:nvSpPr>
        <p:spPr>
          <a:xfrm>
            <a:off x="7224156" y="3022673"/>
            <a:ext cx="3070025" cy="291351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Editar el estilo de texto del patrón</a:t>
            </a:r>
          </a:p>
        </p:txBody>
      </p:sp>
      <p:sp>
        <p:nvSpPr>
          <p:cNvPr id="3" name="Date Placeholder 2"/>
          <p:cNvSpPr>
            <a:spLocks noGrp="1"/>
          </p:cNvSpPr>
          <p:nvPr>
            <p:ph type="dt" sz="half" idx="10"/>
          </p:nvPr>
        </p:nvSpPr>
        <p:spPr/>
        <p:txBody>
          <a:bodyPr/>
          <a:lstStyle/>
          <a:p>
            <a:fld id="{06B69243-679B-4F9B-9B88-6CA55D3CBB38}" type="datetimeFigureOut">
              <a:rPr lang="es-MX" smtClean="0"/>
              <a:t>22/04/2018</a:t>
            </a:fld>
            <a:endParaRPr lang="es-MX"/>
          </a:p>
        </p:txBody>
      </p:sp>
      <p:sp>
        <p:nvSpPr>
          <p:cNvPr id="4" name="Footer Placeholder 3"/>
          <p:cNvSpPr>
            <a:spLocks noGrp="1"/>
          </p:cNvSpPr>
          <p:nvPr>
            <p:ph type="ftr" sz="quarter" idx="11"/>
          </p:nvPr>
        </p:nvSpPr>
        <p:spPr/>
        <p:txBody>
          <a:bodyPr/>
          <a:lstStyle/>
          <a:p>
            <a:endParaRPr lang="es-MX"/>
          </a:p>
        </p:txBody>
      </p:sp>
      <p:sp>
        <p:nvSpPr>
          <p:cNvPr id="5" name="Slide Number Placeholder 4"/>
          <p:cNvSpPr>
            <a:spLocks noGrp="1"/>
          </p:cNvSpPr>
          <p:nvPr>
            <p:ph type="sldNum" sz="quarter" idx="12"/>
          </p:nvPr>
        </p:nvSpPr>
        <p:spPr/>
        <p:txBody>
          <a:bodyPr/>
          <a:lstStyle/>
          <a:p>
            <a:fld id="{CE535B92-77FF-4449-9BC9-9E8A5BBE517C}" type="slidenum">
              <a:rPr lang="es-MX" smtClean="0"/>
              <a:t>‹Nº›</a:t>
            </a:fld>
            <a:endParaRPr lang="es-MX"/>
          </a:p>
        </p:txBody>
      </p:sp>
    </p:spTree>
    <p:extLst>
      <p:ext uri="{BB962C8B-B14F-4D97-AF65-F5344CB8AC3E}">
        <p14:creationId xmlns:p14="http://schemas.microsoft.com/office/powerpoint/2010/main" val="15258262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Columna de imagen 3">
    <p:spTree>
      <p:nvGrpSpPr>
        <p:cNvPr id="1" name=""/>
        <p:cNvGrpSpPr/>
        <p:nvPr/>
      </p:nvGrpSpPr>
      <p:grpSpPr>
        <a:xfrm>
          <a:off x="0" y="0"/>
          <a:ext cx="0" cy="0"/>
          <a:chOff x="0" y="0"/>
          <a:chExt cx="0" cy="0"/>
        </a:xfrm>
      </p:grpSpPr>
      <p:pic>
        <p:nvPicPr>
          <p:cNvPr id="15" name="Picture 14"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16" name="Picture 15" descr="HD-ShadowShort.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7" name="Rectangle 16"/>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 name="Rectangle 17"/>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0" name="Title 1"/>
          <p:cNvSpPr>
            <a:spLocks noGrp="1"/>
          </p:cNvSpPr>
          <p:nvPr>
            <p:ph type="title"/>
          </p:nvPr>
        </p:nvSpPr>
        <p:spPr>
          <a:xfrm>
            <a:off x="680322" y="753228"/>
            <a:ext cx="9613860" cy="1080938"/>
          </a:xfrm>
        </p:spPr>
        <p:txBody>
          <a:bodyPr/>
          <a:lstStyle/>
          <a:p>
            <a:r>
              <a:rPr lang="es-ES" smtClean="0"/>
              <a:t>Haga clic para modificar el estilo de título del patrón</a:t>
            </a:r>
            <a:endParaRPr lang="en-US" dirty="0"/>
          </a:p>
        </p:txBody>
      </p:sp>
      <p:sp>
        <p:nvSpPr>
          <p:cNvPr id="19" name="Text Placeholder 2"/>
          <p:cNvSpPr>
            <a:spLocks noGrp="1"/>
          </p:cNvSpPr>
          <p:nvPr>
            <p:ph type="body" idx="1"/>
          </p:nvPr>
        </p:nvSpPr>
        <p:spPr>
          <a:xfrm>
            <a:off x="680318" y="4297503"/>
            <a:ext cx="3049705"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Editar el estilo de texto del patrón</a:t>
            </a:r>
          </a:p>
        </p:txBody>
      </p:sp>
      <p:sp>
        <p:nvSpPr>
          <p:cNvPr id="20" name="Picture Placeholder 2"/>
          <p:cNvSpPr>
            <a:spLocks noGrp="1" noChangeAspect="1"/>
          </p:cNvSpPr>
          <p:nvPr>
            <p:ph type="pic" idx="15"/>
          </p:nvPr>
        </p:nvSpPr>
        <p:spPr>
          <a:xfrm>
            <a:off x="680318" y="2336873"/>
            <a:ext cx="3049705"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21" name="Text Placeholder 3"/>
          <p:cNvSpPr>
            <a:spLocks noGrp="1"/>
          </p:cNvSpPr>
          <p:nvPr>
            <p:ph type="body" sz="half" idx="18"/>
          </p:nvPr>
        </p:nvSpPr>
        <p:spPr>
          <a:xfrm>
            <a:off x="680318" y="4873765"/>
            <a:ext cx="3049705" cy="106242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Editar el estilo de texto del patrón</a:t>
            </a:r>
          </a:p>
        </p:txBody>
      </p:sp>
      <p:sp>
        <p:nvSpPr>
          <p:cNvPr id="22" name="Text Placeholder 4"/>
          <p:cNvSpPr>
            <a:spLocks noGrp="1"/>
          </p:cNvSpPr>
          <p:nvPr>
            <p:ph type="body" sz="quarter" idx="3"/>
          </p:nvPr>
        </p:nvSpPr>
        <p:spPr>
          <a:xfrm>
            <a:off x="3945471" y="4297503"/>
            <a:ext cx="3063240"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Editar el estilo de texto del patrón</a:t>
            </a:r>
          </a:p>
        </p:txBody>
      </p:sp>
      <p:sp>
        <p:nvSpPr>
          <p:cNvPr id="23" name="Picture Placeholder 2"/>
          <p:cNvSpPr>
            <a:spLocks noGrp="1" noChangeAspect="1"/>
          </p:cNvSpPr>
          <p:nvPr>
            <p:ph type="pic" idx="21"/>
          </p:nvPr>
        </p:nvSpPr>
        <p:spPr>
          <a:xfrm>
            <a:off x="3945470" y="2336873"/>
            <a:ext cx="3063240"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24" name="Text Placeholder 3"/>
          <p:cNvSpPr>
            <a:spLocks noGrp="1"/>
          </p:cNvSpPr>
          <p:nvPr>
            <p:ph type="body" sz="half" idx="19"/>
          </p:nvPr>
        </p:nvSpPr>
        <p:spPr>
          <a:xfrm>
            <a:off x="3944117" y="4873764"/>
            <a:ext cx="3067297" cy="106242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Editar el estilo de texto del patrón</a:t>
            </a:r>
          </a:p>
        </p:txBody>
      </p:sp>
      <p:sp>
        <p:nvSpPr>
          <p:cNvPr id="25" name="Text Placeholder 4"/>
          <p:cNvSpPr>
            <a:spLocks noGrp="1"/>
          </p:cNvSpPr>
          <p:nvPr>
            <p:ph type="body" sz="quarter" idx="13"/>
          </p:nvPr>
        </p:nvSpPr>
        <p:spPr>
          <a:xfrm>
            <a:off x="7230678" y="4297503"/>
            <a:ext cx="3063505"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Editar el estilo de texto del patrón</a:t>
            </a:r>
          </a:p>
        </p:txBody>
      </p:sp>
      <p:sp>
        <p:nvSpPr>
          <p:cNvPr id="26" name="Picture Placeholder 2"/>
          <p:cNvSpPr>
            <a:spLocks noGrp="1" noChangeAspect="1"/>
          </p:cNvSpPr>
          <p:nvPr>
            <p:ph type="pic" idx="22"/>
          </p:nvPr>
        </p:nvSpPr>
        <p:spPr>
          <a:xfrm>
            <a:off x="7230677" y="2336873"/>
            <a:ext cx="3063505"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27" name="Text Placeholder 3"/>
          <p:cNvSpPr>
            <a:spLocks noGrp="1"/>
          </p:cNvSpPr>
          <p:nvPr>
            <p:ph type="body" sz="half" idx="20"/>
          </p:nvPr>
        </p:nvSpPr>
        <p:spPr>
          <a:xfrm>
            <a:off x="7230553" y="4873762"/>
            <a:ext cx="3067563" cy="106242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Editar el estilo de texto del patrón</a:t>
            </a:r>
          </a:p>
        </p:txBody>
      </p:sp>
      <p:sp>
        <p:nvSpPr>
          <p:cNvPr id="3" name="Date Placeholder 2"/>
          <p:cNvSpPr>
            <a:spLocks noGrp="1"/>
          </p:cNvSpPr>
          <p:nvPr>
            <p:ph type="dt" sz="half" idx="10"/>
          </p:nvPr>
        </p:nvSpPr>
        <p:spPr/>
        <p:txBody>
          <a:bodyPr/>
          <a:lstStyle/>
          <a:p>
            <a:fld id="{06B69243-679B-4F9B-9B88-6CA55D3CBB38}" type="datetimeFigureOut">
              <a:rPr lang="es-MX" smtClean="0"/>
              <a:t>22/04/2018</a:t>
            </a:fld>
            <a:endParaRPr lang="es-MX"/>
          </a:p>
        </p:txBody>
      </p:sp>
      <p:sp>
        <p:nvSpPr>
          <p:cNvPr id="4" name="Footer Placeholder 3"/>
          <p:cNvSpPr>
            <a:spLocks noGrp="1"/>
          </p:cNvSpPr>
          <p:nvPr>
            <p:ph type="ftr" sz="quarter" idx="11"/>
          </p:nvPr>
        </p:nvSpPr>
        <p:spPr/>
        <p:txBody>
          <a:bodyPr/>
          <a:lstStyle/>
          <a:p>
            <a:endParaRPr lang="es-MX"/>
          </a:p>
        </p:txBody>
      </p:sp>
      <p:sp>
        <p:nvSpPr>
          <p:cNvPr id="5" name="Slide Number Placeholder 4"/>
          <p:cNvSpPr>
            <a:spLocks noGrp="1"/>
          </p:cNvSpPr>
          <p:nvPr>
            <p:ph type="sldNum" sz="quarter" idx="12"/>
          </p:nvPr>
        </p:nvSpPr>
        <p:spPr/>
        <p:txBody>
          <a:bodyPr/>
          <a:lstStyle/>
          <a:p>
            <a:fld id="{CE535B92-77FF-4449-9BC9-9E8A5BBE517C}" type="slidenum">
              <a:rPr lang="es-MX" smtClean="0"/>
              <a:t>‹Nº›</a:t>
            </a:fld>
            <a:endParaRPr lang="es-MX"/>
          </a:p>
        </p:txBody>
      </p:sp>
    </p:spTree>
    <p:extLst>
      <p:ext uri="{BB962C8B-B14F-4D97-AF65-F5344CB8AC3E}">
        <p14:creationId xmlns:p14="http://schemas.microsoft.com/office/powerpoint/2010/main" val="324730896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pic>
        <p:nvPicPr>
          <p:cNvPr id="7" name="Picture 6"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8" name="Picture 7" descr="HD-ShadowShort.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9" name="Rectangle 8"/>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Rectangle 9"/>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p:txBody>
          <a:bodyPr/>
          <a:lstStyle>
            <a:lvl1pPr algn="r">
              <a:defRPr/>
            </a:lvl1p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06B69243-679B-4F9B-9B88-6CA55D3CBB38}" type="datetimeFigureOut">
              <a:rPr lang="es-MX" smtClean="0"/>
              <a:t>22/04/2018</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CE535B92-77FF-4449-9BC9-9E8A5BBE517C}" type="slidenum">
              <a:rPr lang="es-MX" smtClean="0"/>
              <a:t>‹Nº›</a:t>
            </a:fld>
            <a:endParaRPr lang="es-MX"/>
          </a:p>
        </p:txBody>
      </p:sp>
    </p:spTree>
    <p:extLst>
      <p:ext uri="{BB962C8B-B14F-4D97-AF65-F5344CB8AC3E}">
        <p14:creationId xmlns:p14="http://schemas.microsoft.com/office/powerpoint/2010/main" val="60799844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7" name="Rectangle 6"/>
          <p:cNvSpPr/>
          <p:nvPr/>
        </p:nvSpPr>
        <p:spPr>
          <a:xfrm rot="5400000">
            <a:off x="8116207" y="1869395"/>
            <a:ext cx="5106988"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rot="5400000">
            <a:off x="9868202" y="5372403"/>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10129231" y="609597"/>
            <a:ext cx="1073802" cy="4353760"/>
          </a:xfrm>
        </p:spPr>
        <p:txBody>
          <a:bodyPr vert="eaVert"/>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680322" y="609597"/>
            <a:ext cx="8870004" cy="5326589"/>
          </a:xfrm>
        </p:spPr>
        <p:txBody>
          <a:bodyPr vert="eaVert"/>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a:xfrm>
            <a:off x="6807126" y="5936187"/>
            <a:ext cx="2743200" cy="365125"/>
          </a:xfrm>
        </p:spPr>
        <p:txBody>
          <a:bodyPr/>
          <a:lstStyle/>
          <a:p>
            <a:fld id="{06B69243-679B-4F9B-9B88-6CA55D3CBB38}" type="datetimeFigureOut">
              <a:rPr lang="es-MX" smtClean="0"/>
              <a:t>22/04/2018</a:t>
            </a:fld>
            <a:endParaRPr lang="es-MX"/>
          </a:p>
        </p:txBody>
      </p:sp>
      <p:sp>
        <p:nvSpPr>
          <p:cNvPr id="5" name="Footer Placeholder 4"/>
          <p:cNvSpPr>
            <a:spLocks noGrp="1"/>
          </p:cNvSpPr>
          <p:nvPr>
            <p:ph type="ftr" sz="quarter" idx="11"/>
          </p:nvPr>
        </p:nvSpPr>
        <p:spPr>
          <a:xfrm>
            <a:off x="680321" y="5936188"/>
            <a:ext cx="6126805" cy="365125"/>
          </a:xfrm>
        </p:spPr>
        <p:txBody>
          <a:bodyPr/>
          <a:lstStyle/>
          <a:p>
            <a:endParaRPr lang="es-MX"/>
          </a:p>
        </p:txBody>
      </p:sp>
      <p:sp>
        <p:nvSpPr>
          <p:cNvPr id="6" name="Slide Number Placeholder 5"/>
          <p:cNvSpPr>
            <a:spLocks noGrp="1"/>
          </p:cNvSpPr>
          <p:nvPr>
            <p:ph type="sldNum" sz="quarter" idx="12"/>
          </p:nvPr>
        </p:nvSpPr>
        <p:spPr>
          <a:xfrm>
            <a:off x="10097550" y="5398633"/>
            <a:ext cx="1154151" cy="1090789"/>
          </a:xfrm>
        </p:spPr>
        <p:txBody>
          <a:bodyPr anchor="t"/>
          <a:lstStyle>
            <a:lvl1pPr algn="ctr">
              <a:defRPr/>
            </a:lvl1pPr>
          </a:lstStyle>
          <a:p>
            <a:fld id="{CE535B92-77FF-4449-9BC9-9E8A5BBE517C}" type="slidenum">
              <a:rPr lang="es-MX" smtClean="0"/>
              <a:t>‹Nº›</a:t>
            </a:fld>
            <a:endParaRPr lang="es-MX"/>
          </a:p>
        </p:txBody>
      </p:sp>
    </p:spTree>
    <p:extLst>
      <p:ext uri="{BB962C8B-B14F-4D97-AF65-F5344CB8AC3E}">
        <p14:creationId xmlns:p14="http://schemas.microsoft.com/office/powerpoint/2010/main" val="334021935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pic>
        <p:nvPicPr>
          <p:cNvPr id="15" name="Picture 14"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16" name="Picture 15" descr="HD-ShadowShort.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7" name="Rectangle 16"/>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 name="Rectangle 17"/>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06B69243-679B-4F9B-9B88-6CA55D3CBB38}" type="datetimeFigureOut">
              <a:rPr lang="es-MX" smtClean="0"/>
              <a:t>22/04/2018</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CE535B92-77FF-4449-9BC9-9E8A5BBE517C}" type="slidenum">
              <a:rPr lang="es-MX" smtClean="0"/>
              <a:t>‹Nº›</a:t>
            </a:fld>
            <a:endParaRPr lang="es-MX"/>
          </a:p>
        </p:txBody>
      </p:sp>
    </p:spTree>
    <p:extLst>
      <p:ext uri="{BB962C8B-B14F-4D97-AF65-F5344CB8AC3E}">
        <p14:creationId xmlns:p14="http://schemas.microsoft.com/office/powerpoint/2010/main" val="282705484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pic>
        <p:nvPicPr>
          <p:cNvPr id="7" name="Picture 6"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4086907"/>
            <a:ext cx="10437812" cy="321164"/>
          </a:xfrm>
          <a:prstGeom prst="rect">
            <a:avLst/>
          </a:prstGeom>
        </p:spPr>
      </p:pic>
      <p:pic>
        <p:nvPicPr>
          <p:cNvPr id="8" name="Picture 7" descr="HD-ShadowShort.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585824" y="4087901"/>
            <a:ext cx="1602997" cy="144270"/>
          </a:xfrm>
          <a:prstGeom prst="rect">
            <a:avLst/>
          </a:prstGeom>
        </p:spPr>
      </p:pic>
      <p:sp>
        <p:nvSpPr>
          <p:cNvPr id="9" name="Rectangle 8"/>
          <p:cNvSpPr/>
          <p:nvPr/>
        </p:nvSpPr>
        <p:spPr>
          <a:xfrm>
            <a:off x="-2" y="2726267"/>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Rectangle 9"/>
          <p:cNvSpPr/>
          <p:nvPr/>
        </p:nvSpPr>
        <p:spPr>
          <a:xfrm>
            <a:off x="10585825" y="2726267"/>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2" y="2869895"/>
            <a:ext cx="9613860" cy="1090788"/>
          </a:xfrm>
        </p:spPr>
        <p:txBody>
          <a:bodyPr anchor="ctr">
            <a:normAutofit/>
          </a:bodyPr>
          <a:lstStyle>
            <a:lvl1pPr algn="r">
              <a:defRPr sz="3600"/>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80322" y="4232171"/>
            <a:ext cx="9613860" cy="1704017"/>
          </a:xfrm>
        </p:spPr>
        <p:txBody>
          <a:bodyPr>
            <a:normAutofit/>
          </a:bodyPr>
          <a:lstStyle>
            <a:lvl1pPr marL="0" indent="0" algn="r">
              <a:buNone/>
              <a:defRPr sz="20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smtClean="0"/>
              <a:t>Editar el estilo de texto del patrón</a:t>
            </a:r>
          </a:p>
        </p:txBody>
      </p:sp>
      <p:sp>
        <p:nvSpPr>
          <p:cNvPr id="4" name="Date Placeholder 3"/>
          <p:cNvSpPr>
            <a:spLocks noGrp="1"/>
          </p:cNvSpPr>
          <p:nvPr>
            <p:ph type="dt" sz="half" idx="10"/>
          </p:nvPr>
        </p:nvSpPr>
        <p:spPr/>
        <p:txBody>
          <a:bodyPr/>
          <a:lstStyle/>
          <a:p>
            <a:fld id="{06B69243-679B-4F9B-9B88-6CA55D3CBB38}" type="datetimeFigureOut">
              <a:rPr lang="es-MX" smtClean="0"/>
              <a:t>22/04/2018</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a:xfrm>
            <a:off x="10729455" y="2869895"/>
            <a:ext cx="1154151" cy="1090789"/>
          </a:xfrm>
        </p:spPr>
        <p:txBody>
          <a:bodyPr/>
          <a:lstStyle/>
          <a:p>
            <a:fld id="{CE535B92-77FF-4449-9BC9-9E8A5BBE517C}" type="slidenum">
              <a:rPr lang="es-MX" smtClean="0"/>
              <a:t>‹Nº›</a:t>
            </a:fld>
            <a:endParaRPr lang="es-MX"/>
          </a:p>
        </p:txBody>
      </p:sp>
    </p:spTree>
    <p:extLst>
      <p:ext uri="{BB962C8B-B14F-4D97-AF65-F5344CB8AC3E}">
        <p14:creationId xmlns:p14="http://schemas.microsoft.com/office/powerpoint/2010/main" val="87362199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9" name="Picture 8" descr="HD-ShadowShort.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0" name="Rectangle 9"/>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680320" y="2336873"/>
            <a:ext cx="4698358" cy="3599316"/>
          </a:xfrm>
        </p:spPr>
        <p:txBody>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5594123" y="2336873"/>
            <a:ext cx="4700058" cy="3599316"/>
          </a:xfrm>
        </p:spPr>
        <p:txBody>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06B69243-679B-4F9B-9B88-6CA55D3CBB38}" type="datetimeFigureOut">
              <a:rPr lang="es-MX" smtClean="0"/>
              <a:t>22/04/2018</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CE535B92-77FF-4449-9BC9-9E8A5BBE517C}" type="slidenum">
              <a:rPr lang="es-MX" smtClean="0"/>
              <a:t>‹Nº›</a:t>
            </a:fld>
            <a:endParaRPr lang="es-MX"/>
          </a:p>
        </p:txBody>
      </p:sp>
    </p:spTree>
    <p:extLst>
      <p:ext uri="{BB962C8B-B14F-4D97-AF65-F5344CB8AC3E}">
        <p14:creationId xmlns:p14="http://schemas.microsoft.com/office/powerpoint/2010/main" val="256956165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pic>
        <p:nvPicPr>
          <p:cNvPr id="10" name="Picture 9"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11" name="Picture 10" descr="HD-ShadowShort.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2" name="Rectangle 11"/>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Rectangle 12"/>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19" y="753229"/>
            <a:ext cx="9613863" cy="1080937"/>
          </a:xfrm>
        </p:spPr>
        <p:txBody>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906350" y="2336873"/>
            <a:ext cx="4472327" cy="69313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Editar el estilo de texto del patrón</a:t>
            </a:r>
          </a:p>
        </p:txBody>
      </p:sp>
      <p:sp>
        <p:nvSpPr>
          <p:cNvPr id="4" name="Content Placeholder 3"/>
          <p:cNvSpPr>
            <a:spLocks noGrp="1"/>
          </p:cNvSpPr>
          <p:nvPr>
            <p:ph sz="half" idx="2"/>
          </p:nvPr>
        </p:nvSpPr>
        <p:spPr>
          <a:xfrm>
            <a:off x="680322" y="3030008"/>
            <a:ext cx="4698355" cy="2906179"/>
          </a:xfrm>
        </p:spPr>
        <p:txBody>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5820154" y="2336873"/>
            <a:ext cx="4474028" cy="69207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Editar el estilo de texto del patrón</a:t>
            </a:r>
          </a:p>
        </p:txBody>
      </p:sp>
      <p:sp>
        <p:nvSpPr>
          <p:cNvPr id="6" name="Content Placeholder 5"/>
          <p:cNvSpPr>
            <a:spLocks noGrp="1"/>
          </p:cNvSpPr>
          <p:nvPr>
            <p:ph sz="quarter" idx="4"/>
          </p:nvPr>
        </p:nvSpPr>
        <p:spPr>
          <a:xfrm>
            <a:off x="5594123" y="3030008"/>
            <a:ext cx="4700059" cy="2906179"/>
          </a:xfrm>
        </p:spPr>
        <p:txBody>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06B69243-679B-4F9B-9B88-6CA55D3CBB38}" type="datetimeFigureOut">
              <a:rPr lang="es-MX" smtClean="0"/>
              <a:t>22/04/2018</a:t>
            </a:fld>
            <a:endParaRPr lang="es-MX"/>
          </a:p>
        </p:txBody>
      </p:sp>
      <p:sp>
        <p:nvSpPr>
          <p:cNvPr id="8" name="Footer Placeholder 7"/>
          <p:cNvSpPr>
            <a:spLocks noGrp="1"/>
          </p:cNvSpPr>
          <p:nvPr>
            <p:ph type="ftr" sz="quarter" idx="11"/>
          </p:nvPr>
        </p:nvSpPr>
        <p:spPr/>
        <p:txBody>
          <a:bodyPr/>
          <a:lstStyle/>
          <a:p>
            <a:endParaRPr lang="es-MX"/>
          </a:p>
        </p:txBody>
      </p:sp>
      <p:sp>
        <p:nvSpPr>
          <p:cNvPr id="9" name="Slide Number Placeholder 8"/>
          <p:cNvSpPr>
            <a:spLocks noGrp="1"/>
          </p:cNvSpPr>
          <p:nvPr>
            <p:ph type="sldNum" sz="quarter" idx="12"/>
          </p:nvPr>
        </p:nvSpPr>
        <p:spPr/>
        <p:txBody>
          <a:bodyPr/>
          <a:lstStyle/>
          <a:p>
            <a:fld id="{CE535B92-77FF-4449-9BC9-9E8A5BBE517C}" type="slidenum">
              <a:rPr lang="es-MX" smtClean="0"/>
              <a:t>‹Nº›</a:t>
            </a:fld>
            <a:endParaRPr lang="es-MX"/>
          </a:p>
        </p:txBody>
      </p:sp>
    </p:spTree>
    <p:extLst>
      <p:ext uri="{BB962C8B-B14F-4D97-AF65-F5344CB8AC3E}">
        <p14:creationId xmlns:p14="http://schemas.microsoft.com/office/powerpoint/2010/main" val="405812185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pic>
        <p:nvPicPr>
          <p:cNvPr id="6" name="Picture 5"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7" name="Picture 6" descr="HD-ShadowShort.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8" name="Rectangle 7"/>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06B69243-679B-4F9B-9B88-6CA55D3CBB38}" type="datetimeFigureOut">
              <a:rPr lang="es-MX" smtClean="0"/>
              <a:t>22/04/2018</a:t>
            </a:fld>
            <a:endParaRPr lang="es-MX"/>
          </a:p>
        </p:txBody>
      </p:sp>
      <p:sp>
        <p:nvSpPr>
          <p:cNvPr id="4" name="Footer Placeholder 3"/>
          <p:cNvSpPr>
            <a:spLocks noGrp="1"/>
          </p:cNvSpPr>
          <p:nvPr>
            <p:ph type="ftr" sz="quarter" idx="11"/>
          </p:nvPr>
        </p:nvSpPr>
        <p:spPr/>
        <p:txBody>
          <a:bodyPr/>
          <a:lstStyle/>
          <a:p>
            <a:endParaRPr lang="es-MX"/>
          </a:p>
        </p:txBody>
      </p:sp>
      <p:sp>
        <p:nvSpPr>
          <p:cNvPr id="5" name="Slide Number Placeholder 4"/>
          <p:cNvSpPr>
            <a:spLocks noGrp="1"/>
          </p:cNvSpPr>
          <p:nvPr>
            <p:ph type="sldNum" sz="quarter" idx="12"/>
          </p:nvPr>
        </p:nvSpPr>
        <p:spPr/>
        <p:txBody>
          <a:bodyPr/>
          <a:lstStyle/>
          <a:p>
            <a:fld id="{CE535B92-77FF-4449-9BC9-9E8A5BBE517C}" type="slidenum">
              <a:rPr lang="es-MX" smtClean="0"/>
              <a:t>‹Nº›</a:t>
            </a:fld>
            <a:endParaRPr lang="es-MX"/>
          </a:p>
        </p:txBody>
      </p:sp>
    </p:spTree>
    <p:extLst>
      <p:ext uri="{BB962C8B-B14F-4D97-AF65-F5344CB8AC3E}">
        <p14:creationId xmlns:p14="http://schemas.microsoft.com/office/powerpoint/2010/main" val="361994137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pic>
        <p:nvPicPr>
          <p:cNvPr id="5" name="Picture 4" descr="HD-ShadowShort.pn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6" name="Rectangle 5"/>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Date Placeholder 1"/>
          <p:cNvSpPr>
            <a:spLocks noGrp="1"/>
          </p:cNvSpPr>
          <p:nvPr>
            <p:ph type="dt" sz="half" idx="10"/>
          </p:nvPr>
        </p:nvSpPr>
        <p:spPr/>
        <p:txBody>
          <a:bodyPr/>
          <a:lstStyle/>
          <a:p>
            <a:fld id="{06B69243-679B-4F9B-9B88-6CA55D3CBB38}" type="datetimeFigureOut">
              <a:rPr lang="es-MX" smtClean="0"/>
              <a:t>22/04/2018</a:t>
            </a:fld>
            <a:endParaRPr lang="es-MX"/>
          </a:p>
        </p:txBody>
      </p:sp>
      <p:sp>
        <p:nvSpPr>
          <p:cNvPr id="3" name="Footer Placeholder 2"/>
          <p:cNvSpPr>
            <a:spLocks noGrp="1"/>
          </p:cNvSpPr>
          <p:nvPr>
            <p:ph type="ftr" sz="quarter" idx="11"/>
          </p:nvPr>
        </p:nvSpPr>
        <p:spPr/>
        <p:txBody>
          <a:bodyPr/>
          <a:lstStyle/>
          <a:p>
            <a:endParaRPr lang="es-MX"/>
          </a:p>
        </p:txBody>
      </p:sp>
      <p:sp>
        <p:nvSpPr>
          <p:cNvPr id="4" name="Slide Number Placeholder 3"/>
          <p:cNvSpPr>
            <a:spLocks noGrp="1"/>
          </p:cNvSpPr>
          <p:nvPr>
            <p:ph type="sldNum" sz="quarter" idx="12"/>
          </p:nvPr>
        </p:nvSpPr>
        <p:spPr/>
        <p:txBody>
          <a:bodyPr/>
          <a:lstStyle/>
          <a:p>
            <a:fld id="{CE535B92-77FF-4449-9BC9-9E8A5BBE517C}" type="slidenum">
              <a:rPr lang="es-MX" smtClean="0"/>
              <a:t>‹Nº›</a:t>
            </a:fld>
            <a:endParaRPr lang="es-MX"/>
          </a:p>
        </p:txBody>
      </p:sp>
    </p:spTree>
    <p:extLst>
      <p:ext uri="{BB962C8B-B14F-4D97-AF65-F5344CB8AC3E}">
        <p14:creationId xmlns:p14="http://schemas.microsoft.com/office/powerpoint/2010/main" val="408636501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9" name="Picture 8" descr="HD-ShadowShort.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0" name="Rectangle 9"/>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1" y="753227"/>
            <a:ext cx="9613859" cy="1080940"/>
          </a:xfrm>
        </p:spPr>
        <p:txBody>
          <a:bodyPr anchor="ctr">
            <a:normAutofit/>
          </a:bodyPr>
          <a:lstStyle>
            <a:lvl1pPr>
              <a:defRPr sz="3600"/>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4685846" y="2336873"/>
            <a:ext cx="5608336" cy="3599313"/>
          </a:xfrm>
        </p:spPr>
        <p:txBody>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680322" y="2336872"/>
            <a:ext cx="3790078" cy="3599317"/>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Editar el estilo de texto del patrón</a:t>
            </a:r>
          </a:p>
        </p:txBody>
      </p:sp>
      <p:sp>
        <p:nvSpPr>
          <p:cNvPr id="5" name="Date Placeholder 4"/>
          <p:cNvSpPr>
            <a:spLocks noGrp="1"/>
          </p:cNvSpPr>
          <p:nvPr>
            <p:ph type="dt" sz="half" idx="10"/>
          </p:nvPr>
        </p:nvSpPr>
        <p:spPr/>
        <p:txBody>
          <a:bodyPr/>
          <a:lstStyle/>
          <a:p>
            <a:fld id="{06B69243-679B-4F9B-9B88-6CA55D3CBB38}" type="datetimeFigureOut">
              <a:rPr lang="es-MX" smtClean="0"/>
              <a:t>22/04/2018</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CE535B92-77FF-4449-9BC9-9E8A5BBE517C}" type="slidenum">
              <a:rPr lang="es-MX" smtClean="0"/>
              <a:t>‹Nº›</a:t>
            </a:fld>
            <a:endParaRPr lang="es-MX"/>
          </a:p>
        </p:txBody>
      </p:sp>
    </p:spTree>
    <p:extLst>
      <p:ext uri="{BB962C8B-B14F-4D97-AF65-F5344CB8AC3E}">
        <p14:creationId xmlns:p14="http://schemas.microsoft.com/office/powerpoint/2010/main" val="7402176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9" name="Picture 8" descr="HD-ShadowShort.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0" name="Rectangle 9"/>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3" y="753228"/>
            <a:ext cx="9613857" cy="1080938"/>
          </a:xfrm>
        </p:spPr>
        <p:txBody>
          <a:bodyPr anchor="ctr">
            <a:normAutofit/>
          </a:bodyPr>
          <a:lstStyle>
            <a:lvl1pPr>
              <a:defRPr sz="360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4868333" y="2336874"/>
            <a:ext cx="5425849" cy="3599312"/>
          </a:xfrm>
          <a:noFill/>
          <a:ln>
            <a:noFill/>
          </a:ln>
          <a:effectLst>
            <a:outerShdw blurRad="76200" dist="63500" dir="5040000" algn="tl" rotWithShape="0">
              <a:srgbClr val="000000">
                <a:alpha val="41000"/>
              </a:srgbClr>
            </a:outerShdw>
          </a:effectLst>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680323" y="2336873"/>
            <a:ext cx="3876256" cy="3599315"/>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Editar el estilo de texto del patrón</a:t>
            </a:r>
          </a:p>
        </p:txBody>
      </p:sp>
      <p:sp>
        <p:nvSpPr>
          <p:cNvPr id="5" name="Date Placeholder 4"/>
          <p:cNvSpPr>
            <a:spLocks noGrp="1"/>
          </p:cNvSpPr>
          <p:nvPr>
            <p:ph type="dt" sz="half" idx="10"/>
          </p:nvPr>
        </p:nvSpPr>
        <p:spPr/>
        <p:txBody>
          <a:bodyPr/>
          <a:lstStyle/>
          <a:p>
            <a:fld id="{06B69243-679B-4F9B-9B88-6CA55D3CBB38}" type="datetimeFigureOut">
              <a:rPr lang="es-MX" smtClean="0"/>
              <a:t>22/04/2018</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CE535B92-77FF-4449-9BC9-9E8A5BBE517C}" type="slidenum">
              <a:rPr lang="es-MX" smtClean="0"/>
              <a:t>‹Nº›</a:t>
            </a:fld>
            <a:endParaRPr lang="es-MX"/>
          </a:p>
        </p:txBody>
      </p:sp>
    </p:spTree>
    <p:extLst>
      <p:ext uri="{BB962C8B-B14F-4D97-AF65-F5344CB8AC3E}">
        <p14:creationId xmlns:p14="http://schemas.microsoft.com/office/powerpoint/2010/main" val="378859470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7" name="Picture 6" descr="hashOverlay-FullResolve.png"/>
          <p:cNvPicPr>
            <a:picLocks noChangeAspect="1"/>
          </p:cNvPicPr>
          <p:nvPr/>
        </p:nvPicPr>
        <p:blipFill>
          <a:blip r:embed="rId19">
            <a:alphaModFix amt="10000"/>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Placeholder 1"/>
          <p:cNvSpPr>
            <a:spLocks noGrp="1"/>
          </p:cNvSpPr>
          <p:nvPr>
            <p:ph type="title"/>
          </p:nvPr>
        </p:nvSpPr>
        <p:spPr>
          <a:xfrm>
            <a:off x="680321" y="753228"/>
            <a:ext cx="9613861" cy="1080938"/>
          </a:xfrm>
          <a:prstGeom prst="rect">
            <a:avLst/>
          </a:prstGeom>
        </p:spPr>
        <p:txBody>
          <a:bodyPr vert="horz" lIns="91440" tIns="45720" rIns="91440" bIns="45720" rtlCol="0" anchor="ctr">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80321" y="2336873"/>
            <a:ext cx="9613861" cy="3599316"/>
          </a:xfrm>
          <a:prstGeom prst="rect">
            <a:avLst/>
          </a:prstGeom>
        </p:spPr>
        <p:txBody>
          <a:bodyPr vert="horz" lIns="91440" tIns="45720" rIns="91440" bIns="45720" rtlCol="0">
            <a:normAutofit/>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7550981" y="5936187"/>
            <a:ext cx="2743200"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06B69243-679B-4F9B-9B88-6CA55D3CBB38}" type="datetimeFigureOut">
              <a:rPr lang="es-MX" smtClean="0"/>
              <a:t>22/04/2018</a:t>
            </a:fld>
            <a:endParaRPr lang="es-MX"/>
          </a:p>
        </p:txBody>
      </p:sp>
      <p:sp>
        <p:nvSpPr>
          <p:cNvPr id="5" name="Footer Placeholder 4"/>
          <p:cNvSpPr>
            <a:spLocks noGrp="1"/>
          </p:cNvSpPr>
          <p:nvPr>
            <p:ph type="ftr" sz="quarter" idx="3"/>
          </p:nvPr>
        </p:nvSpPr>
        <p:spPr>
          <a:xfrm>
            <a:off x="680321" y="5936188"/>
            <a:ext cx="6870660" cy="365125"/>
          </a:xfrm>
          <a:prstGeom prst="rect">
            <a:avLst/>
          </a:prstGeom>
        </p:spPr>
        <p:txBody>
          <a:bodyPr vert="horz" lIns="91440" tIns="45720" rIns="91440" bIns="45720" rtlCol="0" anchor="ctr"/>
          <a:lstStyle>
            <a:lvl1pPr algn="l">
              <a:defRPr sz="1050">
                <a:solidFill>
                  <a:schemeClr val="tx1">
                    <a:tint val="75000"/>
                  </a:schemeClr>
                </a:solidFill>
              </a:defRPr>
            </a:lvl1pPr>
          </a:lstStyle>
          <a:p>
            <a:endParaRPr lang="es-MX"/>
          </a:p>
        </p:txBody>
      </p:sp>
      <p:sp>
        <p:nvSpPr>
          <p:cNvPr id="6" name="Slide Number Placeholder 5"/>
          <p:cNvSpPr>
            <a:spLocks noGrp="1"/>
          </p:cNvSpPr>
          <p:nvPr>
            <p:ph type="sldNum" sz="quarter" idx="4"/>
          </p:nvPr>
        </p:nvSpPr>
        <p:spPr>
          <a:xfrm>
            <a:off x="10729455" y="753227"/>
            <a:ext cx="1154151" cy="1090789"/>
          </a:xfrm>
          <a:prstGeom prst="rect">
            <a:avLst/>
          </a:prstGeom>
        </p:spPr>
        <p:txBody>
          <a:bodyPr vert="horz" lIns="91440" tIns="45720" rIns="91440" bIns="45720" rtlCol="0" anchor="ctr"/>
          <a:lstStyle>
            <a:lvl1pPr algn="l">
              <a:defRPr sz="3600">
                <a:solidFill>
                  <a:schemeClr val="tx1">
                    <a:tint val="75000"/>
                  </a:schemeClr>
                </a:solidFill>
              </a:defRPr>
            </a:lvl1pPr>
          </a:lstStyle>
          <a:p>
            <a:fld id="{CE535B92-77FF-4449-9BC9-9E8A5BBE517C}" type="slidenum">
              <a:rPr lang="es-MX" smtClean="0"/>
              <a:t>‹Nº›</a:t>
            </a:fld>
            <a:endParaRPr lang="es-MX"/>
          </a:p>
        </p:txBody>
      </p:sp>
    </p:spTree>
    <p:extLst>
      <p:ext uri="{BB962C8B-B14F-4D97-AF65-F5344CB8AC3E}">
        <p14:creationId xmlns:p14="http://schemas.microsoft.com/office/powerpoint/2010/main" val="2334437804"/>
      </p:ext>
    </p:extLst>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Lst>
  <p:txStyles>
    <p:titleStyle>
      <a:lvl1pPr algn="l" defTabSz="914400" rtl="0" eaLnBrk="1" latinLnBrk="0" hangingPunct="1">
        <a:lnSpc>
          <a:spcPct val="90000"/>
        </a:lnSpc>
        <a:spcBef>
          <a:spcPct val="0"/>
        </a:spcBef>
        <a:buNone/>
        <a:defRPr sz="36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1.xml"/><Relationship Id="rId6" Type="http://schemas.openxmlformats.org/officeDocument/2006/relationships/hyperlink" Target="https://materialeducativo.org/" TargetMode="External"/><Relationship Id="rId5" Type="http://schemas.openxmlformats.org/officeDocument/2006/relationships/hyperlink" Target="https://educacionprimaria.mx/" TargetMode="External"/><Relationship Id="rId4" Type="http://schemas.openxmlformats.org/officeDocument/2006/relationships/image" Target="../media/image6.jpeg"/></Relationships>
</file>

<file path=ppt/slides/_rels/slide10.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hyperlink" Target="http://materialeducativo.org/" TargetMode="External"/><Relationship Id="rId7" Type="http://schemas.openxmlformats.org/officeDocument/2006/relationships/hyperlink" Target="https://educacionprimaria.mx/productos-contestados-de-la-sexta-sesion-del-consejo-tecnico-escolar-ciclo-2017-2018-de-preescolar-primaria-y-secundaria/" TargetMode="External"/><Relationship Id="rId2" Type="http://schemas.openxmlformats.org/officeDocument/2006/relationships/hyperlink" Target="http://educacionprimaria.mx/" TargetMode="External"/><Relationship Id="rId1" Type="http://schemas.openxmlformats.org/officeDocument/2006/relationships/slideLayout" Target="../slideLayouts/slideLayout2.xml"/><Relationship Id="rId6" Type="http://schemas.openxmlformats.org/officeDocument/2006/relationships/hyperlink" Target="https://educacionprimaria.mx/formatos-de-los-productos-de-la-sexta-sesion-del-consejo-tecnico-escolar-ciclo-2017-2018-de-preescolar-primaria-y-secundaria/" TargetMode="External"/><Relationship Id="rId5" Type="http://schemas.openxmlformats.org/officeDocument/2006/relationships/hyperlink" Target="https://educacionprimaria.mx/guias-de-la-sexta-sesion-del-consejo-tecnico-escolar-de-preescolar-primaria-y-secundaria-del-ciclo-2017-2018/" TargetMode="External"/><Relationship Id="rId4" Type="http://schemas.openxmlformats.org/officeDocument/2006/relationships/hyperlink" Target="https://www.facebook.com/educacionprimariamx/" TargetMode="External"/></Relationships>
</file>

<file path=ppt/slides/_rels/slide4.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a:extLst>
              <a:ext uri="{FF2B5EF4-FFF2-40B4-BE49-F238E27FC236}">
                <a16:creationId xmlns:a16="http://schemas.microsoft.com/office/drawing/2014/main" id="{102FD673-BEF6-40BE-A1E0-2A4E0B55CC6A}"/>
              </a:ext>
            </a:extLst>
          </p:cNvPr>
          <p:cNvSpPr>
            <a:spLocks noChangeArrowheads="1"/>
          </p:cNvSpPr>
          <p:nvPr/>
        </p:nvSpPr>
        <p:spPr bwMode="auto">
          <a:xfrm>
            <a:off x="2511498" y="2706170"/>
            <a:ext cx="6375720" cy="180049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s-MX" altLang="es-MX" sz="2800" b="1" i="0" u="none" strike="noStrike" cap="none" normalizeH="0" baseline="0" dirty="0">
                <a:ln>
                  <a:noFill/>
                </a:ln>
                <a:solidFill>
                  <a:srgbClr val="3AAD9B"/>
                </a:solidFill>
                <a:effectLst/>
                <a:latin typeface="Arial" panose="020B0604020202020204" pitchFamily="34" charset="0"/>
                <a:ea typeface="Arial" panose="020B0604020202020204" pitchFamily="34" charset="0"/>
                <a:cs typeface="Arial" panose="020B0604020202020204" pitchFamily="34" charset="0"/>
              </a:rPr>
              <a:t>CONSEJO </a:t>
            </a:r>
            <a:r>
              <a:rPr kumimoji="0" lang="es-MX" altLang="es-MX" sz="2800" b="1" i="0" u="none" strike="noStrike" cap="none" normalizeH="0" baseline="0" dirty="0">
                <a:ln>
                  <a:noFill/>
                </a:ln>
                <a:solidFill>
                  <a:srgbClr val="FB7A2A"/>
                </a:solidFill>
                <a:effectLst/>
                <a:latin typeface="Arial" panose="020B0604020202020204" pitchFamily="34" charset="0"/>
                <a:ea typeface="Arial" panose="020B0604020202020204" pitchFamily="34" charset="0"/>
                <a:cs typeface="Arial" panose="020B0604020202020204" pitchFamily="34" charset="0"/>
              </a:rPr>
              <a:t>TÉCNICO</a:t>
            </a:r>
            <a:r>
              <a:rPr kumimoji="0" lang="es-MX" altLang="es-MX" sz="2800" b="1" i="0" u="none" strike="noStrike" cap="none" normalizeH="0" baseline="0" dirty="0">
                <a:ln>
                  <a:noFill/>
                </a:ln>
                <a:solidFill>
                  <a:srgbClr val="3AAD9B"/>
                </a:solidFill>
                <a:effectLst/>
                <a:latin typeface="Arial" panose="020B0604020202020204" pitchFamily="34" charset="0"/>
                <a:ea typeface="Arial" panose="020B0604020202020204" pitchFamily="34" charset="0"/>
                <a:cs typeface="Arial" panose="020B0604020202020204" pitchFamily="34" charset="0"/>
              </a:rPr>
              <a:t> </a:t>
            </a:r>
            <a:r>
              <a:rPr kumimoji="0" lang="es-MX" altLang="es-MX" sz="2800" b="1" i="0" u="none" strike="noStrike" cap="none" normalizeH="0" baseline="0" dirty="0">
                <a:ln>
                  <a:noFill/>
                </a:ln>
                <a:solidFill>
                  <a:srgbClr val="CD1B95"/>
                </a:solidFill>
                <a:effectLst/>
                <a:latin typeface="Arial" panose="020B0604020202020204" pitchFamily="34" charset="0"/>
                <a:ea typeface="Arial" panose="020B0604020202020204" pitchFamily="34" charset="0"/>
                <a:cs typeface="Arial" panose="020B0604020202020204" pitchFamily="34" charset="0"/>
              </a:rPr>
              <a:t>ESCOLAR</a:t>
            </a:r>
            <a:endParaRPr kumimoji="0" lang="es-MX" altLang="es-MX" sz="1100" b="0" i="0" u="none" strike="noStrike" cap="none" normalizeH="0" baseline="0" dirty="0">
              <a:ln>
                <a:noFill/>
              </a:ln>
              <a:solidFill>
                <a:schemeClr val="tx1"/>
              </a:solidFill>
              <a:effectLst/>
              <a:latin typeface="Arial" panose="020B0604020202020204" pitchFamily="34" charset="0"/>
            </a:endParaRPr>
          </a:p>
          <a:p>
            <a:pPr lvl="0" algn="r" defTabSz="914400" eaLnBrk="0" fontAlgn="base" hangingPunct="0">
              <a:spcBef>
                <a:spcPct val="0"/>
              </a:spcBef>
              <a:spcAft>
                <a:spcPct val="0"/>
              </a:spcAft>
            </a:pPr>
            <a:r>
              <a:rPr kumimoji="0" lang="es-MX" altLang="es-MX" sz="2000" b="1" i="0" u="none" strike="noStrike" cap="none" normalizeH="0" baseline="0" dirty="0">
                <a:ln>
                  <a:noFill/>
                </a:ln>
                <a:solidFill>
                  <a:srgbClr val="6D951A"/>
                </a:solidFill>
                <a:effectLst/>
                <a:latin typeface="Arial" panose="020B0604020202020204" pitchFamily="34" charset="0"/>
                <a:ea typeface="Arial" panose="020B0604020202020204" pitchFamily="34" charset="0"/>
                <a:cs typeface="Arial" panose="020B0604020202020204" pitchFamily="34" charset="0"/>
              </a:rPr>
              <a:t>APRENDIZAJE </a:t>
            </a:r>
            <a:r>
              <a:rPr kumimoji="0" lang="es-MX" altLang="es-MX" sz="1400" b="0" i="0" u="none" strike="noStrike" cap="none" normalizeH="0" baseline="0" dirty="0">
                <a:ln>
                  <a:noFill/>
                </a:ln>
                <a:effectLst/>
                <a:latin typeface="Arial" panose="020B0604020202020204" pitchFamily="34" charset="0"/>
                <a:ea typeface="Arial" panose="020B0604020202020204" pitchFamily="34" charset="0"/>
                <a:cs typeface="Arial" panose="020B0604020202020204" pitchFamily="34" charset="0"/>
              </a:rPr>
              <a:t>ENTRE</a:t>
            </a:r>
            <a:r>
              <a:rPr kumimoji="0" lang="es-MX" altLang="es-MX" sz="2000" b="1" i="0" u="none" strike="noStrike" cap="none" normalizeH="0" baseline="0" dirty="0">
                <a:ln>
                  <a:noFill/>
                </a:ln>
                <a:solidFill>
                  <a:srgbClr val="6D951A"/>
                </a:solidFill>
                <a:effectLst/>
                <a:latin typeface="Arial" panose="020B0604020202020204" pitchFamily="34" charset="0"/>
                <a:ea typeface="Arial" panose="020B0604020202020204" pitchFamily="34" charset="0"/>
                <a:cs typeface="Arial" panose="020B0604020202020204" pitchFamily="34" charset="0"/>
              </a:rPr>
              <a:t> </a:t>
            </a:r>
            <a:r>
              <a:rPr kumimoji="0" lang="es-MX" altLang="es-MX" sz="2000" b="1" i="0" u="none" strike="noStrike" cap="none" normalizeH="0" baseline="0" dirty="0">
                <a:ln>
                  <a:noFill/>
                </a:ln>
                <a:solidFill>
                  <a:srgbClr val="FB7A2A"/>
                </a:solidFill>
                <a:effectLst/>
                <a:latin typeface="Arial" panose="020B0604020202020204" pitchFamily="34" charset="0"/>
                <a:ea typeface="Arial" panose="020B0604020202020204" pitchFamily="34" charset="0"/>
                <a:cs typeface="Arial" panose="020B0604020202020204" pitchFamily="34" charset="0"/>
              </a:rPr>
              <a:t>ESCUELAS</a:t>
            </a:r>
            <a:r>
              <a:rPr kumimoji="0" lang="es-MX" altLang="es-MX" sz="2000" b="1" i="0" u="none" strike="noStrike" cap="none" normalizeH="0" baseline="0" dirty="0">
                <a:ln>
                  <a:noFill/>
                </a:ln>
                <a:solidFill>
                  <a:srgbClr val="6D951A"/>
                </a:solidFill>
                <a:effectLst/>
                <a:latin typeface="Arial" panose="020B0604020202020204" pitchFamily="34" charset="0"/>
                <a:ea typeface="Arial" panose="020B0604020202020204" pitchFamily="34" charset="0"/>
                <a:cs typeface="Arial" panose="020B0604020202020204" pitchFamily="34" charset="0"/>
              </a:rPr>
              <a:t> </a:t>
            </a:r>
            <a:r>
              <a:rPr kumimoji="0" lang="es-MX" altLang="es-MX" sz="1100" b="0" i="0" u="none" strike="noStrike" cap="none" normalizeH="0" baseline="0" dirty="0">
                <a:ln>
                  <a:noFill/>
                </a:ln>
                <a:effectLst/>
                <a:latin typeface="Arial" panose="020B0604020202020204" pitchFamily="34" charset="0"/>
                <a:ea typeface="Arial" panose="020B0604020202020204" pitchFamily="34" charset="0"/>
                <a:cs typeface="Arial" panose="020B0604020202020204" pitchFamily="34" charset="0"/>
              </a:rPr>
              <a:t>UNA</a:t>
            </a:r>
            <a:r>
              <a:rPr kumimoji="0" lang="es-MX" altLang="es-MX" sz="1100" b="0" i="0" u="none" strike="noStrike" cap="none" normalizeH="0" baseline="0" dirty="0">
                <a:ln>
                  <a:noFill/>
                </a:ln>
                <a:solidFill>
                  <a:srgbClr val="404040"/>
                </a:solidFill>
                <a:effectLst/>
                <a:latin typeface="Arial" panose="020B0604020202020204" pitchFamily="34" charset="0"/>
                <a:ea typeface="Arial" panose="020B0604020202020204" pitchFamily="34" charset="0"/>
                <a:cs typeface="Arial" panose="020B0604020202020204" pitchFamily="34" charset="0"/>
              </a:rPr>
              <a:t> </a:t>
            </a:r>
            <a:r>
              <a:rPr kumimoji="0" lang="es-MX" altLang="es-MX" sz="2000" b="1" i="0" u="none" strike="noStrike" cap="none" normalizeH="0" baseline="0" dirty="0">
                <a:ln>
                  <a:noFill/>
                </a:ln>
                <a:solidFill>
                  <a:srgbClr val="6D951A"/>
                </a:solidFill>
                <a:effectLst/>
                <a:latin typeface="Arial" panose="020B0604020202020204" pitchFamily="34" charset="0"/>
                <a:ea typeface="Arial" panose="020B0604020202020204" pitchFamily="34" charset="0"/>
                <a:cs typeface="Arial" panose="020B0604020202020204" pitchFamily="34" charset="0"/>
              </a:rPr>
              <a:t>PROPUESTA</a:t>
            </a:r>
            <a:r>
              <a:rPr kumimoji="0" lang="es-MX" altLang="es-MX" sz="1100" b="0" i="0" u="none" strike="noStrike" cap="none" normalizeH="0" baseline="0" dirty="0">
                <a:ln>
                  <a:noFill/>
                </a:ln>
                <a:solidFill>
                  <a:srgbClr val="404040"/>
                </a:solidFill>
                <a:effectLst/>
                <a:latin typeface="Arial" panose="020B0604020202020204" pitchFamily="34" charset="0"/>
                <a:ea typeface="Arial" panose="020B0604020202020204" pitchFamily="34" charset="0"/>
                <a:cs typeface="Arial" panose="020B0604020202020204" pitchFamily="34" charset="0"/>
              </a:rPr>
              <a:t> </a:t>
            </a:r>
            <a:r>
              <a:rPr kumimoji="0" lang="es-MX" altLang="es-MX" sz="1100" b="0" i="0" u="none" strike="noStrike" cap="none" normalizeH="0" baseline="0" dirty="0">
                <a:ln>
                  <a:noFill/>
                </a:ln>
                <a:effectLst/>
                <a:latin typeface="Arial" panose="020B0604020202020204" pitchFamily="34" charset="0"/>
                <a:ea typeface="Arial" panose="020B0604020202020204" pitchFamily="34" charset="0"/>
                <a:cs typeface="Arial" panose="020B0604020202020204" pitchFamily="34" charset="0"/>
              </a:rPr>
              <a:t>DE</a:t>
            </a:r>
          </a:p>
          <a:p>
            <a:pPr lvl="0" algn="r" defTabSz="914400" eaLnBrk="0" fontAlgn="base" hangingPunct="0">
              <a:spcBef>
                <a:spcPct val="0"/>
              </a:spcBef>
              <a:spcAft>
                <a:spcPct val="0"/>
              </a:spcAft>
            </a:pPr>
            <a:r>
              <a:rPr lang="es-MX" altLang="es-MX" sz="1100" b="1" dirty="0">
                <a:solidFill>
                  <a:srgbClr val="FB7A2A"/>
                </a:solidFill>
                <a:latin typeface="Arial" panose="020B0604020202020204" pitchFamily="34" charset="0"/>
                <a:ea typeface="Arial" panose="020B0604020202020204" pitchFamily="34" charset="0"/>
                <a:cs typeface="Arial" panose="020B0604020202020204" pitchFamily="34" charset="0"/>
              </a:rPr>
              <a:t>DESARROLLO </a:t>
            </a:r>
            <a:r>
              <a:rPr lang="es-MX" altLang="es-MX" sz="1100" b="1" dirty="0">
                <a:solidFill>
                  <a:srgbClr val="EC2199"/>
                </a:solidFill>
                <a:latin typeface="Arial" panose="020B0604020202020204" pitchFamily="34" charset="0"/>
                <a:ea typeface="Arial" panose="020B0604020202020204" pitchFamily="34" charset="0"/>
                <a:cs typeface="Arial" panose="020B0604020202020204" pitchFamily="34" charset="0"/>
              </a:rPr>
              <a:t>PROFESIONAL</a:t>
            </a:r>
            <a:endParaRPr lang="es-MX" altLang="es-MX" sz="800" dirty="0">
              <a:latin typeface="Arial" panose="020B0604020202020204" pitchFamily="34" charset="0"/>
            </a:endParaRPr>
          </a:p>
          <a:p>
            <a:pPr lvl="0" algn="r" defTabSz="914400" eaLnBrk="0" fontAlgn="base" hangingPunct="0">
              <a:spcBef>
                <a:spcPct val="0"/>
              </a:spcBef>
              <a:spcAft>
                <a:spcPct val="0"/>
              </a:spcAft>
            </a:pPr>
            <a:r>
              <a:rPr lang="es-MX" altLang="es-MX" sz="800" dirty="0">
                <a:latin typeface="Arial" panose="020B0604020202020204" pitchFamily="34" charset="0"/>
                <a:ea typeface="Arial" panose="020B0604020202020204" pitchFamily="34" charset="0"/>
                <a:cs typeface="Arial" panose="020B0604020202020204" pitchFamily="34" charset="0"/>
              </a:rPr>
              <a:t>PARA LA </a:t>
            </a:r>
            <a:r>
              <a:rPr lang="es-MX" altLang="es-MX" sz="1200" b="1" dirty="0">
                <a:solidFill>
                  <a:srgbClr val="3BB5D4"/>
                </a:solidFill>
                <a:latin typeface="Arial" panose="020B0604020202020204" pitchFamily="34" charset="0"/>
                <a:ea typeface="Arial" panose="020B0604020202020204" pitchFamily="34" charset="0"/>
                <a:cs typeface="Arial" panose="020B0604020202020204" pitchFamily="34" charset="0"/>
              </a:rPr>
              <a:t>MEJORA</a:t>
            </a:r>
            <a:r>
              <a:rPr lang="es-MX" altLang="es-MX" sz="800" dirty="0">
                <a:solidFill>
                  <a:srgbClr val="404040"/>
                </a:solidFill>
                <a:latin typeface="Arial" panose="020B0604020202020204" pitchFamily="34" charset="0"/>
                <a:ea typeface="Arial" panose="020B0604020202020204" pitchFamily="34" charset="0"/>
                <a:cs typeface="Arial" panose="020B0604020202020204" pitchFamily="34" charset="0"/>
              </a:rPr>
              <a:t> </a:t>
            </a:r>
            <a:r>
              <a:rPr lang="es-MX" altLang="es-MX" sz="800" dirty="0">
                <a:latin typeface="Arial" panose="020B0604020202020204" pitchFamily="34" charset="0"/>
                <a:ea typeface="Arial" panose="020B0604020202020204" pitchFamily="34" charset="0"/>
                <a:cs typeface="Arial" panose="020B0604020202020204" pitchFamily="34" charset="0"/>
              </a:rPr>
              <a:t>DE LAS</a:t>
            </a:r>
            <a:endParaRPr lang="es-MX" altLang="es-MX" sz="800" dirty="0">
              <a:latin typeface="Arial" panose="020B0604020202020204" pitchFamily="34" charset="0"/>
            </a:endParaRPr>
          </a:p>
          <a:p>
            <a:pPr lvl="0" algn="r" defTabSz="914400" eaLnBrk="0" fontAlgn="base" hangingPunct="0">
              <a:spcBef>
                <a:spcPct val="0"/>
              </a:spcBef>
              <a:spcAft>
                <a:spcPct val="0"/>
              </a:spcAft>
            </a:pPr>
            <a:r>
              <a:rPr lang="es-MX" altLang="es-MX" sz="1100" b="1" dirty="0">
                <a:solidFill>
                  <a:srgbClr val="CD1B95"/>
                </a:solidFill>
                <a:latin typeface="Arial" panose="020B0604020202020204" pitchFamily="34" charset="0"/>
                <a:ea typeface="Arial" panose="020B0604020202020204" pitchFamily="34" charset="0"/>
                <a:cs typeface="Arial" panose="020B0604020202020204" pitchFamily="34" charset="0"/>
              </a:rPr>
              <a:t>PRÁCTICAS </a:t>
            </a:r>
            <a:r>
              <a:rPr lang="es-MX" altLang="es-MX" sz="1100" b="1" dirty="0">
                <a:solidFill>
                  <a:srgbClr val="FB7A2A"/>
                </a:solidFill>
                <a:latin typeface="Arial" panose="020B0604020202020204" pitchFamily="34" charset="0"/>
                <a:ea typeface="Arial" panose="020B0604020202020204" pitchFamily="34" charset="0"/>
                <a:cs typeface="Arial" panose="020B0604020202020204" pitchFamily="34" charset="0"/>
              </a:rPr>
              <a:t>DOCENTES</a:t>
            </a:r>
            <a:endParaRPr lang="es-MX" altLang="es-MX" sz="1100" dirty="0">
              <a:latin typeface="Arial" panose="020B0604020202020204" pitchFamily="34" charset="0"/>
            </a:endParaRPr>
          </a:p>
          <a:p>
            <a:pPr marL="0" marR="0" lvl="0" indent="0" algn="r" defTabSz="914400" rtl="0" eaLnBrk="0" fontAlgn="base" latinLnBrk="0" hangingPunct="0">
              <a:lnSpc>
                <a:spcPct val="100000"/>
              </a:lnSpc>
              <a:spcBef>
                <a:spcPct val="0"/>
              </a:spcBef>
              <a:spcAft>
                <a:spcPct val="0"/>
              </a:spcAft>
              <a:buClrTx/>
              <a:buSzTx/>
              <a:buFontTx/>
              <a:buNone/>
              <a:tabLst/>
            </a:pPr>
            <a:r>
              <a:rPr kumimoji="0" lang="es-MX" altLang="es-MX" sz="1100" b="0" i="0" u="none" strike="noStrike" cap="none" normalizeH="0" baseline="0" dirty="0">
                <a:ln>
                  <a:noFill/>
                </a:ln>
                <a:solidFill>
                  <a:srgbClr val="404040"/>
                </a:solidFill>
                <a:effectLst/>
                <a:latin typeface="Arial" panose="020B0604020202020204" pitchFamily="34" charset="0"/>
                <a:ea typeface="Arial" panose="020B0604020202020204" pitchFamily="34" charset="0"/>
                <a:cs typeface="Arial" panose="020B0604020202020204" pitchFamily="34" charset="0"/>
              </a:rPr>
              <a:t> </a:t>
            </a:r>
            <a:endParaRPr kumimoji="0" lang="es-MX" altLang="es-MX" sz="1100" b="0" i="0" u="none" strike="noStrike" cap="none" normalizeH="0" baseline="0" dirty="0">
              <a:ln>
                <a:noFill/>
              </a:ln>
              <a:solidFill>
                <a:schemeClr val="tx1"/>
              </a:solidFill>
              <a:effectLst/>
              <a:latin typeface="Arial" panose="020B0604020202020204" pitchFamily="34" charset="0"/>
            </a:endParaRPr>
          </a:p>
          <a:p>
            <a:pPr marL="0" marR="0" lvl="0" indent="0" algn="r" defTabSz="914400" rtl="0" eaLnBrk="0" fontAlgn="base" latinLnBrk="0" hangingPunct="0">
              <a:lnSpc>
                <a:spcPct val="100000"/>
              </a:lnSpc>
              <a:spcBef>
                <a:spcPct val="0"/>
              </a:spcBef>
              <a:spcAft>
                <a:spcPct val="0"/>
              </a:spcAft>
              <a:buClrTx/>
              <a:buSzTx/>
              <a:buFontTx/>
              <a:buNone/>
              <a:tabLst/>
            </a:pPr>
            <a:endParaRPr kumimoji="0" lang="es-MX" altLang="es-MX" sz="1800" b="0" i="0" u="none" strike="noStrike" cap="none" normalizeH="0" baseline="0" dirty="0">
              <a:ln>
                <a:noFill/>
              </a:ln>
              <a:solidFill>
                <a:schemeClr val="tx1"/>
              </a:solidFill>
              <a:effectLst/>
              <a:latin typeface="Arial" panose="020B0604020202020204" pitchFamily="34" charset="0"/>
            </a:endParaRPr>
          </a:p>
        </p:txBody>
      </p:sp>
      <p:pic>
        <p:nvPicPr>
          <p:cNvPr id="6" name="Imagen 5"/>
          <p:cNvPicPr>
            <a:picLocks noChangeAspect="1"/>
          </p:cNvPicPr>
          <p:nvPr/>
        </p:nvPicPr>
        <p:blipFill rotWithShape="1">
          <a:blip r:embed="rId2" cstate="print">
            <a:extLst>
              <a:ext uri="{28A0092B-C50C-407E-A947-70E740481C1C}">
                <a14:useLocalDpi xmlns:a14="http://schemas.microsoft.com/office/drawing/2010/main" val="0"/>
              </a:ext>
            </a:extLst>
          </a:blip>
          <a:srcRect l="40818" t="84485" r="-1"/>
          <a:stretch/>
        </p:blipFill>
        <p:spPr>
          <a:xfrm>
            <a:off x="9110748" y="2908146"/>
            <a:ext cx="3081251" cy="1064029"/>
          </a:xfrm>
          <a:prstGeom prst="rect">
            <a:avLst/>
          </a:prstGeom>
        </p:spPr>
      </p:pic>
      <p:pic>
        <p:nvPicPr>
          <p:cNvPr id="7" name="Imagen 6"/>
          <p:cNvPicPr>
            <a:picLocks noChangeAspect="1"/>
          </p:cNvPicPr>
          <p:nvPr/>
        </p:nvPicPr>
        <p:blipFill rotWithShape="1">
          <a:blip r:embed="rId3" cstate="print">
            <a:extLst>
              <a:ext uri="{28A0092B-C50C-407E-A947-70E740481C1C}">
                <a14:useLocalDpi xmlns:a14="http://schemas.microsoft.com/office/drawing/2010/main" val="0"/>
              </a:ext>
            </a:extLst>
          </a:blip>
          <a:srcRect t="41899" b="15556"/>
          <a:stretch/>
        </p:blipFill>
        <p:spPr>
          <a:xfrm>
            <a:off x="1687484" y="3695007"/>
            <a:ext cx="5314405" cy="2978294"/>
          </a:xfrm>
          <a:prstGeom prst="rect">
            <a:avLst/>
          </a:prstGeom>
          <a:ln>
            <a:noFill/>
          </a:ln>
          <a:effectLst>
            <a:softEdge rad="112500"/>
          </a:effectLst>
        </p:spPr>
      </p:pic>
      <p:pic>
        <p:nvPicPr>
          <p:cNvPr id="8" name="Imagen 7"/>
          <p:cNvPicPr>
            <a:picLocks noChangeAspect="1"/>
          </p:cNvPicPr>
          <p:nvPr/>
        </p:nvPicPr>
        <p:blipFill rotWithShape="1">
          <a:blip r:embed="rId4" cstate="print">
            <a:extLst>
              <a:ext uri="{28A0092B-C50C-407E-A947-70E740481C1C}">
                <a14:useLocalDpi xmlns:a14="http://schemas.microsoft.com/office/drawing/2010/main" val="0"/>
              </a:ext>
            </a:extLst>
          </a:blip>
          <a:srcRect b="82949"/>
          <a:stretch/>
        </p:blipFill>
        <p:spPr>
          <a:xfrm>
            <a:off x="1151335" y="194261"/>
            <a:ext cx="9351786" cy="2100350"/>
          </a:xfrm>
          <a:prstGeom prst="rect">
            <a:avLst/>
          </a:prstGeom>
          <a:ln>
            <a:noFill/>
          </a:ln>
          <a:effectLst>
            <a:softEdge rad="112500"/>
          </a:effectLst>
        </p:spPr>
      </p:pic>
      <p:sp>
        <p:nvSpPr>
          <p:cNvPr id="9" name="CuadroTexto 8"/>
          <p:cNvSpPr txBox="1"/>
          <p:nvPr/>
        </p:nvSpPr>
        <p:spPr>
          <a:xfrm>
            <a:off x="8193468" y="5635885"/>
            <a:ext cx="3904409" cy="1200329"/>
          </a:xfrm>
          <a:prstGeom prst="rect">
            <a:avLst/>
          </a:prstGeom>
          <a:noFill/>
        </p:spPr>
        <p:txBody>
          <a:bodyPr wrap="square" rtlCol="0">
            <a:spAutoFit/>
          </a:bodyPr>
          <a:lstStyle/>
          <a:p>
            <a:pPr algn="ctr"/>
            <a:r>
              <a:rPr lang="es-MX" dirty="0" smtClean="0">
                <a:hlinkClick r:id="rId5"/>
              </a:rPr>
              <a:t>https://educacionprimaria.mx/</a:t>
            </a:r>
            <a:endParaRPr lang="es-MX" dirty="0"/>
          </a:p>
          <a:p>
            <a:pPr algn="ctr"/>
            <a:r>
              <a:rPr lang="es-MX" dirty="0" smtClean="0"/>
              <a:t>&amp;</a:t>
            </a:r>
          </a:p>
          <a:p>
            <a:pPr algn="ctr"/>
            <a:r>
              <a:rPr lang="es-MX" dirty="0" smtClean="0">
                <a:hlinkClick r:id="rId6"/>
              </a:rPr>
              <a:t>https://materialeducativo.org/</a:t>
            </a:r>
            <a:endParaRPr lang="es-MX" dirty="0" smtClean="0"/>
          </a:p>
          <a:p>
            <a:endParaRPr lang="es-MX" dirty="0" smtClean="0"/>
          </a:p>
        </p:txBody>
      </p:sp>
    </p:spTree>
    <p:extLst>
      <p:ext uri="{BB962C8B-B14F-4D97-AF65-F5344CB8AC3E}">
        <p14:creationId xmlns:p14="http://schemas.microsoft.com/office/powerpoint/2010/main" val="302800528"/>
      </p:ext>
    </p:extLst>
  </p:cSld>
  <p:clrMapOvr>
    <a:masterClrMapping/>
  </p:clrMapOvr>
  <p:transition spd="slow">
    <p:push dir="u"/>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Productos</a:t>
            </a:r>
            <a:endParaRPr lang="es-MX" dirty="0"/>
          </a:p>
        </p:txBody>
      </p:sp>
      <p:sp>
        <p:nvSpPr>
          <p:cNvPr id="3" name="Marcador de contenido 2"/>
          <p:cNvSpPr>
            <a:spLocks noGrp="1"/>
          </p:cNvSpPr>
          <p:nvPr>
            <p:ph idx="1"/>
          </p:nvPr>
        </p:nvSpPr>
        <p:spPr/>
        <p:txBody>
          <a:bodyPr/>
          <a:lstStyle/>
          <a:p>
            <a:r>
              <a:rPr lang="es-MX" sz="3200" dirty="0" smtClean="0"/>
              <a:t>Registro </a:t>
            </a:r>
            <a:r>
              <a:rPr lang="es-MX" sz="3200" dirty="0"/>
              <a:t>de lo observado en la clase entre maestros.</a:t>
            </a:r>
          </a:p>
          <a:p>
            <a:r>
              <a:rPr lang="es-MX" sz="3200" dirty="0"/>
              <a:t>Registro de las aportaciones de quien fue observado y quienes observaron.</a:t>
            </a:r>
          </a:p>
          <a:p>
            <a:r>
              <a:rPr lang="es-MX" sz="3200" dirty="0"/>
              <a:t>Registro de las acciones iniciales para institucionalizar en su escuela la observación de clase entre maestros.</a:t>
            </a:r>
          </a:p>
          <a:p>
            <a:endParaRPr lang="es-MX" dirty="0"/>
          </a:p>
        </p:txBody>
      </p:sp>
      <p:pic>
        <p:nvPicPr>
          <p:cNvPr id="4" name="Imagen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486993" y="590204"/>
            <a:ext cx="2942709" cy="1386751"/>
          </a:xfrm>
          <a:prstGeom prst="rect">
            <a:avLst/>
          </a:prstGeom>
        </p:spPr>
      </p:pic>
    </p:spTree>
    <p:extLst>
      <p:ext uri="{BB962C8B-B14F-4D97-AF65-F5344CB8AC3E}">
        <p14:creationId xmlns:p14="http://schemas.microsoft.com/office/powerpoint/2010/main" val="163464874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MX" dirty="0"/>
              <a:t>Organicemos nuestra Observación de clase entre </a:t>
            </a:r>
            <a:r>
              <a:rPr lang="es-MX" dirty="0" smtClean="0"/>
              <a:t>maestros</a:t>
            </a:r>
            <a:endParaRPr lang="es-MX" dirty="0"/>
          </a:p>
        </p:txBody>
      </p:sp>
      <p:sp>
        <p:nvSpPr>
          <p:cNvPr id="3" name="Marcador de contenido 2"/>
          <p:cNvSpPr>
            <a:spLocks noGrp="1"/>
          </p:cNvSpPr>
          <p:nvPr>
            <p:ph idx="1"/>
          </p:nvPr>
        </p:nvSpPr>
        <p:spPr>
          <a:xfrm>
            <a:off x="357447" y="2053244"/>
            <a:ext cx="11064240" cy="4522123"/>
          </a:xfrm>
        </p:spPr>
        <p:txBody>
          <a:bodyPr>
            <a:normAutofit lnSpcReduction="10000"/>
          </a:bodyPr>
          <a:lstStyle/>
          <a:p>
            <a:pPr marL="0" indent="0">
              <a:buNone/>
            </a:pPr>
            <a:r>
              <a:rPr lang="es-MX" dirty="0"/>
              <a:t>1. El director da la bienvenida a los alumnos, docentes y padres de familia que asisten al plantel escolar. Agradece su asistencia y colaboración en esta tarea educativa.</a:t>
            </a:r>
          </a:p>
          <a:p>
            <a:pPr marL="0" indent="0">
              <a:buNone/>
            </a:pPr>
            <a:r>
              <a:rPr lang="es-MX" dirty="0"/>
              <a:t>2. Invita a los docentes a que registren su asistencia y los convoca a participar de manera colegiada, reflexiva, con disposición y apertura total, a fin de lograr un buen desarrollo de los trabajos.</a:t>
            </a:r>
          </a:p>
          <a:p>
            <a:pPr marL="0" indent="0">
              <a:buNone/>
            </a:pPr>
            <a:r>
              <a:rPr lang="es-MX" dirty="0"/>
              <a:t>3. Brinda información a los alumnos y docentes acerca de los salones de clase, previamente señalizados, en los que se llevará a cabo la observación.</a:t>
            </a:r>
          </a:p>
          <a:p>
            <a:pPr marL="0" indent="0">
              <a:buNone/>
            </a:pPr>
            <a:r>
              <a:rPr lang="es-MX" dirty="0"/>
              <a:t>4. Establece las medidas necesarias para que no haya interrupciones ni distracciones durante el desarrollo de la actividad.</a:t>
            </a:r>
          </a:p>
          <a:p>
            <a:pPr marL="0" indent="0">
              <a:buNone/>
            </a:pPr>
            <a:r>
              <a:rPr lang="es-MX" dirty="0"/>
              <a:t>5. Pide a los docentes y alumnos que se incorporen a los salones en los que se habrá de realizar la observación de clase.</a:t>
            </a:r>
          </a:p>
          <a:p>
            <a:pPr marL="0" indent="0">
              <a:buNone/>
            </a:pPr>
            <a:endParaRPr lang="es-MX" dirty="0"/>
          </a:p>
        </p:txBody>
      </p:sp>
    </p:spTree>
    <p:extLst>
      <p:ext uri="{BB962C8B-B14F-4D97-AF65-F5344CB8AC3E}">
        <p14:creationId xmlns:p14="http://schemas.microsoft.com/office/powerpoint/2010/main" val="360037804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Previo a la observación, ¿cómo nos preparamos?</a:t>
            </a:r>
          </a:p>
        </p:txBody>
      </p:sp>
      <p:sp>
        <p:nvSpPr>
          <p:cNvPr id="3" name="Marcador de contenido 2"/>
          <p:cNvSpPr>
            <a:spLocks noGrp="1"/>
          </p:cNvSpPr>
          <p:nvPr>
            <p:ph idx="1"/>
          </p:nvPr>
        </p:nvSpPr>
        <p:spPr>
          <a:xfrm>
            <a:off x="680321" y="2336872"/>
            <a:ext cx="10383919" cy="4205243"/>
          </a:xfrm>
        </p:spPr>
        <p:txBody>
          <a:bodyPr/>
          <a:lstStyle/>
          <a:p>
            <a:r>
              <a:rPr lang="es-MX" dirty="0"/>
              <a:t>La Observación de clase entre maestros, como herramienta para la mejora de la práctica profesional, tiene como propósito el aprendizaje entre iguales a partir de la observación, previamente acordada, de una clase en la que se aborda una problemática de enseñanza y aprendizaje que ha sido difícil de solucionar en el aula, y en la que se ha establecido quién desarrollará y quienes habrán de observar, integrados por grado o ciclo escolar.</a:t>
            </a:r>
          </a:p>
          <a:p>
            <a:endParaRPr lang="es-MX" dirty="0"/>
          </a:p>
        </p:txBody>
      </p:sp>
    </p:spTree>
    <p:extLst>
      <p:ext uri="{BB962C8B-B14F-4D97-AF65-F5344CB8AC3E}">
        <p14:creationId xmlns:p14="http://schemas.microsoft.com/office/powerpoint/2010/main" val="161119310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490451" y="2044931"/>
            <a:ext cx="9803731" cy="3891258"/>
          </a:xfrm>
        </p:spPr>
        <p:txBody>
          <a:bodyPr/>
          <a:lstStyle/>
          <a:p>
            <a:pPr marL="0" indent="0">
              <a:buNone/>
            </a:pPr>
            <a:r>
              <a:rPr lang="es-MX" dirty="0"/>
              <a:t>Una vez concluida la observación se establece un diálogo que permite el análisis y revisión del proceso llevado a cabo, en el que se reconocen aspectos que favorecieron o no el aprendizaje de los alumnos. Asimismo, se destacan aquellos que es necesario recalcar con el fin de mejorarlos, al ofrecer recomendaciones y propuestas en un diálogo en el que, tanto el observado como los observadores, aprenden a escucharse y asumir las aportaciones que se hacen para resolver la problemática motivo de la observación, en un ambiente de confianza y respeto mutuo entre profesionales.</a:t>
            </a:r>
          </a:p>
          <a:p>
            <a:endParaRPr lang="es-MX" dirty="0"/>
          </a:p>
        </p:txBody>
      </p:sp>
      <p:pic>
        <p:nvPicPr>
          <p:cNvPr id="4" name="Imagen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486993" y="590204"/>
            <a:ext cx="2942709" cy="1386751"/>
          </a:xfrm>
          <a:prstGeom prst="rect">
            <a:avLst/>
          </a:prstGeom>
        </p:spPr>
      </p:pic>
    </p:spTree>
    <p:extLst>
      <p:ext uri="{BB962C8B-B14F-4D97-AF65-F5344CB8AC3E}">
        <p14:creationId xmlns:p14="http://schemas.microsoft.com/office/powerpoint/2010/main" val="6303346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382385" y="1995055"/>
            <a:ext cx="10947862" cy="4555374"/>
          </a:xfrm>
        </p:spPr>
        <p:txBody>
          <a:bodyPr>
            <a:normAutofit/>
          </a:bodyPr>
          <a:lstStyle/>
          <a:p>
            <a:r>
              <a:rPr lang="es-MX" dirty="0"/>
              <a:t>Para cumplir con el propósito de la observación de clase, conviene determinar los aspectos que habrán de ser observados del maestro que la desarrolla, y que en esta sesión son: Cómo aborda un tema complejo que ha sido difícil de solucionar en el aula, acordado en la tercera sesión ordinaria; Cómo desarrolla el contenido complejo a lo largo de la clase; Cómo interactúa con los alumnos y crea ambientes propicios para el aprendizaje de ese contenido complejo; Cómo aprovecha los recursos didácticos y los maneja en el salón de clases durante el abordaje de este contenido.</a:t>
            </a:r>
          </a:p>
          <a:p>
            <a:r>
              <a:rPr lang="es-MX" dirty="0"/>
              <a:t>La información recopilada de estos rubros será el insumo fundamental para la reflexión y análisis de la acción pedagógica implementada y observada, de lo que se aprendió de ésta y lo que puede aportarse para su enriquecimiento y mejora.</a:t>
            </a:r>
          </a:p>
        </p:txBody>
      </p:sp>
      <p:pic>
        <p:nvPicPr>
          <p:cNvPr id="4" name="Imagen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486993" y="590204"/>
            <a:ext cx="2942709" cy="1386751"/>
          </a:xfrm>
          <a:prstGeom prst="rect">
            <a:avLst/>
          </a:prstGeom>
        </p:spPr>
      </p:pic>
    </p:spTree>
    <p:extLst>
      <p:ext uri="{BB962C8B-B14F-4D97-AF65-F5344CB8AC3E}">
        <p14:creationId xmlns:p14="http://schemas.microsoft.com/office/powerpoint/2010/main" val="97568682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315884" y="2011680"/>
            <a:ext cx="11105803" cy="4572000"/>
          </a:xfrm>
        </p:spPr>
        <p:txBody>
          <a:bodyPr>
            <a:normAutofit/>
          </a:bodyPr>
          <a:lstStyle/>
          <a:p>
            <a:r>
              <a:rPr lang="es-MX" dirty="0"/>
              <a:t>6. Inicien la Observación de clase entre maestros, destinando unos minutos a recordar el propósito de la actividad que van a realizar, a conocer la problemática educativa que se atenderá2 y a la revisión del guion para la Observación de clase entre maestros. El maestro por observar presenta a los observadores el aprendizaje esperado que desarrollará en la clase.</a:t>
            </a:r>
          </a:p>
          <a:p>
            <a:r>
              <a:rPr lang="es-MX" dirty="0"/>
              <a:t>7. Establezcan con el maestro a observar, los aspectos que para él son de su interés y de los que requiere recibir retroalimentación (por ejemplo, “Si las actividades que pongo en práctica con mis alumnos llevan una secuencia”, “Si el contenido o habilidad está presente a lo largo de la clase”, “Si los materiales que propongo son los adecuados y son utilizados en el momento oportuno”, etc.).</a:t>
            </a:r>
          </a:p>
          <a:p>
            <a:endParaRPr lang="es-MX" dirty="0"/>
          </a:p>
        </p:txBody>
      </p:sp>
      <p:pic>
        <p:nvPicPr>
          <p:cNvPr id="4" name="Imagen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486993" y="590204"/>
            <a:ext cx="2942709" cy="1386751"/>
          </a:xfrm>
          <a:prstGeom prst="rect">
            <a:avLst/>
          </a:prstGeom>
        </p:spPr>
      </p:pic>
    </p:spTree>
    <p:extLst>
      <p:ext uri="{BB962C8B-B14F-4D97-AF65-F5344CB8AC3E}">
        <p14:creationId xmlns:p14="http://schemas.microsoft.com/office/powerpoint/2010/main" val="12257098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MX"/>
          </a:p>
        </p:txBody>
      </p:sp>
      <p:sp>
        <p:nvSpPr>
          <p:cNvPr id="3" name="Marcador de contenido 2"/>
          <p:cNvSpPr>
            <a:spLocks noGrp="1"/>
          </p:cNvSpPr>
          <p:nvPr>
            <p:ph idx="1"/>
          </p:nvPr>
        </p:nvSpPr>
        <p:spPr>
          <a:xfrm>
            <a:off x="357447" y="2053244"/>
            <a:ext cx="11155680" cy="4447309"/>
          </a:xfrm>
        </p:spPr>
        <p:txBody>
          <a:bodyPr/>
          <a:lstStyle/>
          <a:p>
            <a:r>
              <a:rPr lang="es-MX" dirty="0"/>
              <a:t>8. Registren los aspectos acordados en su guion para tenerlos presentes durante la observación. Tomen en cuenta que este contiene los puntos que habrán de observarse; sin embargo, no limita que, como observadores, anoten aquello que consideren relevante para un aprendizaje –tanto para ustedes como para el observado– y que podrá ser compartido durante el análisis de la observación.</a:t>
            </a:r>
          </a:p>
          <a:p>
            <a:r>
              <a:rPr lang="es-MX" dirty="0"/>
              <a:t>9. Cerciórense, como observadores, de tener todos los materiales que emplearán en el registro, así como de apagar sus dispositivos electrónicos. Ubíquense en la parte posterior del salón.</a:t>
            </a:r>
          </a:p>
          <a:p>
            <a:endParaRPr lang="es-MX" dirty="0"/>
          </a:p>
        </p:txBody>
      </p:sp>
      <p:pic>
        <p:nvPicPr>
          <p:cNvPr id="4" name="Imagen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486993" y="590204"/>
            <a:ext cx="2942709" cy="1386751"/>
          </a:xfrm>
          <a:prstGeom prst="rect">
            <a:avLst/>
          </a:prstGeom>
        </p:spPr>
      </p:pic>
    </p:spTree>
    <p:extLst>
      <p:ext uri="{BB962C8B-B14F-4D97-AF65-F5344CB8AC3E}">
        <p14:creationId xmlns:p14="http://schemas.microsoft.com/office/powerpoint/2010/main" val="387101915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74566" y="753228"/>
            <a:ext cx="10640291" cy="1080938"/>
          </a:xfrm>
        </p:spPr>
        <p:txBody>
          <a:bodyPr>
            <a:normAutofit/>
          </a:bodyPr>
          <a:lstStyle/>
          <a:p>
            <a:r>
              <a:rPr lang="es-MX" dirty="0"/>
              <a:t>Iniciemos la Observación de clase entre </a:t>
            </a:r>
            <a:r>
              <a:rPr lang="es-MX" dirty="0" smtClean="0"/>
              <a:t>maestros</a:t>
            </a:r>
            <a:endParaRPr lang="es-MX" dirty="0"/>
          </a:p>
        </p:txBody>
      </p:sp>
      <p:sp>
        <p:nvSpPr>
          <p:cNvPr id="3" name="Marcador de contenido 2"/>
          <p:cNvSpPr>
            <a:spLocks noGrp="1"/>
          </p:cNvSpPr>
          <p:nvPr>
            <p:ph idx="1"/>
          </p:nvPr>
        </p:nvSpPr>
        <p:spPr>
          <a:xfrm>
            <a:off x="315883" y="2277687"/>
            <a:ext cx="11488189" cy="3333403"/>
          </a:xfrm>
        </p:spPr>
        <p:txBody>
          <a:bodyPr/>
          <a:lstStyle/>
          <a:p>
            <a:r>
              <a:rPr lang="es-MX" dirty="0"/>
              <a:t>10. Inicie la clase de acuerdo con la planeación que elaboró; desarróllela con la seguridad de un docente que realiza una actividad profesional.</a:t>
            </a:r>
          </a:p>
          <a:p>
            <a:r>
              <a:rPr lang="es-MX" dirty="0"/>
              <a:t>11. Observen el desarrollo de la clase y registren lo solicitado en cada apartado del Guion para la Observación de clase entre maestros.</a:t>
            </a:r>
          </a:p>
          <a:p>
            <a:r>
              <a:rPr lang="es-MX" dirty="0"/>
              <a:t>12. Concluya la clase conforme a lo planeado. Agradezca y despida a sus alumnos como lo hace cotidianamente.</a:t>
            </a:r>
          </a:p>
        </p:txBody>
      </p:sp>
    </p:spTree>
    <p:extLst>
      <p:ext uri="{BB962C8B-B14F-4D97-AF65-F5344CB8AC3E}">
        <p14:creationId xmlns:p14="http://schemas.microsoft.com/office/powerpoint/2010/main" val="325097530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MX" dirty="0"/>
              <a:t>Compartamos lo que aprendimos durante la Observación de clase entre maestros</a:t>
            </a:r>
            <a:r>
              <a:rPr lang="es-MX" dirty="0" smtClean="0"/>
              <a:t>.</a:t>
            </a:r>
            <a:endParaRPr lang="es-MX" dirty="0"/>
          </a:p>
        </p:txBody>
      </p:sp>
      <p:sp>
        <p:nvSpPr>
          <p:cNvPr id="3" name="Marcador de contenido 2"/>
          <p:cNvSpPr>
            <a:spLocks noGrp="1"/>
          </p:cNvSpPr>
          <p:nvPr>
            <p:ph idx="1"/>
          </p:nvPr>
        </p:nvSpPr>
        <p:spPr>
          <a:xfrm>
            <a:off x="332509" y="2336873"/>
            <a:ext cx="11155680" cy="4238494"/>
          </a:xfrm>
        </p:spPr>
        <p:txBody>
          <a:bodyPr/>
          <a:lstStyle/>
          <a:p>
            <a:r>
              <a:rPr lang="es-MX" dirty="0" smtClean="0"/>
              <a:t>13</a:t>
            </a:r>
            <a:r>
              <a:rPr lang="es-MX" dirty="0"/>
              <a:t>. Inicien este momento con la lectura individual de los siguientes párrafos; luego, compartan en plenaria el aprendizaje que les brinda. Destaquen aquello que habrá de ser considerado durante el intercambio entre maestro observado y maestros observadores, y regístrenlo en tiras de papel para colocarlas alrededor del salón en que están trabajando.</a:t>
            </a:r>
          </a:p>
          <a:p>
            <a:endParaRPr lang="es-MX" dirty="0"/>
          </a:p>
        </p:txBody>
      </p:sp>
    </p:spTree>
    <p:extLst>
      <p:ext uri="{BB962C8B-B14F-4D97-AF65-F5344CB8AC3E}">
        <p14:creationId xmlns:p14="http://schemas.microsoft.com/office/powerpoint/2010/main" val="260759906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266007" y="2044930"/>
            <a:ext cx="11554691" cy="4746567"/>
          </a:xfrm>
        </p:spPr>
        <p:txBody>
          <a:bodyPr>
            <a:normAutofit fontScale="62500" lnSpcReduction="20000"/>
          </a:bodyPr>
          <a:lstStyle/>
          <a:p>
            <a:r>
              <a:rPr lang="es-MX" dirty="0"/>
              <a:t>[…] la observación entre iguales, en un marco de reciprocidad y trabajo en equipo del profesorado, es seguramente una de las técnicas más potentes para la diseminación de buenas prácticas educativas en un centro, además de un medio para aumentar el empoderamiento de los equipos y el desarrollo de comunidades profesionales que se observan entre ellos, comentan su trabajo, focalizan e imitan las buenas prácticas y mejoran su práctica profesional.</a:t>
            </a:r>
          </a:p>
          <a:p>
            <a:pPr marL="0" indent="0" algn="r">
              <a:buNone/>
            </a:pPr>
            <a:r>
              <a:rPr lang="es-MX" dirty="0"/>
              <a:t>Mariana Morales Lobo</a:t>
            </a:r>
          </a:p>
          <a:p>
            <a:pPr marL="0" indent="0" algn="r">
              <a:buNone/>
            </a:pPr>
            <a:r>
              <a:rPr lang="es-MX" dirty="0"/>
              <a:t>La observación entre iguales para la innovación educativa, 17/02/2016, en:</a:t>
            </a:r>
          </a:p>
          <a:p>
            <a:pPr marL="0" indent="0" algn="r">
              <a:buNone/>
            </a:pPr>
            <a:r>
              <a:rPr lang="es-MX" dirty="0"/>
              <a:t>https://www.practicareflexiva.pro/la-observacion-entre-iguales-para-la-innovacion-educativa/</a:t>
            </a:r>
          </a:p>
          <a:p>
            <a:pPr marL="0" indent="0" algn="r">
              <a:buNone/>
            </a:pPr>
            <a:r>
              <a:rPr lang="es-MX" dirty="0"/>
              <a:t>(consulta: 3 de abril de 2018).</a:t>
            </a:r>
          </a:p>
          <a:p>
            <a:r>
              <a:rPr lang="es-MX" dirty="0"/>
              <a:t> </a:t>
            </a:r>
          </a:p>
          <a:p>
            <a:r>
              <a:rPr lang="es-MX" dirty="0"/>
              <a:t>La retroalimentación es un proceso mediante el cual la información recogida en las observaciones del aula cobra valor en la medida que pueda ser “devuelta” al docente; es decir “compartida, analizada y comprendida en conjunto” (Leiva, </a:t>
            </a:r>
            <a:r>
              <a:rPr lang="es-MX" dirty="0" err="1"/>
              <a:t>Montecinos</a:t>
            </a:r>
            <a:r>
              <a:rPr lang="es-MX" dirty="0"/>
              <a:t> y Aravena, 2017).</a:t>
            </a:r>
          </a:p>
          <a:p>
            <a:r>
              <a:rPr lang="es-MX" dirty="0"/>
              <a:t>Por lo tanto, al retroalimentar o devolver lo observado al docente no podemos hacerlo como si esto fuese “la realidad”; debemos provocar la reflexión de por qué el docente hace lo que hace, pues muchas veces no bastará con cambiar metodológicamente pues el cambio es más profundo que una técnica. En este sentido, una primera aproximación al cambio es cuando mediamos adecuadamente la reflexión con el docente en la entrevista de devolución. En una Observación de clase entre maestros, una recomendación válida es acordar entre los participantes que lo que se va a observar no es al docente, sino el proceso de enseñanza y aprendizaje que desarrolla; tampoco es el contenido por el contenido, sino las actividades que facilitan el aprendizaje de los alumnos de ese contenido complejo.</a:t>
            </a:r>
          </a:p>
          <a:p>
            <a:endParaRPr lang="es-MX" dirty="0"/>
          </a:p>
        </p:txBody>
      </p:sp>
      <p:pic>
        <p:nvPicPr>
          <p:cNvPr id="4" name="Imagen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486993" y="590204"/>
            <a:ext cx="2942709" cy="1386751"/>
          </a:xfrm>
          <a:prstGeom prst="rect">
            <a:avLst/>
          </a:prstGeom>
        </p:spPr>
      </p:pic>
    </p:spTree>
    <p:extLst>
      <p:ext uri="{BB962C8B-B14F-4D97-AF65-F5344CB8AC3E}">
        <p14:creationId xmlns:p14="http://schemas.microsoft.com/office/powerpoint/2010/main" val="164211497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Índice</a:t>
            </a:r>
            <a:br>
              <a:rPr lang="es-MX" dirty="0"/>
            </a:br>
            <a:endParaRPr lang="es-MX" dirty="0"/>
          </a:p>
        </p:txBody>
      </p:sp>
      <p:sp>
        <p:nvSpPr>
          <p:cNvPr id="3" name="Marcador de contenido 2"/>
          <p:cNvSpPr>
            <a:spLocks noGrp="1"/>
          </p:cNvSpPr>
          <p:nvPr>
            <p:ph idx="1"/>
          </p:nvPr>
        </p:nvSpPr>
        <p:spPr>
          <a:xfrm>
            <a:off x="332510" y="2119745"/>
            <a:ext cx="11662755" cy="4738255"/>
          </a:xfrm>
        </p:spPr>
        <p:txBody>
          <a:bodyPr>
            <a:normAutofit/>
          </a:bodyPr>
          <a:lstStyle/>
          <a:p>
            <a:r>
              <a:rPr lang="es-MX" dirty="0" smtClean="0"/>
              <a:t>INTRODUCCIÓN</a:t>
            </a:r>
            <a:endParaRPr lang="es-MX" dirty="0"/>
          </a:p>
          <a:p>
            <a:r>
              <a:rPr lang="es-MX" dirty="0" smtClean="0"/>
              <a:t>SEXTA </a:t>
            </a:r>
            <a:r>
              <a:rPr lang="es-MX" dirty="0"/>
              <a:t>SESIÓN ORDINARIA</a:t>
            </a:r>
          </a:p>
          <a:p>
            <a:pPr lvl="1"/>
            <a:r>
              <a:rPr lang="es-MX" dirty="0"/>
              <a:t>Propósitos</a:t>
            </a:r>
          </a:p>
          <a:p>
            <a:pPr lvl="1"/>
            <a:r>
              <a:rPr lang="es-MX" dirty="0"/>
              <a:t>Materiales</a:t>
            </a:r>
          </a:p>
          <a:p>
            <a:pPr lvl="1"/>
            <a:r>
              <a:rPr lang="es-MX" dirty="0" smtClean="0"/>
              <a:t>Productos</a:t>
            </a:r>
          </a:p>
          <a:p>
            <a:r>
              <a:rPr lang="es-MX" dirty="0" smtClean="0"/>
              <a:t>ORGANICEMOS </a:t>
            </a:r>
            <a:r>
              <a:rPr lang="es-MX" dirty="0"/>
              <a:t>NUESTRA OBSERVACIÓN DE CLASE ENTRE MAESTROS</a:t>
            </a:r>
          </a:p>
          <a:p>
            <a:r>
              <a:rPr lang="es-MX" dirty="0" smtClean="0"/>
              <a:t>PREVIO </a:t>
            </a:r>
            <a:r>
              <a:rPr lang="es-MX" dirty="0"/>
              <a:t>A LA OBSERVACIÓN, ¿CÓMO NOS PREPARAMOS?</a:t>
            </a:r>
          </a:p>
          <a:p>
            <a:r>
              <a:rPr lang="es-MX" dirty="0" smtClean="0"/>
              <a:t>INICIEMOS </a:t>
            </a:r>
            <a:r>
              <a:rPr lang="es-MX" dirty="0"/>
              <a:t>LA OBSERVACIÓN DE CLASE ENTRE </a:t>
            </a:r>
            <a:r>
              <a:rPr lang="es-MX" dirty="0" smtClean="0"/>
              <a:t>MAESTROS</a:t>
            </a:r>
          </a:p>
          <a:p>
            <a:r>
              <a:rPr lang="es-MX" dirty="0" smtClean="0"/>
              <a:t>COMPARTAMOS </a:t>
            </a:r>
            <a:r>
              <a:rPr lang="es-MX" dirty="0"/>
              <a:t>LO QUE APRENDIMOS DURANTE LA OBSERVACIÓN DE CLASE ENTRE MAESTROS</a:t>
            </a:r>
          </a:p>
          <a:p>
            <a:r>
              <a:rPr lang="es-MX" dirty="0" smtClean="0"/>
              <a:t>ANEXO</a:t>
            </a:r>
            <a:endParaRPr lang="es-MX" dirty="0"/>
          </a:p>
          <a:p>
            <a:endParaRPr lang="es-MX" dirty="0"/>
          </a:p>
        </p:txBody>
      </p:sp>
      <p:pic>
        <p:nvPicPr>
          <p:cNvPr id="4" name="Imagen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486993" y="590204"/>
            <a:ext cx="2942709" cy="1386751"/>
          </a:xfrm>
          <a:prstGeom prst="rect">
            <a:avLst/>
          </a:prstGeom>
        </p:spPr>
      </p:pic>
    </p:spTree>
    <p:extLst>
      <p:ext uri="{BB962C8B-B14F-4D97-AF65-F5344CB8AC3E}">
        <p14:creationId xmlns:p14="http://schemas.microsoft.com/office/powerpoint/2010/main" val="351902558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473825" y="1995055"/>
            <a:ext cx="10582102" cy="4414058"/>
          </a:xfrm>
        </p:spPr>
        <p:txBody>
          <a:bodyPr>
            <a:normAutofit fontScale="92500" lnSpcReduction="10000"/>
          </a:bodyPr>
          <a:lstStyle/>
          <a:p>
            <a:r>
              <a:rPr lang="es-MX" dirty="0"/>
              <a:t>Manifestar interés y preguntar para conocer las razones por las cuales el docente tomó la decisión de realizar específicamente una u otra actividad, o de emplear los recursos que utilizó, deberán ser premisas que habrán de orientar la Observación de clase entre maestros.</a:t>
            </a:r>
          </a:p>
          <a:p>
            <a:r>
              <a:rPr lang="es-MX" dirty="0"/>
              <a:t>Retroalimentar al profesor dando opiniones fundamentadas técnicamente en el registro y sistematización de lo observado, favorecerá que el profesor se sienta comprometido a mejorar algunas prácticas por encontrar un apoyo metodológico en la persona o personas que lo han observado, donde quizá lo más relevante sea que el propio docente, a partir de esta reflexión acompañada, en un ambiente de confianza y respeto, pueda definir y proponer nuevas transformaciones y mejoras de su práctica. </a:t>
            </a:r>
          </a:p>
          <a:p>
            <a:r>
              <a:rPr lang="es-MX" dirty="0"/>
              <a:t>Tomado de María Teresa Martínez et al., La observación de aula, </a:t>
            </a:r>
            <a:r>
              <a:rPr lang="es-MX" dirty="0" err="1"/>
              <a:t>en:www.cmvalpo.cl</a:t>
            </a:r>
            <a:r>
              <a:rPr lang="es-MX" dirty="0"/>
              <a:t>/.../La%20observaci%F3n%20de%20aula.doc</a:t>
            </a:r>
          </a:p>
          <a:p>
            <a:r>
              <a:rPr lang="es-MX" dirty="0"/>
              <a:t>(consulta: 3 de abril de 2018).</a:t>
            </a:r>
          </a:p>
          <a:p>
            <a:endParaRPr lang="es-MX" dirty="0"/>
          </a:p>
        </p:txBody>
      </p:sp>
      <p:pic>
        <p:nvPicPr>
          <p:cNvPr id="4" name="Imagen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486993" y="590204"/>
            <a:ext cx="2942709" cy="1386751"/>
          </a:xfrm>
          <a:prstGeom prst="rect">
            <a:avLst/>
          </a:prstGeom>
        </p:spPr>
      </p:pic>
    </p:spTree>
    <p:extLst>
      <p:ext uri="{BB962C8B-B14F-4D97-AF65-F5344CB8AC3E}">
        <p14:creationId xmlns:p14="http://schemas.microsoft.com/office/powerpoint/2010/main" val="2110818199"/>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MX" sz="2400" dirty="0"/>
              <a:t>14. Lean la información que en torno a las diferentes modalidades de retroalimentación se presentan en los siguientes cuadros.</a:t>
            </a:r>
          </a:p>
        </p:txBody>
      </p:sp>
      <p:sp>
        <p:nvSpPr>
          <p:cNvPr id="3" name="Marcador de contenido 2"/>
          <p:cNvSpPr>
            <a:spLocks noGrp="1"/>
          </p:cNvSpPr>
          <p:nvPr>
            <p:ph idx="1"/>
          </p:nvPr>
        </p:nvSpPr>
        <p:spPr>
          <a:xfrm>
            <a:off x="507077" y="2327564"/>
            <a:ext cx="11296996" cy="4414058"/>
          </a:xfrm>
        </p:spPr>
        <p:txBody>
          <a:bodyPr/>
          <a:lstStyle/>
          <a:p>
            <a:pPr marL="0" indent="0">
              <a:buNone/>
            </a:pPr>
            <a:r>
              <a:rPr lang="es-MX" dirty="0"/>
              <a:t>Tipo A: Retroalimentación evaluativa: Premios y castigos </a:t>
            </a:r>
            <a:endParaRPr lang="es-MX" dirty="0" smtClean="0"/>
          </a:p>
          <a:p>
            <a:r>
              <a:rPr lang="es-MX" dirty="0" smtClean="0"/>
              <a:t>Dentro </a:t>
            </a:r>
            <a:r>
              <a:rPr lang="es-MX" dirty="0"/>
              <a:t>de esta tipología caben aquellas muestras de premios y castigos entregados a un profesor en consideración de su desempeño. Se destacan el refuerzo positivo o recompensa que es una expresión de motivación extrínseca que incluye tanto manifestaciones materiales que actúan como “premios” o inmateriales que pueden venir dadas por una muestra pública del trabajo bien realizado. También compone esta tipología el castigo o comentarios negativos que implican desaprobación ante el desempeño. Es utilizado cuando las normas que fueron establecidas son consideradas como infringidas.</a:t>
            </a:r>
          </a:p>
          <a:p>
            <a:pPr marL="0" indent="0">
              <a:buNone/>
            </a:pPr>
            <a:endParaRPr lang="es-MX" dirty="0"/>
          </a:p>
        </p:txBody>
      </p:sp>
    </p:spTree>
    <p:extLst>
      <p:ext uri="{BB962C8B-B14F-4D97-AF65-F5344CB8AC3E}">
        <p14:creationId xmlns:p14="http://schemas.microsoft.com/office/powerpoint/2010/main" val="84419838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532015" y="2019993"/>
            <a:ext cx="10914610" cy="4463934"/>
          </a:xfrm>
        </p:spPr>
        <p:txBody>
          <a:bodyPr/>
          <a:lstStyle/>
          <a:p>
            <a:pPr marL="0" indent="0">
              <a:buNone/>
            </a:pPr>
            <a:r>
              <a:rPr lang="es-MX" dirty="0"/>
              <a:t>Tipo B: Retroalimentación evaluativa: Aprobación y desaprobación </a:t>
            </a:r>
            <a:endParaRPr lang="es-MX" dirty="0" smtClean="0"/>
          </a:p>
          <a:p>
            <a:r>
              <a:rPr lang="es-MX" dirty="0" smtClean="0"/>
              <a:t>Se </a:t>
            </a:r>
            <a:r>
              <a:rPr lang="es-MX" dirty="0"/>
              <a:t>incluye la retroalimentación donde el desempeño es bien o mal juzgado, restringiéndose a la comunicación de la satisfacción de la tarea sin más información […]. Puede tomar características de muestras de aprobación verbal y no verbal en la que se expresa la aprobación en el desempeño de la tarea por parte del [observador] de forma general, a pesar de ser realizada en términos personales. Asimismo, se incluye la desaprobación del desempeño en la tarea.</a:t>
            </a:r>
          </a:p>
        </p:txBody>
      </p:sp>
      <p:pic>
        <p:nvPicPr>
          <p:cNvPr id="4" name="Imagen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486993" y="590204"/>
            <a:ext cx="2942709" cy="1386751"/>
          </a:xfrm>
          <a:prstGeom prst="rect">
            <a:avLst/>
          </a:prstGeom>
        </p:spPr>
      </p:pic>
    </p:spTree>
    <p:extLst>
      <p:ext uri="{BB962C8B-B14F-4D97-AF65-F5344CB8AC3E}">
        <p14:creationId xmlns:p14="http://schemas.microsoft.com/office/powerpoint/2010/main" val="358625522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532015" y="2003367"/>
            <a:ext cx="10814858" cy="4197928"/>
          </a:xfrm>
        </p:spPr>
        <p:txBody>
          <a:bodyPr>
            <a:normAutofit/>
          </a:bodyPr>
          <a:lstStyle/>
          <a:p>
            <a:pPr marL="0" indent="0">
              <a:buNone/>
            </a:pPr>
            <a:r>
              <a:rPr lang="es-MX" dirty="0"/>
              <a:t>Tipo C: Retroalimentación descriptiva: Especificando el logro o el modo de mejorar</a:t>
            </a:r>
          </a:p>
          <a:p>
            <a:r>
              <a:rPr lang="es-MX" dirty="0"/>
              <a:t>Este tipo de retroalimentación entrega información sobre qué hace que el trabajo realizado sea bueno o satisfactorio, o bien sobre qué falta para mejorar. Comunicando criterios y el modo en que estos se han alcanzado o no. Implica especificar los logros o aprendizajes obtenidos, con elogios específicos por medio del uso de criterios. También implica la ruta de especificar los logros o lo que hay que mejorar que involucra la descripción especifica de qué aspecto del desempeño docente debe ser mejorado, enfocándose en los logros y/o errores del trabajo realizado y su relación prospectiva en atención a desempeños posteriores por parte del profesor.</a:t>
            </a:r>
          </a:p>
          <a:p>
            <a:endParaRPr lang="es-MX" dirty="0"/>
          </a:p>
        </p:txBody>
      </p:sp>
      <p:pic>
        <p:nvPicPr>
          <p:cNvPr id="4" name="Imagen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486993" y="590204"/>
            <a:ext cx="2942709" cy="1386751"/>
          </a:xfrm>
          <a:prstGeom prst="rect">
            <a:avLst/>
          </a:prstGeom>
        </p:spPr>
      </p:pic>
    </p:spTree>
    <p:extLst>
      <p:ext uri="{BB962C8B-B14F-4D97-AF65-F5344CB8AC3E}">
        <p14:creationId xmlns:p14="http://schemas.microsoft.com/office/powerpoint/2010/main" val="389204266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648393" y="1978428"/>
            <a:ext cx="10906298" cy="4763193"/>
          </a:xfrm>
        </p:spPr>
        <p:txBody>
          <a:bodyPr>
            <a:normAutofit fontScale="92500" lnSpcReduction="10000"/>
          </a:bodyPr>
          <a:lstStyle/>
          <a:p>
            <a:pPr marL="0" indent="0">
              <a:buNone/>
            </a:pPr>
            <a:r>
              <a:rPr lang="es-MX" dirty="0"/>
              <a:t>Tipo D: Retroalimentación descriptiva: Construyendo el aprendizaje </a:t>
            </a:r>
            <a:endParaRPr lang="es-MX" dirty="0" smtClean="0"/>
          </a:p>
          <a:p>
            <a:pPr marL="0" indent="0">
              <a:buNone/>
            </a:pPr>
            <a:r>
              <a:rPr lang="es-MX" dirty="0" smtClean="0"/>
              <a:t>Este </a:t>
            </a:r>
            <a:r>
              <a:rPr lang="es-MX" dirty="0"/>
              <a:t>tipo de retroalimentación apunta hacia la </a:t>
            </a:r>
            <a:r>
              <a:rPr lang="es-MX" dirty="0" err="1"/>
              <a:t>metacognición</a:t>
            </a:r>
            <a:r>
              <a:rPr lang="es-MX" dirty="0"/>
              <a:t> de los procesos que condujeron al aprendizaje y reconocimiento de una buena práctica pedagógica a través de la reflexión que lleva a cabo el profesor, tras someterse a [la valoración] de quien lo [observa y retroalimenta].</a:t>
            </a:r>
          </a:p>
          <a:p>
            <a:r>
              <a:rPr lang="es-MX" dirty="0"/>
              <a:t>Puede referirse a la construcción de aprendizajes, en la que [tanto el observado como los observadores] aprenden juntos lo que implica la conversación y diálogo para reflexionar en torno al trabajo que se está realizando, reconociendo la importancia del trabajo del profesor, ponderando además el auto-aprendizaje reflexivo, permitiéndole al profesor [observado] hacer comparaciones entre logros presentes y pasados. Por otra parte, se encuentra la ruta asociada al diseño de caminos para aprender, que se focaliza en la discusión conjunta acerca del trabajo, haciendo partícipes a ambas partes; o bien, en la posibilidad efectiva de que [el colectivo] plantee preguntas reflexivas al profesor que retroalimenta, para que lo conduzcan a [reconocer] su propio desempeño.</a:t>
            </a:r>
          </a:p>
          <a:p>
            <a:endParaRPr lang="es-MX" dirty="0"/>
          </a:p>
        </p:txBody>
      </p:sp>
      <p:pic>
        <p:nvPicPr>
          <p:cNvPr id="4" name="Imagen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486993" y="590204"/>
            <a:ext cx="2942709" cy="1386751"/>
          </a:xfrm>
          <a:prstGeom prst="rect">
            <a:avLst/>
          </a:prstGeom>
        </p:spPr>
      </p:pic>
    </p:spTree>
    <p:extLst>
      <p:ext uri="{BB962C8B-B14F-4D97-AF65-F5344CB8AC3E}">
        <p14:creationId xmlns:p14="http://schemas.microsoft.com/office/powerpoint/2010/main" val="362994113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407325" y="1978429"/>
            <a:ext cx="11097490" cy="4522124"/>
          </a:xfrm>
        </p:spPr>
        <p:txBody>
          <a:bodyPr/>
          <a:lstStyle/>
          <a:p>
            <a:r>
              <a:rPr lang="es-MX" dirty="0"/>
              <a:t>15. Determinen, con base en la lectura de los primeros textos y de la tipología que acaban de revisar, qué modalidad de retroalimentación asumirán como colectivo y argumenten su decisión.</a:t>
            </a:r>
          </a:p>
          <a:p>
            <a:r>
              <a:rPr lang="es-MX" dirty="0"/>
              <a:t>16. Sistematicen, de manera individual, la información registrada en el guion de observación, para dar paso al diálogo entre maestro observado y observadores. Tengan presente el propósito fundamental de la Observación de clase entre maestros.</a:t>
            </a:r>
          </a:p>
          <a:p>
            <a:endParaRPr lang="es-MX" dirty="0"/>
          </a:p>
        </p:txBody>
      </p:sp>
      <p:pic>
        <p:nvPicPr>
          <p:cNvPr id="4" name="Imagen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486993" y="590204"/>
            <a:ext cx="2942709" cy="1386751"/>
          </a:xfrm>
          <a:prstGeom prst="rect">
            <a:avLst/>
          </a:prstGeom>
        </p:spPr>
      </p:pic>
    </p:spTree>
    <p:extLst>
      <p:ext uri="{BB962C8B-B14F-4D97-AF65-F5344CB8AC3E}">
        <p14:creationId xmlns:p14="http://schemas.microsoft.com/office/powerpoint/2010/main" val="363235103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490451" y="1995055"/>
            <a:ext cx="10573789" cy="4754880"/>
          </a:xfrm>
        </p:spPr>
        <p:txBody>
          <a:bodyPr/>
          <a:lstStyle/>
          <a:p>
            <a:r>
              <a:rPr lang="es-MX" dirty="0"/>
              <a:t>Consideren que el diálogo con el docente observado permitirá el intercambio de un conjunto de reflexiones, ideas y experiencias que habrán de contribuir a la solución del problema de enseñanza y aprendizaje. Por tanto, este intercambio habrá de ser respetuoso y tendrá que ceñirse a los aspectos motivo de la observación.</a:t>
            </a:r>
          </a:p>
          <a:p>
            <a:r>
              <a:rPr lang="es-MX" dirty="0"/>
              <a:t>17. Asuman como colectivo una actitud receptiva ante los comentarios, reflexiones, ideas y experiencias que se brinden, ya que todo ello contribuirá a la solución del problema de enseñanza y aprendizaje.</a:t>
            </a:r>
          </a:p>
          <a:p>
            <a:endParaRPr lang="es-MX" dirty="0"/>
          </a:p>
        </p:txBody>
      </p:sp>
      <p:pic>
        <p:nvPicPr>
          <p:cNvPr id="4" name="Imagen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486993" y="590204"/>
            <a:ext cx="2942709" cy="1386751"/>
          </a:xfrm>
          <a:prstGeom prst="rect">
            <a:avLst/>
          </a:prstGeom>
        </p:spPr>
      </p:pic>
    </p:spTree>
    <p:extLst>
      <p:ext uri="{BB962C8B-B14F-4D97-AF65-F5344CB8AC3E}">
        <p14:creationId xmlns:p14="http://schemas.microsoft.com/office/powerpoint/2010/main" val="73361054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605506" y="2012676"/>
            <a:ext cx="10741367" cy="4845323"/>
          </a:xfrm>
        </p:spPr>
        <p:txBody>
          <a:bodyPr/>
          <a:lstStyle/>
          <a:p>
            <a:r>
              <a:rPr lang="es-MX" dirty="0"/>
              <a:t>18. Establezcan el mecanismo para el registro de las aportaciones, recomendaciones u observaciones que se hagan, a partir del diálogo con los observadores para mejorar o solucionar el problema de enseñanza y aprendizaje. Nombren a los responsables por escuela participantes de este registro.</a:t>
            </a:r>
          </a:p>
          <a:p>
            <a:r>
              <a:rPr lang="es-MX" dirty="0"/>
              <a:t>19. Inicien en plenaria la retroalimentación de lo observado con base en la información sistematizada a partir del guion. Nombren a un moderador, quien dé lectura a las siguientes pautas, las comente y las promueva para que los docentes las consideren en su participación.</a:t>
            </a:r>
          </a:p>
          <a:p>
            <a:endParaRPr lang="es-MX" dirty="0"/>
          </a:p>
        </p:txBody>
      </p:sp>
      <p:pic>
        <p:nvPicPr>
          <p:cNvPr id="4" name="Imagen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486993" y="590204"/>
            <a:ext cx="2942709" cy="1386751"/>
          </a:xfrm>
          <a:prstGeom prst="rect">
            <a:avLst/>
          </a:prstGeom>
        </p:spPr>
      </p:pic>
    </p:spTree>
    <p:extLst>
      <p:ext uri="{BB962C8B-B14F-4D97-AF65-F5344CB8AC3E}">
        <p14:creationId xmlns:p14="http://schemas.microsoft.com/office/powerpoint/2010/main" val="251952655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Pautas para orientar el análisis y la reflexión:</a:t>
            </a:r>
          </a:p>
        </p:txBody>
      </p:sp>
      <p:sp>
        <p:nvSpPr>
          <p:cNvPr id="3" name="Marcador de contenido 2"/>
          <p:cNvSpPr>
            <a:spLocks noGrp="1"/>
          </p:cNvSpPr>
          <p:nvPr>
            <p:ph idx="1"/>
          </p:nvPr>
        </p:nvSpPr>
        <p:spPr>
          <a:xfrm>
            <a:off x="590204" y="1961804"/>
            <a:ext cx="10631977" cy="4896196"/>
          </a:xfrm>
        </p:spPr>
        <p:txBody>
          <a:bodyPr>
            <a:normAutofit/>
          </a:bodyPr>
          <a:lstStyle/>
          <a:p>
            <a:r>
              <a:rPr lang="es-MX" dirty="0"/>
              <a:t>a. Describir el aspecto por analizar, teniendo presente que no es el punto de vista personal o compartido con el observado. Evitar plantear preguntas que obliguen a decir lo que el maestro observado quiere; por ejemplo: “¿Cómo crees que estuvo tu clase?”.</a:t>
            </a:r>
          </a:p>
          <a:p>
            <a:r>
              <a:rPr lang="es-MX" dirty="0"/>
              <a:t>b. Apoyar su descripción del aspecto con evidencias, ejemplos o argumentos registrados en su guion. Evitar dar por sentados estos elementos. </a:t>
            </a:r>
          </a:p>
          <a:p>
            <a:r>
              <a:rPr lang="es-MX" dirty="0"/>
              <a:t>c. Considerar en su descripción las aportaciones o puntos de vista que ofrecen otros.</a:t>
            </a:r>
          </a:p>
          <a:p>
            <a:endParaRPr lang="es-MX" dirty="0"/>
          </a:p>
        </p:txBody>
      </p:sp>
    </p:spTree>
    <p:extLst>
      <p:ext uri="{BB962C8B-B14F-4D97-AF65-F5344CB8AC3E}">
        <p14:creationId xmlns:p14="http://schemas.microsoft.com/office/powerpoint/2010/main" val="107916323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556953" y="2286000"/>
            <a:ext cx="10648603" cy="3650189"/>
          </a:xfrm>
        </p:spPr>
        <p:txBody>
          <a:bodyPr/>
          <a:lstStyle/>
          <a:p>
            <a:pPr marL="0" indent="0">
              <a:buNone/>
            </a:pPr>
            <a:r>
              <a:rPr lang="es-MX" dirty="0"/>
              <a:t>d. Parafrasear, cuando sea necesario, otros puntos de vista emitidos por otros colegas.</a:t>
            </a:r>
          </a:p>
          <a:p>
            <a:pPr marL="0" indent="0">
              <a:buNone/>
            </a:pPr>
            <a:r>
              <a:rPr lang="es-MX" dirty="0"/>
              <a:t>e. Verificar y, de ser necesario, corregir, supuestos o expresiones que se hayan presentado durante este diálogo.</a:t>
            </a:r>
          </a:p>
          <a:p>
            <a:endParaRPr lang="es-MX" dirty="0"/>
          </a:p>
        </p:txBody>
      </p:sp>
      <p:pic>
        <p:nvPicPr>
          <p:cNvPr id="4" name="Imagen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486993" y="590204"/>
            <a:ext cx="2942709" cy="1386751"/>
          </a:xfrm>
          <a:prstGeom prst="rect">
            <a:avLst/>
          </a:prstGeom>
        </p:spPr>
      </p:pic>
    </p:spTree>
    <p:extLst>
      <p:ext uri="{BB962C8B-B14F-4D97-AF65-F5344CB8AC3E}">
        <p14:creationId xmlns:p14="http://schemas.microsoft.com/office/powerpoint/2010/main" val="102046207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Introducción</a:t>
            </a:r>
          </a:p>
        </p:txBody>
      </p:sp>
      <p:sp>
        <p:nvSpPr>
          <p:cNvPr id="3" name="Marcador de contenido 2"/>
          <p:cNvSpPr>
            <a:spLocks noGrp="1"/>
          </p:cNvSpPr>
          <p:nvPr>
            <p:ph idx="1"/>
          </p:nvPr>
        </p:nvSpPr>
        <p:spPr>
          <a:xfrm>
            <a:off x="332509" y="2119745"/>
            <a:ext cx="11513127" cy="4106488"/>
          </a:xfrm>
        </p:spPr>
        <p:txBody>
          <a:bodyPr>
            <a:normAutofit lnSpcReduction="10000"/>
          </a:bodyPr>
          <a:lstStyle/>
          <a:p>
            <a:r>
              <a:rPr lang="es-MX" sz="2800" dirty="0"/>
              <a:t>La Secretaría de Educación Pública, a través de la Subsecretaría de Educación Básica, impulsa en esta Sexta Sesión Ordinaria de Consejo Técnico Escolar (CTE) la Observación de clase entre maestros, herramienta académica cuyo propósito es resolver una problemática de enseñanza y aprendizaje, previamente focalizada, que ha sido difícil de solucionar en el aula.</a:t>
            </a:r>
          </a:p>
          <a:p>
            <a:r>
              <a:rPr lang="es-MX" sz="2800" dirty="0"/>
              <a:t>Con esta actividad se pretende que los maestros aprendan a resolver problemas de la práctica docente a partir de la observación de una clase y de un diálogo, sustentado en un guion, en el que comparten sus experiencias, ideas, puntos de vista y estrategias didácticas orientadas hacia la transformación y mejora de dicha práctica.</a:t>
            </a:r>
          </a:p>
          <a:p>
            <a:pPr marL="0" indent="0">
              <a:buNone/>
            </a:pPr>
            <a:endParaRPr lang="es-MX" dirty="0"/>
          </a:p>
        </p:txBody>
      </p:sp>
      <p:pic>
        <p:nvPicPr>
          <p:cNvPr id="4" name="Imagen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486993" y="590204"/>
            <a:ext cx="2942709" cy="1386751"/>
          </a:xfrm>
          <a:prstGeom prst="rect">
            <a:avLst/>
          </a:prstGeom>
        </p:spPr>
      </p:pic>
    </p:spTree>
    <p:extLst>
      <p:ext uri="{BB962C8B-B14F-4D97-AF65-F5344CB8AC3E}">
        <p14:creationId xmlns:p14="http://schemas.microsoft.com/office/powerpoint/2010/main" val="259287611"/>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MX"/>
          </a:p>
        </p:txBody>
      </p:sp>
      <p:sp>
        <p:nvSpPr>
          <p:cNvPr id="3" name="Marcador de contenido 2"/>
          <p:cNvSpPr>
            <a:spLocks noGrp="1"/>
          </p:cNvSpPr>
          <p:nvPr>
            <p:ph idx="1"/>
          </p:nvPr>
        </p:nvSpPr>
        <p:spPr/>
        <p:txBody>
          <a:bodyPr/>
          <a:lstStyle/>
          <a:p>
            <a:r>
              <a:rPr lang="es-MX" dirty="0"/>
              <a:t>f. Agrupar puntos de vista en común que contribuyan a disminuir los desacuerdos y diferencias, así como orientar al establecimiento de acuerdos de grupo.</a:t>
            </a:r>
          </a:p>
          <a:p>
            <a:r>
              <a:rPr lang="es-MX" dirty="0"/>
              <a:t>g. Proponer ideas, experiencias y estrategias didácticas que favorezcan la transformación y mejora de la problemática de enseñanza y aprendizaje que ha sido difícil de solucionar en el aula.</a:t>
            </a:r>
          </a:p>
          <a:p>
            <a:endParaRPr lang="es-MX" dirty="0"/>
          </a:p>
        </p:txBody>
      </p:sp>
      <p:pic>
        <p:nvPicPr>
          <p:cNvPr id="4" name="Imagen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486993" y="590204"/>
            <a:ext cx="2942709" cy="1386751"/>
          </a:xfrm>
          <a:prstGeom prst="rect">
            <a:avLst/>
          </a:prstGeom>
        </p:spPr>
      </p:pic>
    </p:spTree>
    <p:extLst>
      <p:ext uri="{BB962C8B-B14F-4D97-AF65-F5344CB8AC3E}">
        <p14:creationId xmlns:p14="http://schemas.microsoft.com/office/powerpoint/2010/main" val="183923275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p:txBody>
          <a:bodyPr/>
          <a:lstStyle/>
          <a:p>
            <a:r>
              <a:rPr lang="es-MX" dirty="0"/>
              <a:t>20. Con las aportaciones y reflexiones generadas en este momento de la sesión, definan como colectivo los acuerdos y compromisos que, para la transformación y mejora de la problemática de enseñanza y aprendizaje, derivan de la observación de clase realizada. Registren lo que individualmente obtuvieron</a:t>
            </a:r>
          </a:p>
          <a:p>
            <a:r>
              <a:rPr lang="es-MX" dirty="0"/>
              <a:t>durante esta actividad, como un aprendizaje que se ha de poner en práctica en cada uno de los salones de clase.</a:t>
            </a:r>
          </a:p>
          <a:p>
            <a:endParaRPr lang="es-MX" dirty="0"/>
          </a:p>
        </p:txBody>
      </p:sp>
      <p:pic>
        <p:nvPicPr>
          <p:cNvPr id="4" name="Imagen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486993" y="590204"/>
            <a:ext cx="2942709" cy="1386751"/>
          </a:xfrm>
          <a:prstGeom prst="rect">
            <a:avLst/>
          </a:prstGeom>
        </p:spPr>
      </p:pic>
    </p:spTree>
    <p:extLst>
      <p:ext uri="{BB962C8B-B14F-4D97-AF65-F5344CB8AC3E}">
        <p14:creationId xmlns:p14="http://schemas.microsoft.com/office/powerpoint/2010/main" val="158852404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307571" y="2003366"/>
            <a:ext cx="11172305" cy="4513811"/>
          </a:xfrm>
        </p:spPr>
        <p:txBody>
          <a:bodyPr>
            <a:normAutofit/>
          </a:bodyPr>
          <a:lstStyle/>
          <a:p>
            <a:r>
              <a:rPr lang="es-MX" dirty="0"/>
              <a:t>21. Promueva, como moderador, una reflexión final en torno a esta actividad académica entre maestros, con base en las siguientes preguntas:</a:t>
            </a:r>
          </a:p>
          <a:p>
            <a:r>
              <a:rPr lang="es-MX" dirty="0"/>
              <a:t>¿Qué aprendimos durante esta sesión?</a:t>
            </a:r>
          </a:p>
          <a:p>
            <a:r>
              <a:rPr lang="es-MX" dirty="0"/>
              <a:t>¿Cuáles serán las primeras acciones para lograr que la experiencia vivida se convierta en una herramienta que favorece la solución de problemáticas educativas en nuestras aulas y en nuestra escuela?</a:t>
            </a:r>
          </a:p>
          <a:p>
            <a:r>
              <a:rPr lang="es-MX" dirty="0"/>
              <a:t>22. A partir de las respuestas, establezcan conclusiones, acuerdos y compromisos que el responsable habrá de registrar en el Cuaderno de Bitácora del CTE.</a:t>
            </a:r>
          </a:p>
          <a:p>
            <a:endParaRPr lang="es-MX" dirty="0"/>
          </a:p>
        </p:txBody>
      </p:sp>
      <p:pic>
        <p:nvPicPr>
          <p:cNvPr id="4" name="Imagen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486993" y="590204"/>
            <a:ext cx="2942709" cy="1386751"/>
          </a:xfrm>
          <a:prstGeom prst="rect">
            <a:avLst/>
          </a:prstGeom>
        </p:spPr>
      </p:pic>
    </p:spTree>
    <p:extLst>
      <p:ext uri="{BB962C8B-B14F-4D97-AF65-F5344CB8AC3E}">
        <p14:creationId xmlns:p14="http://schemas.microsoft.com/office/powerpoint/2010/main" val="80385365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Imagen 9"/>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63227" y="71783"/>
            <a:ext cx="8858763" cy="6728028"/>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370093093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56178" y="133005"/>
            <a:ext cx="8679645" cy="6591992"/>
          </a:xfrm>
          <a:prstGeom prst="rect">
            <a:avLst/>
          </a:prstGeom>
        </p:spPr>
      </p:pic>
    </p:spTree>
    <p:extLst>
      <p:ext uri="{BB962C8B-B14F-4D97-AF65-F5344CB8AC3E}">
        <p14:creationId xmlns:p14="http://schemas.microsoft.com/office/powerpoint/2010/main" val="1035673067"/>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Marcador de contenido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702994" y="116379"/>
            <a:ext cx="8727665" cy="6628462"/>
          </a:xfrm>
        </p:spPr>
      </p:pic>
    </p:spTree>
    <p:extLst>
      <p:ext uri="{BB962C8B-B14F-4D97-AF65-F5344CB8AC3E}">
        <p14:creationId xmlns:p14="http://schemas.microsoft.com/office/powerpoint/2010/main" val="1571832199"/>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20735" y="106087"/>
            <a:ext cx="8728363" cy="6628992"/>
          </a:xfrm>
          <a:prstGeom prst="rect">
            <a:avLst/>
          </a:prstGeom>
        </p:spPr>
      </p:pic>
    </p:spTree>
    <p:extLst>
      <p:ext uri="{BB962C8B-B14F-4D97-AF65-F5344CB8AC3E}">
        <p14:creationId xmlns:p14="http://schemas.microsoft.com/office/powerpoint/2010/main" val="298181000"/>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79561" y="74815"/>
            <a:ext cx="8778154" cy="6666807"/>
          </a:xfrm>
          <a:prstGeom prst="rect">
            <a:avLst/>
          </a:prstGeom>
        </p:spPr>
      </p:pic>
    </p:spTree>
    <p:extLst>
      <p:ext uri="{BB962C8B-B14F-4D97-AF65-F5344CB8AC3E}">
        <p14:creationId xmlns:p14="http://schemas.microsoft.com/office/powerpoint/2010/main" val="3813295171"/>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307571" y="481235"/>
            <a:ext cx="11471563" cy="5128199"/>
          </a:xfrm>
          <a:prstGeom prst="rect">
            <a:avLst/>
          </a:prstGeom>
        </p:spPr>
        <p:txBody>
          <a:bodyPr wrap="square">
            <a:spAutoFit/>
          </a:bodyPr>
          <a:lstStyle/>
          <a:p>
            <a:pPr algn="ctr">
              <a:lnSpc>
                <a:spcPct val="107000"/>
              </a:lnSpc>
              <a:spcAft>
                <a:spcPts val="800"/>
              </a:spcAft>
            </a:pPr>
            <a:r>
              <a:rPr lang="es-MX" sz="2600" b="1" u="sng" dirty="0">
                <a:solidFill>
                  <a:srgbClr val="0563C1"/>
                </a:solidFill>
                <a:latin typeface="Berlin Sans FB Demi" panose="020E0802020502020306" pitchFamily="34" charset="0"/>
                <a:ea typeface="Calibri" panose="020F0502020204030204" pitchFamily="34" charset="0"/>
                <a:cs typeface="Times New Roman" panose="02020603050405020304" pitchFamily="18" charset="0"/>
                <a:hlinkClick r:id="rId2"/>
              </a:rPr>
              <a:t>http://educacionprimaria.mx/</a:t>
            </a:r>
            <a:endParaRPr lang="es-MX" sz="1100" dirty="0">
              <a:latin typeface="Calibri" panose="020F0502020204030204" pitchFamily="34" charset="0"/>
              <a:ea typeface="Calibri" panose="020F0502020204030204" pitchFamily="34" charset="0"/>
              <a:cs typeface="Times New Roman" panose="02020603050405020304" pitchFamily="18" charset="0"/>
            </a:endParaRPr>
          </a:p>
          <a:p>
            <a:pPr algn="ctr">
              <a:lnSpc>
                <a:spcPct val="107000"/>
              </a:lnSpc>
              <a:spcAft>
                <a:spcPts val="800"/>
              </a:spcAft>
            </a:pPr>
            <a:r>
              <a:rPr lang="es-MX" sz="2600" b="1" dirty="0">
                <a:solidFill>
                  <a:srgbClr val="000000"/>
                </a:solidFill>
                <a:latin typeface="Berlin Sans FB Demi" panose="020E0802020502020306" pitchFamily="34" charset="0"/>
                <a:ea typeface="Calibri" panose="020F0502020204030204" pitchFamily="34" charset="0"/>
                <a:cs typeface="Times New Roman" panose="02020603050405020304" pitchFamily="18" charset="0"/>
              </a:rPr>
              <a:t>&amp;</a:t>
            </a:r>
            <a:endParaRPr lang="es-MX" sz="1100" dirty="0">
              <a:latin typeface="Calibri" panose="020F0502020204030204" pitchFamily="34" charset="0"/>
              <a:ea typeface="Calibri" panose="020F0502020204030204" pitchFamily="34" charset="0"/>
              <a:cs typeface="Times New Roman" panose="02020603050405020304" pitchFamily="18" charset="0"/>
            </a:endParaRPr>
          </a:p>
          <a:p>
            <a:pPr algn="ctr">
              <a:lnSpc>
                <a:spcPct val="107000"/>
              </a:lnSpc>
              <a:spcAft>
                <a:spcPts val="800"/>
              </a:spcAft>
            </a:pPr>
            <a:r>
              <a:rPr lang="es-MX" sz="2600" b="1" u="sng" dirty="0">
                <a:solidFill>
                  <a:srgbClr val="0563C1"/>
                </a:solidFill>
                <a:latin typeface="Berlin Sans FB Demi" panose="020E0802020502020306" pitchFamily="34" charset="0"/>
                <a:ea typeface="Calibri" panose="020F0502020204030204" pitchFamily="34" charset="0"/>
                <a:cs typeface="Times New Roman" panose="02020603050405020304" pitchFamily="18" charset="0"/>
                <a:hlinkClick r:id="rId3"/>
              </a:rPr>
              <a:t>http://materialeducativo.org/</a:t>
            </a:r>
            <a:endParaRPr lang="es-MX" sz="1100" dirty="0">
              <a:latin typeface="Calibri" panose="020F0502020204030204" pitchFamily="34" charset="0"/>
              <a:ea typeface="Calibri" panose="020F0502020204030204" pitchFamily="34" charset="0"/>
              <a:cs typeface="Times New Roman" panose="02020603050405020304" pitchFamily="18" charset="0"/>
            </a:endParaRPr>
          </a:p>
          <a:p>
            <a:pPr algn="ctr">
              <a:lnSpc>
                <a:spcPct val="107000"/>
              </a:lnSpc>
              <a:spcAft>
                <a:spcPts val="800"/>
              </a:spcAft>
            </a:pPr>
            <a:r>
              <a:rPr lang="es-MX" b="1" dirty="0">
                <a:solidFill>
                  <a:srgbClr val="000000"/>
                </a:solidFill>
                <a:latin typeface="Berlin Sans FB Demi" panose="020E0802020502020306" pitchFamily="34" charset="0"/>
                <a:ea typeface="Calibri" panose="020F0502020204030204" pitchFamily="34" charset="0"/>
                <a:cs typeface="Times New Roman" panose="02020603050405020304" pitchFamily="18" charset="0"/>
              </a:rPr>
              <a:t>Únete: </a:t>
            </a:r>
            <a:r>
              <a:rPr lang="es-MX" b="1" u="sng" dirty="0">
                <a:solidFill>
                  <a:srgbClr val="0563C1"/>
                </a:solidFill>
                <a:latin typeface="Berlin Sans FB Demi" panose="020E0802020502020306" pitchFamily="34" charset="0"/>
                <a:ea typeface="Calibri" panose="020F0502020204030204" pitchFamily="34" charset="0"/>
                <a:cs typeface="Times New Roman" panose="02020603050405020304" pitchFamily="18" charset="0"/>
                <a:hlinkClick r:id="rId4"/>
              </a:rPr>
              <a:t>https://www.facebook.com/educacionprimariamx/</a:t>
            </a:r>
            <a:endParaRPr lang="es-MX" sz="1100" dirty="0">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s-MX" b="1" dirty="0">
                <a:solidFill>
                  <a:srgbClr val="000000"/>
                </a:solidFill>
                <a:latin typeface="Berlin Sans FB Demi" panose="020E0802020502020306" pitchFamily="34" charset="0"/>
                <a:ea typeface="Calibri" panose="020F0502020204030204" pitchFamily="34" charset="0"/>
                <a:cs typeface="Times New Roman" panose="02020603050405020304" pitchFamily="18" charset="0"/>
              </a:rPr>
              <a:t>Gracias por utilizar estos formatos solo te pedimos nos regales un </a:t>
            </a:r>
            <a:r>
              <a:rPr lang="es-MX" b="1" dirty="0" err="1">
                <a:solidFill>
                  <a:srgbClr val="000000"/>
                </a:solidFill>
                <a:latin typeface="Berlin Sans FB Demi" panose="020E0802020502020306" pitchFamily="34" charset="0"/>
                <a:ea typeface="Calibri" panose="020F0502020204030204" pitchFamily="34" charset="0"/>
                <a:cs typeface="Times New Roman" panose="02020603050405020304" pitchFamily="18" charset="0"/>
              </a:rPr>
              <a:t>like</a:t>
            </a:r>
            <a:r>
              <a:rPr lang="es-MX" b="1" dirty="0">
                <a:solidFill>
                  <a:srgbClr val="000000"/>
                </a:solidFill>
                <a:latin typeface="Berlin Sans FB Demi" panose="020E0802020502020306" pitchFamily="34" charset="0"/>
                <a:ea typeface="Calibri" panose="020F0502020204030204" pitchFamily="34" charset="0"/>
                <a:cs typeface="Times New Roman" panose="02020603050405020304" pitchFamily="18" charset="0"/>
              </a:rPr>
              <a:t>(me gusta), un comentario(gracias), compartir y etiquetar a sus compañeros y amigos docentes en nuestras publicaciones en Facebook.</a:t>
            </a:r>
            <a:endParaRPr lang="es-MX" sz="1100" dirty="0">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s-MX" b="1" dirty="0">
                <a:solidFill>
                  <a:srgbClr val="000000"/>
                </a:solidFill>
                <a:latin typeface="Berlin Sans FB Demi" panose="020E0802020502020306" pitchFamily="34" charset="0"/>
                <a:ea typeface="Calibri" panose="020F0502020204030204" pitchFamily="34" charset="0"/>
                <a:cs typeface="Times New Roman" panose="02020603050405020304" pitchFamily="18" charset="0"/>
              </a:rPr>
              <a:t>Descargar: </a:t>
            </a:r>
            <a:r>
              <a:rPr lang="es-MX" b="1" u="sng" dirty="0">
                <a:solidFill>
                  <a:srgbClr val="0563C1"/>
                </a:solidFill>
                <a:latin typeface="Berlin Sans FB Demi" panose="020E0802020502020306" pitchFamily="34" charset="0"/>
                <a:ea typeface="Calibri" panose="020F0502020204030204" pitchFamily="34" charset="0"/>
                <a:cs typeface="Times New Roman" panose="02020603050405020304" pitchFamily="18" charset="0"/>
                <a:hlinkClick r:id="rId5"/>
              </a:rPr>
              <a:t>https://educacionprimaria.mx/guias-de-la-sexta-sesion-del-consejo-tecnico-escolar-de-preescolar-primaria-y-secundaria-del-ciclo-2017-2018/</a:t>
            </a:r>
            <a:endParaRPr lang="es-MX" sz="1100" dirty="0">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s-MX" b="1" dirty="0">
                <a:solidFill>
                  <a:srgbClr val="000000"/>
                </a:solidFill>
                <a:latin typeface="Berlin Sans FB Demi" panose="020E0802020502020306" pitchFamily="34" charset="0"/>
                <a:ea typeface="Calibri" panose="020F0502020204030204" pitchFamily="34" charset="0"/>
                <a:cs typeface="Times New Roman" panose="02020603050405020304" pitchFamily="18" charset="0"/>
              </a:rPr>
              <a:t>Descargar: </a:t>
            </a:r>
            <a:r>
              <a:rPr lang="es-MX" b="1" u="sng" dirty="0">
                <a:solidFill>
                  <a:srgbClr val="0563C1"/>
                </a:solidFill>
                <a:latin typeface="Berlin Sans FB Demi" panose="020E0802020502020306" pitchFamily="34" charset="0"/>
                <a:ea typeface="Calibri" panose="020F0502020204030204" pitchFamily="34" charset="0"/>
                <a:cs typeface="Times New Roman" panose="02020603050405020304" pitchFamily="18" charset="0"/>
                <a:hlinkClick r:id="rId6"/>
              </a:rPr>
              <a:t>https://educacionprimaria.mx/formatos-de-los-productos-de-la-sexta-sesion-del-consejo-tecnico-escolar-ciclo-2017-2018-de-preescolar-primaria-y-secundaria</a:t>
            </a:r>
            <a:r>
              <a:rPr lang="es-MX" b="1" u="sng" dirty="0" smtClean="0">
                <a:solidFill>
                  <a:srgbClr val="0563C1"/>
                </a:solidFill>
                <a:latin typeface="Berlin Sans FB Demi" panose="020E0802020502020306" pitchFamily="34" charset="0"/>
                <a:ea typeface="Calibri" panose="020F0502020204030204" pitchFamily="34" charset="0"/>
                <a:cs typeface="Times New Roman" panose="02020603050405020304" pitchFamily="18" charset="0"/>
                <a:hlinkClick r:id="rId6"/>
              </a:rPr>
              <a:t>/</a:t>
            </a:r>
            <a:endParaRPr lang="es-MX" b="1" u="sng" dirty="0" smtClean="0">
              <a:solidFill>
                <a:srgbClr val="0563C1"/>
              </a:solidFill>
              <a:latin typeface="Berlin Sans FB Demi" panose="020E0802020502020306" pitchFamily="34" charset="0"/>
              <a:ea typeface="Calibri" panose="020F0502020204030204" pitchFamily="34" charset="0"/>
              <a:cs typeface="Times New Roman" panose="02020603050405020304" pitchFamily="18" charset="0"/>
            </a:endParaRPr>
          </a:p>
          <a:p>
            <a:pPr>
              <a:lnSpc>
                <a:spcPct val="107000"/>
              </a:lnSpc>
              <a:spcAft>
                <a:spcPts val="800"/>
              </a:spcAft>
            </a:pPr>
            <a:r>
              <a:rPr lang="es-MX" b="1" dirty="0">
                <a:solidFill>
                  <a:srgbClr val="000000"/>
                </a:solidFill>
                <a:latin typeface="Berlin Sans FB Demi" panose="020E0802020502020306" pitchFamily="34" charset="0"/>
                <a:ea typeface="Calibri" panose="020F0502020204030204" pitchFamily="34" charset="0"/>
                <a:cs typeface="Times New Roman" panose="02020603050405020304" pitchFamily="18" charset="0"/>
              </a:rPr>
              <a:t>Descargar: </a:t>
            </a:r>
            <a:r>
              <a:rPr lang="es-MX" b="1" dirty="0">
                <a:solidFill>
                  <a:srgbClr val="000000"/>
                </a:solidFill>
                <a:latin typeface="Berlin Sans FB Demi" panose="020E0802020502020306" pitchFamily="34" charset="0"/>
                <a:ea typeface="Calibri" panose="020F0502020204030204" pitchFamily="34" charset="0"/>
                <a:cs typeface="Times New Roman" panose="02020603050405020304" pitchFamily="18" charset="0"/>
                <a:hlinkClick r:id="rId7"/>
              </a:rPr>
              <a:t>https://educacionprimaria.mx/productos-contestados-de-la-sexta-sesion-del-consejo-tecnico-escolar-ciclo-2017-2018-de-preescolar-primaria-y-secundaria</a:t>
            </a:r>
            <a:r>
              <a:rPr lang="es-MX" b="1" dirty="0" smtClean="0">
                <a:solidFill>
                  <a:srgbClr val="000000"/>
                </a:solidFill>
                <a:latin typeface="Berlin Sans FB Demi" panose="020E0802020502020306" pitchFamily="34" charset="0"/>
                <a:ea typeface="Calibri" panose="020F0502020204030204" pitchFamily="34" charset="0"/>
                <a:cs typeface="Times New Roman" panose="02020603050405020304" pitchFamily="18" charset="0"/>
                <a:hlinkClick r:id="rId7"/>
              </a:rPr>
              <a:t>/</a:t>
            </a:r>
            <a:endParaRPr lang="es-MX" b="1" dirty="0" smtClean="0">
              <a:solidFill>
                <a:srgbClr val="000000"/>
              </a:solidFill>
              <a:latin typeface="Berlin Sans FB Demi" panose="020E0802020502020306" pitchFamily="34" charset="0"/>
              <a:ea typeface="Calibri" panose="020F0502020204030204" pitchFamily="34" charset="0"/>
              <a:cs typeface="Times New Roman" panose="02020603050405020304" pitchFamily="18" charset="0"/>
            </a:endParaRPr>
          </a:p>
          <a:p>
            <a:pPr algn="ctr">
              <a:lnSpc>
                <a:spcPct val="107000"/>
              </a:lnSpc>
              <a:spcAft>
                <a:spcPts val="800"/>
              </a:spcAft>
            </a:pPr>
            <a:r>
              <a:rPr lang="es-MX" sz="1600" b="1" i="1" dirty="0" smtClean="0">
                <a:solidFill>
                  <a:srgbClr val="000000"/>
                </a:solidFill>
                <a:latin typeface="Berlin Sans FB Demi" panose="020E0802020502020306" pitchFamily="34" charset="0"/>
                <a:ea typeface="Calibri" panose="020F0502020204030204" pitchFamily="34" charset="0"/>
                <a:cs typeface="Times New Roman" panose="02020603050405020304" pitchFamily="18" charset="0"/>
              </a:rPr>
              <a:t>Prohibido </a:t>
            </a:r>
            <a:r>
              <a:rPr lang="es-MX" sz="1600" b="1" i="1" dirty="0">
                <a:solidFill>
                  <a:srgbClr val="000000"/>
                </a:solidFill>
                <a:latin typeface="Berlin Sans FB Demi" panose="020E0802020502020306" pitchFamily="34" charset="0"/>
                <a:ea typeface="Calibri" panose="020F0502020204030204" pitchFamily="34" charset="0"/>
                <a:cs typeface="Times New Roman" panose="02020603050405020304" pitchFamily="18" charset="0"/>
              </a:rPr>
              <a:t>compartir este material en otras webs sin autorización previa y sin dar los créditos correspondientes.</a:t>
            </a:r>
            <a:endParaRPr lang="es-MX" sz="11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7108731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415636" y="2111436"/>
            <a:ext cx="11238807" cy="4480560"/>
          </a:xfrm>
        </p:spPr>
        <p:txBody>
          <a:bodyPr>
            <a:normAutofit lnSpcReduction="10000"/>
          </a:bodyPr>
          <a:lstStyle/>
          <a:p>
            <a:r>
              <a:rPr lang="es-MX" dirty="0"/>
              <a:t>La Observación de clase entre maestros, entendida como una herramienta para la autoformación profesional entre iguales, permitirá a los docentes de educación básica indagar más sobre su quehacer educativo; así como, a reconocer las ventajas que tiene esta forma de trabajo para impulsarla en sus escuelas y convertirla en una práctica cotidiana que llegue a institucionalizarse entre los maestros.</a:t>
            </a:r>
          </a:p>
          <a:p>
            <a:r>
              <a:rPr lang="es-MX" dirty="0"/>
              <a:t>En esta Guía se propone una manera de lograr que la Observación de clase entre maestros contribuya a este desarrollo profesional a partir de cuatro momentos. En el primero, Organicemos nuestra Observación de clase entre maestros, se presentan algunas condiciones que el director anfitrión habrá de considerar con la llegada de maestros, alumnos y padres de familia a las escuelas y otras actividades con las que deberá garantizar que esta tarea se realice de manera óptima, se </a:t>
            </a:r>
            <a:r>
              <a:rPr lang="es-MX" dirty="0" err="1"/>
              <a:t>eficientice</a:t>
            </a:r>
            <a:r>
              <a:rPr lang="es-MX" dirty="0"/>
              <a:t> el tiempo y no existan interrupciones ni distracciones.</a:t>
            </a:r>
          </a:p>
          <a:p>
            <a:pPr marL="0" indent="0">
              <a:buNone/>
            </a:pPr>
            <a:endParaRPr lang="es-MX" dirty="0"/>
          </a:p>
        </p:txBody>
      </p:sp>
      <p:pic>
        <p:nvPicPr>
          <p:cNvPr id="4" name="Imagen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486993" y="590204"/>
            <a:ext cx="2942709" cy="1386751"/>
          </a:xfrm>
          <a:prstGeom prst="rect">
            <a:avLst/>
          </a:prstGeom>
        </p:spPr>
      </p:pic>
    </p:spTree>
    <p:extLst>
      <p:ext uri="{BB962C8B-B14F-4D97-AF65-F5344CB8AC3E}">
        <p14:creationId xmlns:p14="http://schemas.microsoft.com/office/powerpoint/2010/main" val="173638635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266007" y="2336873"/>
            <a:ext cx="11571317" cy="4055614"/>
          </a:xfrm>
        </p:spPr>
        <p:txBody>
          <a:bodyPr>
            <a:normAutofit/>
          </a:bodyPr>
          <a:lstStyle/>
          <a:p>
            <a:r>
              <a:rPr lang="es-MX" dirty="0"/>
              <a:t>En el segundo momento, Previo a la observación, ¿cómo nos preparamos?, los maestros utilizarán un tiempo breve para revisar los aspectos que van a observar definidos en el guion y acuerdan aquellos que sean de interés del docente que desarrollará la clase, así como conocen el aprendizaje esperado motivo de la observación, que se espera lograr con los alumnos.</a:t>
            </a:r>
          </a:p>
          <a:p>
            <a:r>
              <a:rPr lang="es-MX" dirty="0"/>
              <a:t>En el tercero, Iniciemos la Observación de clase entre maestros, se invita al docente a que desarrolle la clase tal como la planeó y a los observadores, a que registren en el guion correspondiente los aspectos que serán la base para la discusión y la retroalimentación.</a:t>
            </a:r>
          </a:p>
          <a:p>
            <a:pPr marL="0" indent="0">
              <a:buNone/>
            </a:pPr>
            <a:endParaRPr lang="es-MX" dirty="0"/>
          </a:p>
        </p:txBody>
      </p:sp>
      <p:pic>
        <p:nvPicPr>
          <p:cNvPr id="4" name="Imagen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486993" y="590204"/>
            <a:ext cx="2942709" cy="1386751"/>
          </a:xfrm>
          <a:prstGeom prst="rect">
            <a:avLst/>
          </a:prstGeom>
        </p:spPr>
      </p:pic>
    </p:spTree>
    <p:extLst>
      <p:ext uri="{BB962C8B-B14F-4D97-AF65-F5344CB8AC3E}">
        <p14:creationId xmlns:p14="http://schemas.microsoft.com/office/powerpoint/2010/main" val="425653300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99505" y="1986742"/>
            <a:ext cx="11496502" cy="4505498"/>
          </a:xfrm>
        </p:spPr>
        <p:txBody>
          <a:bodyPr>
            <a:normAutofit lnSpcReduction="10000"/>
          </a:bodyPr>
          <a:lstStyle/>
          <a:p>
            <a:r>
              <a:rPr lang="es-MX" dirty="0"/>
              <a:t>En el cuarto momento, Compartamos lo que aprendimos durante la Observación de clase entre maestros, se propone al colectivo destinar un espacio, por demás productivo, para que los maestros participantes conversen, reflexionen y analicen los aspectos observados que contribuyen a la solución de la problemática por atender, no sin antes haber reflexionado sobre el tipo de retroalimentación que se espera realicen los docentes.</a:t>
            </a:r>
          </a:p>
          <a:p>
            <a:r>
              <a:rPr lang="es-MX" dirty="0"/>
              <a:t>Para que el Aprendizaje entre escuelas cumpla con su propósito formativo, se exhorta a autoridades educativas y escolares a no incorporar nuevas actividades, dado que el tiempo destinado para la Observación de clase entre maestros es limitado y su tratamiento no puede ser visto de manera superficial. Asimismo, se reitera que el espacio del CTE está normado en el “ACUERDO número 15/10/17 por el que se emiten los Lineamientos para la organización y funcionamiento de los Consejos Técnicos Escolares de Educación Básica”, en el que está señalado su misión y propósitos.</a:t>
            </a:r>
          </a:p>
          <a:p>
            <a:endParaRPr lang="es-MX" dirty="0"/>
          </a:p>
        </p:txBody>
      </p:sp>
      <p:pic>
        <p:nvPicPr>
          <p:cNvPr id="4" name="Imagen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486993" y="590204"/>
            <a:ext cx="2942709" cy="1386751"/>
          </a:xfrm>
          <a:prstGeom prst="rect">
            <a:avLst/>
          </a:prstGeom>
        </p:spPr>
      </p:pic>
    </p:spTree>
    <p:extLst>
      <p:ext uri="{BB962C8B-B14F-4D97-AF65-F5344CB8AC3E}">
        <p14:creationId xmlns:p14="http://schemas.microsoft.com/office/powerpoint/2010/main" val="251615757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680321" y="2336873"/>
            <a:ext cx="10109599" cy="3939236"/>
          </a:xfrm>
        </p:spPr>
        <p:txBody>
          <a:bodyPr/>
          <a:lstStyle/>
          <a:p>
            <a:pPr marL="0" indent="0">
              <a:buNone/>
            </a:pPr>
            <a:r>
              <a:rPr lang="es-MX" sz="2800" dirty="0"/>
              <a:t>Finalmente, la Subsecretaría de Educación Básica, a través de la Dirección General de Desarrollo de la Gestión Educativa, invita a los colectivos docentes a situar a la Observación de clase entre maestros como una forma de trabajo en donde se comparten ideas, experiencias, prácticas educativas y recursos didácticos con el fin de resolver problemáticas educativas que persisten en los salones de clase, y así mejorar el aprendizaje de los niños y adolescentes de educación básica, en el marco de la modalidad de trabajo Aprendizaje entre escuelas.</a:t>
            </a:r>
          </a:p>
          <a:p>
            <a:pPr marL="0" indent="0">
              <a:buNone/>
            </a:pPr>
            <a:endParaRPr lang="es-MX" dirty="0"/>
          </a:p>
        </p:txBody>
      </p:sp>
      <p:pic>
        <p:nvPicPr>
          <p:cNvPr id="4" name="Imagen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486993" y="590204"/>
            <a:ext cx="2942709" cy="1386751"/>
          </a:xfrm>
          <a:prstGeom prst="rect">
            <a:avLst/>
          </a:prstGeom>
        </p:spPr>
      </p:pic>
    </p:spTree>
    <p:extLst>
      <p:ext uri="{BB962C8B-B14F-4D97-AF65-F5344CB8AC3E}">
        <p14:creationId xmlns:p14="http://schemas.microsoft.com/office/powerpoint/2010/main" val="266333928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es-MX" sz="4000" dirty="0"/>
              <a:t>Sexta Sesión</a:t>
            </a:r>
            <a:r>
              <a:rPr lang="es-MX" dirty="0"/>
              <a:t/>
            </a:r>
            <a:br>
              <a:rPr lang="es-MX" dirty="0"/>
            </a:br>
            <a:r>
              <a:rPr lang="es-MX" dirty="0"/>
              <a:t>Propósitos</a:t>
            </a:r>
          </a:p>
        </p:txBody>
      </p:sp>
      <p:sp>
        <p:nvSpPr>
          <p:cNvPr id="3" name="Marcador de contenido 2"/>
          <p:cNvSpPr>
            <a:spLocks noGrp="1"/>
          </p:cNvSpPr>
          <p:nvPr>
            <p:ph idx="1"/>
          </p:nvPr>
        </p:nvSpPr>
        <p:spPr>
          <a:xfrm>
            <a:off x="432262" y="2053244"/>
            <a:ext cx="10764981" cy="4414058"/>
          </a:xfrm>
        </p:spPr>
        <p:txBody>
          <a:bodyPr>
            <a:normAutofit lnSpcReduction="10000"/>
          </a:bodyPr>
          <a:lstStyle/>
          <a:p>
            <a:pPr marL="0" indent="0">
              <a:buNone/>
            </a:pPr>
            <a:r>
              <a:rPr lang="es-MX" dirty="0"/>
              <a:t>Que los colectivos docentes:</a:t>
            </a:r>
          </a:p>
          <a:p>
            <a:r>
              <a:rPr lang="es-MX" dirty="0"/>
              <a:t>Mejoren su práctica docente a partir de observar una clase, desde el inicio hasta el final, como una actividad formativa y en una relación de igualdad entre observadores y observado.</a:t>
            </a:r>
          </a:p>
          <a:p>
            <a:r>
              <a:rPr lang="es-MX" dirty="0"/>
              <a:t>Resuelvan problemáticas educativas complejas de los aspectos involucrados en el proceso de enseñanza y aprendizaje, con base en lo observado y registrado de manera sistemática y objetiva acerca de los momentos y situaciones propuestos en un guion de observación.</a:t>
            </a:r>
          </a:p>
          <a:p>
            <a:r>
              <a:rPr lang="es-MX" dirty="0"/>
              <a:t>Reflexionen las acciones iniciales para lograr institucionalizar en su escuela la resolución de problemas en la enseñanza y aprendizaje, a través de la observación de clase entre maestros como una práctica cotidiana de trabajo.</a:t>
            </a:r>
          </a:p>
          <a:p>
            <a:endParaRPr lang="es-MX" dirty="0"/>
          </a:p>
        </p:txBody>
      </p:sp>
      <p:pic>
        <p:nvPicPr>
          <p:cNvPr id="4" name="Imagen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486993" y="590204"/>
            <a:ext cx="2942709" cy="1386751"/>
          </a:xfrm>
          <a:prstGeom prst="rect">
            <a:avLst/>
          </a:prstGeom>
        </p:spPr>
      </p:pic>
    </p:spTree>
    <p:extLst>
      <p:ext uri="{BB962C8B-B14F-4D97-AF65-F5344CB8AC3E}">
        <p14:creationId xmlns:p14="http://schemas.microsoft.com/office/powerpoint/2010/main" val="311358787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MX" dirty="0" smtClean="0"/>
              <a:t>Materiales</a:t>
            </a:r>
            <a:endParaRPr lang="es-MX" dirty="0"/>
          </a:p>
        </p:txBody>
      </p:sp>
      <p:sp>
        <p:nvSpPr>
          <p:cNvPr id="3" name="Marcador de contenido 2"/>
          <p:cNvSpPr>
            <a:spLocks noGrp="1"/>
          </p:cNvSpPr>
          <p:nvPr>
            <p:ph idx="1"/>
          </p:nvPr>
        </p:nvSpPr>
        <p:spPr/>
        <p:txBody>
          <a:bodyPr/>
          <a:lstStyle/>
          <a:p>
            <a:r>
              <a:rPr lang="es-MX" sz="3600" dirty="0" smtClean="0"/>
              <a:t>Guion </a:t>
            </a:r>
            <a:r>
              <a:rPr lang="es-MX" sz="3600" dirty="0"/>
              <a:t>para la Observación de clase entre maestros1 (véase Anexo).</a:t>
            </a:r>
          </a:p>
          <a:p>
            <a:r>
              <a:rPr lang="es-MX" sz="3600" dirty="0"/>
              <a:t>Cuaderno de notas.</a:t>
            </a:r>
          </a:p>
          <a:p>
            <a:r>
              <a:rPr lang="es-MX" sz="3600" dirty="0"/>
              <a:t>Cuaderno de Bitácora del CTE.</a:t>
            </a:r>
          </a:p>
          <a:p>
            <a:pPr marL="0" indent="0">
              <a:buNone/>
            </a:pPr>
            <a:endParaRPr lang="es-MX" dirty="0"/>
          </a:p>
        </p:txBody>
      </p:sp>
      <p:pic>
        <p:nvPicPr>
          <p:cNvPr id="4" name="Imagen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486993" y="590204"/>
            <a:ext cx="2942709" cy="1386751"/>
          </a:xfrm>
          <a:prstGeom prst="rect">
            <a:avLst/>
          </a:prstGeom>
        </p:spPr>
      </p:pic>
    </p:spTree>
    <p:extLst>
      <p:ext uri="{BB962C8B-B14F-4D97-AF65-F5344CB8AC3E}">
        <p14:creationId xmlns:p14="http://schemas.microsoft.com/office/powerpoint/2010/main" val="2382336003"/>
      </p:ext>
    </p:extLst>
  </p:cSld>
  <p:clrMapOvr>
    <a:masterClrMapping/>
  </p:clrMapOvr>
  <p:timing>
    <p:tnLst>
      <p:par>
        <p:cTn id="1" dur="indefinite" restart="never" nodeType="tmRoot"/>
      </p:par>
    </p:tnLst>
  </p:timing>
</p:sld>
</file>

<file path=ppt/theme/theme1.xml><?xml version="1.0" encoding="utf-8"?>
<a:theme xmlns:a="http://schemas.openxmlformats.org/drawingml/2006/main" name="Berlín">
  <a:themeElements>
    <a:clrScheme name="Berlín">
      <a:dk1>
        <a:sysClr val="windowText" lastClr="000000"/>
      </a:dk1>
      <a:lt1>
        <a:sysClr val="window" lastClr="FFFFFF"/>
      </a:lt1>
      <a:dk2>
        <a:srgbClr val="9D360E"/>
      </a:dk2>
      <a:lt2>
        <a:srgbClr val="E7E6E6"/>
      </a:lt2>
      <a:accent1>
        <a:srgbClr val="F09415"/>
      </a:accent1>
      <a:accent2>
        <a:srgbClr val="C1B56B"/>
      </a:accent2>
      <a:accent3>
        <a:srgbClr val="4BAF73"/>
      </a:accent3>
      <a:accent4>
        <a:srgbClr val="5AA6C0"/>
      </a:accent4>
      <a:accent5>
        <a:srgbClr val="D17DF9"/>
      </a:accent5>
      <a:accent6>
        <a:srgbClr val="FA7E5C"/>
      </a:accent6>
      <a:hlink>
        <a:srgbClr val="FFAE3E"/>
      </a:hlink>
      <a:folHlink>
        <a:srgbClr val="FCC77E"/>
      </a:folHlink>
    </a:clrScheme>
    <a:fontScheme name="Berlín">
      <a:majorFont>
        <a:latin typeface="Trebuchet MS" panose="020B060302020202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rebuchet MS" panose="020B060302020202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erlín">
      <a:fillStyleLst>
        <a:solidFill>
          <a:schemeClr val="phClr"/>
        </a:solidFill>
        <a:gradFill rotWithShape="1">
          <a:gsLst>
            <a:gs pos="0">
              <a:schemeClr val="phClr">
                <a:tint val="60000"/>
                <a:satMod val="100000"/>
                <a:lumMod val="110000"/>
              </a:schemeClr>
            </a:gs>
            <a:gs pos="100000">
              <a:schemeClr val="phClr">
                <a:tint val="70000"/>
                <a:satMod val="100000"/>
                <a:lumMod val="100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9525"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6000"/>
                <a:shade val="100000"/>
                <a:hueMod val="270000"/>
                <a:satMod val="200000"/>
                <a:lumMod val="128000"/>
              </a:schemeClr>
            </a:gs>
            <a:gs pos="50000">
              <a:schemeClr val="phClr">
                <a:shade val="100000"/>
                <a:hueMod val="100000"/>
                <a:satMod val="110000"/>
                <a:lumMod val="130000"/>
              </a:schemeClr>
            </a:gs>
            <a:gs pos="100000">
              <a:schemeClr val="phClr">
                <a:shade val="78000"/>
                <a:hueMod val="44000"/>
                <a:satMod val="200000"/>
                <a:lumMod val="69000"/>
              </a:schemeClr>
            </a:gs>
          </a:gsLst>
          <a:lin ang="2520000" scaled="0"/>
        </a:gradFill>
      </a:bgFillStyleLst>
    </a:fmtScheme>
  </a:themeElements>
  <a:objectDefaults/>
  <a:extraClrSchemeLst/>
  <a:extLst>
    <a:ext uri="{05A4C25C-085E-4340-85A3-A5531E510DB2}">
      <thm15:themeFamily xmlns:thm15="http://schemas.microsoft.com/office/thememl/2012/main" name="Berlin" id="{7B5DBA9E-B069-418E-9360-A61BDD0615A4}" vid="{C0CBE056-4EF4-4D92-969E-947779DA7AAA}"/>
    </a:ext>
  </a:extLst>
</a:theme>
</file>

<file path=docProps/app.xml><?xml version="1.0" encoding="utf-8"?>
<Properties xmlns="http://schemas.openxmlformats.org/officeDocument/2006/extended-properties" xmlns:vt="http://schemas.openxmlformats.org/officeDocument/2006/docPropsVTypes">
  <Template>Berlín</Template>
  <TotalTime>1039</TotalTime>
  <Words>3278</Words>
  <Application>Microsoft Office PowerPoint</Application>
  <PresentationFormat>Panorámica</PresentationFormat>
  <Paragraphs>115</Paragraphs>
  <Slides>38</Slides>
  <Notes>0</Notes>
  <HiddenSlides>0</HiddenSlides>
  <MMClips>0</MMClips>
  <ScaleCrop>false</ScaleCrop>
  <HeadingPairs>
    <vt:vector size="6" baseType="variant">
      <vt:variant>
        <vt:lpstr>Fuentes usadas</vt:lpstr>
      </vt:variant>
      <vt:variant>
        <vt:i4>5</vt:i4>
      </vt:variant>
      <vt:variant>
        <vt:lpstr>Tema</vt:lpstr>
      </vt:variant>
      <vt:variant>
        <vt:i4>1</vt:i4>
      </vt:variant>
      <vt:variant>
        <vt:lpstr>Títulos de diapositiva</vt:lpstr>
      </vt:variant>
      <vt:variant>
        <vt:i4>38</vt:i4>
      </vt:variant>
    </vt:vector>
  </HeadingPairs>
  <TitlesOfParts>
    <vt:vector size="44" baseType="lpstr">
      <vt:lpstr>Arial</vt:lpstr>
      <vt:lpstr>Berlin Sans FB Demi</vt:lpstr>
      <vt:lpstr>Calibri</vt:lpstr>
      <vt:lpstr>Times New Roman</vt:lpstr>
      <vt:lpstr>Trebuchet MS</vt:lpstr>
      <vt:lpstr>Berlín</vt:lpstr>
      <vt:lpstr>Presentación de PowerPoint</vt:lpstr>
      <vt:lpstr>Índice </vt:lpstr>
      <vt:lpstr>Introducción</vt:lpstr>
      <vt:lpstr>Presentación de PowerPoint</vt:lpstr>
      <vt:lpstr>Presentación de PowerPoint</vt:lpstr>
      <vt:lpstr>Presentación de PowerPoint</vt:lpstr>
      <vt:lpstr>Presentación de PowerPoint</vt:lpstr>
      <vt:lpstr>Sexta Sesión Propósitos</vt:lpstr>
      <vt:lpstr>Materiales</vt:lpstr>
      <vt:lpstr>Productos</vt:lpstr>
      <vt:lpstr>Organicemos nuestra Observación de clase entre maestros</vt:lpstr>
      <vt:lpstr>Previo a la observación, ¿cómo nos preparamos?</vt:lpstr>
      <vt:lpstr>Presentación de PowerPoint</vt:lpstr>
      <vt:lpstr>Presentación de PowerPoint</vt:lpstr>
      <vt:lpstr>Presentación de PowerPoint</vt:lpstr>
      <vt:lpstr>Presentación de PowerPoint</vt:lpstr>
      <vt:lpstr>Iniciemos la Observación de clase entre maestros</vt:lpstr>
      <vt:lpstr>Compartamos lo que aprendimos durante la Observación de clase entre maestros.</vt:lpstr>
      <vt:lpstr>Presentación de PowerPoint</vt:lpstr>
      <vt:lpstr>Presentación de PowerPoint</vt:lpstr>
      <vt:lpstr>14. Lean la información que en torno a las diferentes modalidades de retroalimentación se presentan en los siguientes cuadros.</vt:lpstr>
      <vt:lpstr>Presentación de PowerPoint</vt:lpstr>
      <vt:lpstr>Presentación de PowerPoint</vt:lpstr>
      <vt:lpstr>Presentación de PowerPoint</vt:lpstr>
      <vt:lpstr>Presentación de PowerPoint</vt:lpstr>
      <vt:lpstr>Presentación de PowerPoint</vt:lpstr>
      <vt:lpstr>Presentación de PowerPoint</vt:lpstr>
      <vt:lpstr>Pautas para orientar el análisis y la reflexión:</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Johnny Munguia España</dc:creator>
  <cp:lastModifiedBy>Johnny Munguia España</cp:lastModifiedBy>
  <cp:revision>19</cp:revision>
  <dcterms:created xsi:type="dcterms:W3CDTF">2018-04-20T19:21:20Z</dcterms:created>
  <dcterms:modified xsi:type="dcterms:W3CDTF">2018-04-22T18:40:11Z</dcterms:modified>
</cp:coreProperties>
</file>