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3"/>
  </p:notesMasterIdLst>
  <p:sldIdLst>
    <p:sldId id="256" r:id="rId4"/>
    <p:sldId id="271" r:id="rId5"/>
    <p:sldId id="293" r:id="rId6"/>
    <p:sldId id="294" r:id="rId7"/>
    <p:sldId id="295" r:id="rId8"/>
    <p:sldId id="296" r:id="rId9"/>
    <p:sldId id="297" r:id="rId10"/>
    <p:sldId id="298" r:id="rId11"/>
    <p:sldId id="292" r:id="rId12"/>
  </p:sldIdLst>
  <p:sldSz cx="9144000" cy="6858000" type="screen4x3"/>
  <p:notesSz cx="6858000" cy="9144000"/>
  <p:defaultTextStyle>
    <a:defPPr>
      <a:defRPr lang="en-US"/>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66CCFF"/>
    <a:srgbClr val="9999FF"/>
    <a:srgbClr val="000099"/>
    <a:srgbClr val="003F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howGuides="1">
      <p:cViewPr varScale="1">
        <p:scale>
          <a:sx n="92" d="100"/>
          <a:sy n="92" d="100"/>
        </p:scale>
        <p:origin x="1186" y="72"/>
      </p:cViewPr>
      <p:guideLst>
        <p:guide orient="horz" pos="2182"/>
        <p:guide pos="288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3074" name="Header Placeholder 1"/>
          <p:cNvSpPr>
            <a:spLocks noGrp="1"/>
          </p:cNvSpPr>
          <p:nvPr>
            <p:ph type="hdr" sz="quarter"/>
          </p:nvPr>
        </p:nvSpPr>
        <p:spPr>
          <a:xfrm>
            <a:off x="0" y="0"/>
            <a:ext cx="2971800" cy="457200"/>
          </a:xfrm>
          <a:prstGeom prst="rect">
            <a:avLst/>
          </a:prstGeom>
          <a:noFill/>
          <a:ln w="9525">
            <a:noFill/>
          </a:ln>
        </p:spPr>
        <p:txBody>
          <a:bodyPr/>
          <a:lstStyle/>
          <a:p>
            <a:pPr lvl="0" eaLnBrk="1" hangingPunct="1"/>
            <a:endParaRPr sz="1200">
              <a:ea typeface="Arial" panose="020B0604020202020204" pitchFamily="34" charset="0"/>
            </a:endParaRPr>
          </a:p>
        </p:txBody>
      </p:sp>
      <p:sp>
        <p:nvSpPr>
          <p:cNvPr id="3075" name="Date Placeholder 2"/>
          <p:cNvSpPr>
            <a:spLocks noGrp="1"/>
          </p:cNvSpPr>
          <p:nvPr>
            <p:ph type="dt" idx="1"/>
          </p:nvPr>
        </p:nvSpPr>
        <p:spPr>
          <a:xfrm>
            <a:off x="3884613" y="0"/>
            <a:ext cx="2971800" cy="457200"/>
          </a:xfrm>
          <a:prstGeom prst="rect">
            <a:avLst/>
          </a:prstGeom>
          <a:noFill/>
          <a:ln w="9525">
            <a:noFill/>
          </a:ln>
        </p:spPr>
        <p:txBody>
          <a:bodyPr/>
          <a:lstStyle/>
          <a:p>
            <a:pPr lvl="0" algn="r" eaLnBrk="1" hangingPunct="1"/>
            <a:endParaRPr lang="en-US" sz="1200">
              <a:ea typeface="Arial" panose="020B0604020202020204" pitchFamily="34" charset="0"/>
              <a:cs typeface="Arial" panose="020B0604020202020204" pitchFamily="34" charset="0"/>
            </a:endParaRPr>
          </a:p>
        </p:txBody>
      </p:sp>
      <p:sp>
        <p:nvSpPr>
          <p:cNvPr id="3076" name="Slide Image Placeholder 3"/>
          <p:cNvSpPr>
            <a:spLocks noGrp="1" noRot="1" noChangeAspect="1"/>
          </p:cNvSpPr>
          <p:nvPr>
            <p:ph type="sldImg" idx="2"/>
          </p:nvPr>
        </p:nvSpPr>
        <p:spPr>
          <a:xfrm>
            <a:off x="1143000" y="685800"/>
            <a:ext cx="4572000" cy="3429000"/>
          </a:xfrm>
          <a:prstGeom prst="rect">
            <a:avLst/>
          </a:prstGeom>
          <a:noFill/>
          <a:ln w="9525">
            <a:noFill/>
          </a:ln>
        </p:spPr>
      </p:sp>
      <p:sp>
        <p:nvSpPr>
          <p:cNvPr id="3077" name="Notes Placeholder 4"/>
          <p:cNvSpPr>
            <a:spLocks noGrp="1"/>
          </p:cNvSpPr>
          <p:nvPr>
            <p:ph type="body" sz="quarter" idx="3"/>
          </p:nvPr>
        </p:nvSpPr>
        <p:spPr>
          <a:xfrm>
            <a:off x="685800" y="4343400"/>
            <a:ext cx="5486400" cy="4114800"/>
          </a:xfrm>
          <a:prstGeom prst="rect">
            <a:avLst/>
          </a:prstGeom>
          <a:noFill/>
          <a:ln w="9525">
            <a:noFill/>
          </a:ln>
        </p:spPr>
        <p:txBody>
          <a:bodyPr anchor="ctr"/>
          <a:lstStyle/>
          <a:p>
            <a:pPr lvl="0"/>
            <a:r>
              <a:t>Click to edit Master text styles</a:t>
            </a:r>
          </a:p>
          <a:p>
            <a:pPr lvl="1"/>
            <a:r>
              <a:t>Second level</a:t>
            </a:r>
          </a:p>
          <a:p>
            <a:pPr lvl="2"/>
            <a:r>
              <a:t>Third level</a:t>
            </a:r>
          </a:p>
          <a:p>
            <a:pPr lvl="3"/>
            <a:r>
              <a:t>Fourth level</a:t>
            </a:r>
          </a:p>
          <a:p>
            <a:pPr lvl="4"/>
            <a:r>
              <a:t>Fifth level</a:t>
            </a:r>
          </a:p>
        </p:txBody>
      </p:sp>
      <p:sp>
        <p:nvSpPr>
          <p:cNvPr id="3078" name="Footer Placeholder 5"/>
          <p:cNvSpPr>
            <a:spLocks noGrp="1"/>
          </p:cNvSpPr>
          <p:nvPr>
            <p:ph type="ftr" sz="quarter" idx="4"/>
          </p:nvPr>
        </p:nvSpPr>
        <p:spPr>
          <a:xfrm>
            <a:off x="0" y="8685213"/>
            <a:ext cx="2971800" cy="457200"/>
          </a:xfrm>
          <a:prstGeom prst="rect">
            <a:avLst/>
          </a:prstGeom>
          <a:noFill/>
          <a:ln w="9525">
            <a:noFill/>
          </a:ln>
        </p:spPr>
        <p:txBody>
          <a:bodyPr anchor="b"/>
          <a:lstStyle/>
          <a:p>
            <a:pPr lvl="0" eaLnBrk="1" hangingPunct="1"/>
            <a:endParaRPr sz="1200">
              <a:ea typeface="Arial" panose="020B0604020202020204" pitchFamily="34" charset="0"/>
            </a:endParaRPr>
          </a:p>
        </p:txBody>
      </p:sp>
      <p:sp>
        <p:nvSpPr>
          <p:cNvPr id="3079" name="Slide Number Placeholder 6"/>
          <p:cNvSpPr>
            <a:spLocks noGrp="1"/>
          </p:cNvSpPr>
          <p:nvPr>
            <p:ph type="sldNum" sz="quarter" idx="5"/>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sz="1200">
                <a:cs typeface="Arial" panose="020B0604020202020204" pitchFamily="34" charset="0"/>
              </a:rPr>
            </a:fld>
            <a:endParaRPr lang="en-US" sz="1200">
              <a:ea typeface="Arial" panose="020B0604020202020204" pitchFamily="34" charset="0"/>
              <a:cs typeface="Arial" panose="020B0604020202020204" pitchFamily="34" charset="0"/>
            </a:endParaRPr>
          </a:p>
        </p:txBody>
      </p:sp>
    </p:spTree>
  </p:cSld>
  <p:clrMap bg1="lt1" tx1="dk1" bg2="lt2" tx2="dk2" accent1="accent1" accent2="accent2" accent3="accent3" accent4="accent4" accent5="accent5" accent6="accent6" hlink="hlink" folHlink="folHlink"/>
  <p:hf sldNum="0" hdr="0" ftr="0" dt="0"/>
  <p:notesStyle>
    <a:lvl1pPr marL="0" lvl="0"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defRPr>
    </a:lvl1pPr>
    <a:lvl2pPr marL="457200" lvl="1"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defRPr>
    </a:lvl2pPr>
    <a:lvl3pPr marL="914400" lvl="2"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defRPr>
    </a:lvl3pPr>
    <a:lvl4pPr marL="1371600" lvl="3"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defRPr>
    </a:lvl4pPr>
    <a:lvl5pPr marL="1828800" lvl="4"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defRPr>
    </a:lvl5pPr>
    <a:lvl6pPr marL="2286000" lvl="5"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defRPr>
    </a:lvl6pPr>
    <a:lvl7pPr marL="2743200" lvl="6"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defRPr>
    </a:lvl7pPr>
    <a:lvl8pPr marL="3200400" lvl="7"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defRPr>
    </a:lvl8pPr>
    <a:lvl9pPr marL="3657600" lvl="8"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pPr lvl="0" eaLnBrk="1" hangingPunct="1"/>
            <a:endParaRPr>
              <a:latin typeface="Arial" panose="020B0604020202020204" pitchFamily="34" charset="0"/>
            </a:endParaRPr>
          </a:p>
        </p:txBody>
      </p:sp>
      <p:sp>
        <p:nvSpPr>
          <p:cNvPr id="5" name="Footer Placeholder 4"/>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lvl="0" eaLnBrk="1" hangingPunct="1"/>
            <a:endParaRPr>
              <a:latin typeface="Arial" panose="020B0604020202020204" pitchFamily="34" charset="0"/>
            </a:endParaRPr>
          </a:p>
        </p:txBody>
      </p:sp>
      <p:sp>
        <p:nvSpPr>
          <p:cNvPr id="5" name="Footer Placeholder 4"/>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6544" y="260350"/>
            <a:ext cx="2059781" cy="5867400"/>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457200" y="260350"/>
            <a:ext cx="6059936" cy="5867400"/>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lvl="0" eaLnBrk="1" hangingPunct="1"/>
            <a:endParaRPr>
              <a:latin typeface="Arial" panose="020B0604020202020204" pitchFamily="34" charset="0"/>
            </a:endParaRPr>
          </a:p>
        </p:txBody>
      </p:sp>
      <p:sp>
        <p:nvSpPr>
          <p:cNvPr id="5" name="Footer Placeholder 4"/>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quarter" idx="2"/>
          </p:nvPr>
        </p:nvSpPr>
        <p:spPr>
          <a:xfrm>
            <a:off x="4629150" y="1825625"/>
            <a:ext cx="3886200" cy="2098675"/>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Content Placeholder 4"/>
          <p:cNvSpPr>
            <a:spLocks noGrp="1"/>
          </p:cNvSpPr>
          <p:nvPr>
            <p:ph sz="quarter" idx="3"/>
          </p:nvPr>
        </p:nvSpPr>
        <p:spPr>
          <a:xfrm>
            <a:off x="4629150" y="4076700"/>
            <a:ext cx="3886200" cy="2100263"/>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Date Placeholder 5"/>
          <p:cNvSpPr>
            <a:spLocks noGrp="1"/>
          </p:cNvSpPr>
          <p:nvPr>
            <p:ph type="dt" sz="half" idx="10"/>
          </p:nvPr>
        </p:nvSpPr>
        <p:spPr/>
        <p:txBody>
          <a:bodyPr/>
          <a:lstStyle/>
          <a:p>
            <a:pPr lvl="0" eaLnBrk="1" hangingPunct="1"/>
            <a:endParaRPr>
              <a:latin typeface="Arial" panose="020B0604020202020204" pitchFamily="34" charset="0"/>
            </a:endParaRPr>
          </a:p>
        </p:txBody>
      </p:sp>
      <p:sp>
        <p:nvSpPr>
          <p:cNvPr id="7" name="Footer Placeholder 6"/>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8" name="Slide Number Placeholder 7"/>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a:t>Click to edit Master title style</a:t>
            </a:r>
            <a:endParaRPr lang="en-US"/>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955"/>
            <a:ext cx="8229600" cy="1143000"/>
          </a:xfrm>
          <a:prstGeom prst="rect">
            <a:avLst/>
          </a:prstGeom>
        </p:spPr>
        <p:txBody>
          <a:bodyPr/>
          <a:lstStyle/>
          <a:p>
            <a:r>
              <a:rPr lang="en-US"/>
              <a:t>Click to edit Master title style</a:t>
            </a:r>
            <a:endParaRPr lang="en-US"/>
          </a:p>
        </p:txBody>
      </p:sp>
      <p:sp>
        <p:nvSpPr>
          <p:cNvPr id="3" name="Content Placeholder 2"/>
          <p:cNvSpPr>
            <a:spLocks noGrp="1"/>
          </p:cNvSpPr>
          <p:nvPr>
            <p:ph idx="1"/>
          </p:nvPr>
        </p:nvSpPr>
        <p:spPr>
          <a:xfrm>
            <a:off x="457200" y="1600200"/>
            <a:ext cx="8229600" cy="4526280"/>
          </a:xfrm>
          <a:prstGeom prst="rect">
            <a:avLst/>
          </a:prstGeo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4500"/>
            </a:lvl1pPr>
          </a:lstStyle>
          <a:p>
            <a:r>
              <a:rPr lang="en-US"/>
              <a:t>Click to edit Master title style</a:t>
            </a:r>
            <a:endParaRPr lang="en-US"/>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955"/>
            <a:ext cx="8229600" cy="1143000"/>
          </a:xfrm>
          <a:prstGeom prst="rect">
            <a:avLst/>
          </a:prstGeom>
        </p:spPr>
        <p:txBody>
          <a:bodyPr/>
          <a:lstStyle/>
          <a:p>
            <a:r>
              <a:rPr lang="en-US"/>
              <a:t>Click to edit Master title style</a:t>
            </a:r>
            <a:endParaRPr lang="en-US"/>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1325563"/>
          </a:xfrm>
          <a:prstGeom prst="rect">
            <a:avLst/>
          </a:prstGeom>
        </p:spPr>
        <p:txBody>
          <a:bodyPr/>
          <a:lstStyle/>
          <a:p>
            <a:r>
              <a:rPr lang="en-US"/>
              <a:t>Click to edit Master title style</a:t>
            </a:r>
            <a:endParaRPr lang="en-US"/>
          </a:p>
        </p:txBody>
      </p:sp>
      <p:sp>
        <p:nvSpPr>
          <p:cNvPr id="3" name="Text Placeholder 2"/>
          <p:cNvSpPr>
            <a:spLocks noGrp="1"/>
          </p:cNvSpPr>
          <p:nvPr>
            <p:ph type="body" idx="1"/>
          </p:nvPr>
        </p:nvSpPr>
        <p:spPr>
          <a:xfrm>
            <a:off x="629841"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endParaRPr lang="en-US"/>
          </a:p>
        </p:txBody>
      </p:sp>
      <p:sp>
        <p:nvSpPr>
          <p:cNvPr id="4" name="Content Placeholder 3"/>
          <p:cNvSpPr>
            <a:spLocks noGrp="1"/>
          </p:cNvSpPr>
          <p:nvPr>
            <p:ph sz="half" idx="2"/>
          </p:nvPr>
        </p:nvSpPr>
        <p:spPr>
          <a:xfrm>
            <a:off x="629841" y="2505075"/>
            <a:ext cx="3868340" cy="3684588"/>
          </a:xfrm>
          <a:prstGeom prst="rect">
            <a:avLst/>
          </a:prstGeo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endParaRPr lang="en-US"/>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955"/>
            <a:ext cx="8229600" cy="1143000"/>
          </a:xfrm>
          <a:prstGeom prst="rect">
            <a:avLst/>
          </a:prstGeom>
        </p:spPr>
        <p:txBody>
          <a:bodyPr/>
          <a:lstStyle/>
          <a:p>
            <a:r>
              <a:rPr lang="en-US"/>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p:nvPr userDrawn="1"/>
        </p:nvSpPr>
        <p:spPr>
          <a:xfrm>
            <a:off x="5652120" y="6309320"/>
            <a:ext cx="2327753" cy="338554"/>
          </a:xfrm>
          <a:prstGeom prst="rect">
            <a:avLst/>
          </a:prstGeom>
          <a:noFill/>
        </p:spPr>
        <p:txBody>
          <a:bodyPr wrap="none" rtlCol="0">
            <a:spAutoFit/>
          </a:bodyPr>
          <a:lstStyle/>
          <a:p>
            <a:r>
              <a:rPr lang="en-IN" sz="1600" dirty="0">
                <a:solidFill>
                  <a:schemeClr val="bg1"/>
                </a:solidFill>
              </a:rPr>
              <a:t>www.eresourceerp.com</a:t>
            </a:r>
            <a:endParaRPr lang="en-IN" sz="1600" dirty="0">
              <a:solidFill>
                <a:schemeClr val="bg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lvl="0" eaLnBrk="1" hangingPunct="1"/>
            <a:endParaRPr dirty="0">
              <a:latin typeface="Arial" panose="020B0604020202020204" pitchFamily="34" charset="0"/>
            </a:endParaRPr>
          </a:p>
        </p:txBody>
      </p:sp>
      <p:sp>
        <p:nvSpPr>
          <p:cNvPr id="5" name="Footer Placeholder 4"/>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endParaRPr lang="en-US"/>
          </a:p>
        </p:txBody>
      </p:sp>
      <p:sp>
        <p:nvSpPr>
          <p:cNvPr id="3" name="Content Placeholder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endParaRPr lang="en-US"/>
          </a:p>
        </p:txBody>
      </p:sp>
      <p:sp>
        <p:nvSpPr>
          <p:cNvPr id="3" name="Picture Placeholder 2"/>
          <p:cNvSpPr>
            <a:spLocks noGrp="1"/>
          </p:cNvSpPr>
          <p:nvPr>
            <p:ph type="pic" idx="1"/>
          </p:nvPr>
        </p:nvSpPr>
        <p:spPr>
          <a:xfrm>
            <a:off x="3887391" y="987425"/>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955"/>
            <a:ext cx="8229600" cy="1143000"/>
          </a:xfrm>
          <a:prstGeom prst="rect">
            <a:avLst/>
          </a:prstGeom>
        </p:spPr>
        <p:txBody>
          <a:bodyPr/>
          <a:lstStyle/>
          <a:p>
            <a:r>
              <a:rPr lang="en-US"/>
              <a:t>Click to edit Master title style</a:t>
            </a:r>
            <a:endParaRPr lang="en-US"/>
          </a:p>
        </p:txBody>
      </p:sp>
      <p:sp>
        <p:nvSpPr>
          <p:cNvPr id="3" name="Vertical Text Placeholder 2"/>
          <p:cNvSpPr>
            <a:spLocks noGrp="1"/>
          </p:cNvSpPr>
          <p:nvPr>
            <p:ph type="body" orient="vert" idx="1"/>
          </p:nvPr>
        </p:nvSpPr>
        <p:spPr>
          <a:xfrm>
            <a:off x="457200" y="1600200"/>
            <a:ext cx="8229600" cy="4526280"/>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4500"/>
            </a:lvl1pPr>
          </a:lstStyle>
          <a:p>
            <a:r>
              <a:rPr lang="en-US"/>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pPr lvl="0" eaLnBrk="1" hangingPunct="1"/>
            <a:endParaRPr>
              <a:latin typeface="Arial" panose="020B0604020202020204" pitchFamily="34" charset="0"/>
            </a:endParaRPr>
          </a:p>
        </p:txBody>
      </p:sp>
      <p:sp>
        <p:nvSpPr>
          <p:cNvPr id="5" name="Footer Placeholder 4"/>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6" name="Slide Number Placeholder 5"/>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457200" y="1174750"/>
            <a:ext cx="4032504" cy="4953000"/>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4654296" y="1174750"/>
            <a:ext cx="4032504" cy="4953000"/>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pPr lvl="0" eaLnBrk="1" hangingPunct="1"/>
            <a:endParaRPr>
              <a:latin typeface="Arial" panose="020B0604020202020204" pitchFamily="34" charset="0"/>
            </a:endParaRPr>
          </a:p>
        </p:txBody>
      </p:sp>
      <p:sp>
        <p:nvSpPr>
          <p:cNvPr id="6" name="Footer Placeholder 5"/>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7" name="Slide Number Placeholder 6"/>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endParaRPr lang="en-US"/>
          </a:p>
        </p:txBody>
      </p:sp>
      <p:sp>
        <p:nvSpPr>
          <p:cNvPr id="4" name="Content Placeholder 3"/>
          <p:cNvSpPr>
            <a:spLocks noGrp="1"/>
          </p:cNvSpPr>
          <p:nvPr>
            <p:ph sz="half" idx="2"/>
          </p:nvPr>
        </p:nvSpPr>
        <p:spPr>
          <a:xfrm>
            <a:off x="629841" y="2505075"/>
            <a:ext cx="3868340"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endParaRPr lang="en-US"/>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pPr lvl="0" eaLnBrk="1" hangingPunct="1"/>
            <a:endParaRPr>
              <a:latin typeface="Arial" panose="020B0604020202020204" pitchFamily="34" charset="0"/>
            </a:endParaRPr>
          </a:p>
        </p:txBody>
      </p:sp>
      <p:sp>
        <p:nvSpPr>
          <p:cNvPr id="8" name="Footer Placeholder 7"/>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9" name="Slide Number Placeholder 8"/>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pPr lvl="0" eaLnBrk="1" hangingPunct="1"/>
            <a:endParaRPr>
              <a:latin typeface="Arial" panose="020B0604020202020204" pitchFamily="34" charset="0"/>
            </a:endParaRPr>
          </a:p>
        </p:txBody>
      </p:sp>
      <p:sp>
        <p:nvSpPr>
          <p:cNvPr id="4" name="Footer Placeholder 3"/>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5" name="Slide Number Placeholder 4"/>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eaLnBrk="1" hangingPunct="1"/>
            <a:endParaRPr>
              <a:latin typeface="Arial" panose="020B0604020202020204" pitchFamily="34" charset="0"/>
            </a:endParaRPr>
          </a:p>
        </p:txBody>
      </p:sp>
      <p:sp>
        <p:nvSpPr>
          <p:cNvPr id="3" name="Footer Placeholder 2"/>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4" name="Slide Number Placeholder 3"/>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a:p>
        </p:txBody>
      </p:sp>
      <p:sp>
        <p:nvSpPr>
          <p:cNvPr id="3" name="Content Placeholder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lvl="0" eaLnBrk="1" hangingPunct="1"/>
            <a:endParaRPr>
              <a:latin typeface="Arial" panose="020B0604020202020204" pitchFamily="34" charset="0"/>
            </a:endParaRPr>
          </a:p>
        </p:txBody>
      </p:sp>
      <p:sp>
        <p:nvSpPr>
          <p:cNvPr id="6" name="Footer Placeholder 5"/>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7" name="Slide Number Placeholder 6"/>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a:p>
        </p:txBody>
      </p:sp>
      <p:sp>
        <p:nvSpPr>
          <p:cNvPr id="3" name="Picture Placeholder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lvl="0" eaLnBrk="1" hangingPunct="1"/>
            <a:endParaRPr>
              <a:latin typeface="Arial" panose="020B0604020202020204" pitchFamily="34" charset="0"/>
            </a:endParaRPr>
          </a:p>
        </p:txBody>
      </p:sp>
      <p:sp>
        <p:nvSpPr>
          <p:cNvPr id="6" name="Footer Placeholder 5"/>
          <p:cNvSpPr>
            <a:spLocks noGrp="1"/>
          </p:cNvSpPr>
          <p:nvPr>
            <p:ph type="ftr" sz="quarter" idx="11"/>
          </p:nvPr>
        </p:nvSpPr>
        <p:spPr/>
        <p:txBody>
          <a:bodyPr/>
          <a:lstStyle/>
          <a:p>
            <a:pPr lvl="0" eaLnBrk="1" hangingPunct="1"/>
            <a:endParaRPr>
              <a:latin typeface="Arial" panose="020B0604020202020204" pitchFamily="34" charset="0"/>
            </a:endParaRPr>
          </a:p>
        </p:txBody>
      </p:sp>
      <p:sp>
        <p:nvSpPr>
          <p:cNvPr id="7" name="Slide Number Placeholder 6"/>
          <p:cNvSpPr>
            <a:spLocks noGrp="1"/>
          </p:cNvSpPr>
          <p:nvPr>
            <p:ph type="sldNum" sz="quarter" idx="12"/>
          </p:nvPr>
        </p:nvSpPr>
        <p:spPr/>
        <p:txBody>
          <a:body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3.png"/><Relationship Id="rId14" Type="http://schemas.openxmlformats.org/officeDocument/2006/relationships/image" Target="../media/image2.png"/><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image" Target="../media/image4.jpeg"/><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pic>
        <p:nvPicPr>
          <p:cNvPr id="1026" name="Picture 9"/>
          <p:cNvPicPr>
            <a:picLocks noChangeAspect="1"/>
          </p:cNvPicPr>
          <p:nvPr/>
        </p:nvPicPr>
        <p:blipFill>
          <a:blip r:embed="rId13"/>
          <a:stretch>
            <a:fillRect/>
          </a:stretch>
        </p:blipFill>
        <p:spPr>
          <a:xfrm>
            <a:off x="0" y="0"/>
            <a:ext cx="9156700" cy="6858000"/>
          </a:xfrm>
          <a:prstGeom prst="rect">
            <a:avLst/>
          </a:prstGeom>
          <a:noFill/>
          <a:ln w="9525">
            <a:noFill/>
          </a:ln>
        </p:spPr>
      </p:pic>
      <p:sp>
        <p:nvSpPr>
          <p:cNvPr id="1027" name="Rectangle 3"/>
          <p:cNvSpPr>
            <a:spLocks noGrp="1"/>
          </p:cNvSpPr>
          <p:nvPr>
            <p:ph type="title"/>
          </p:nvPr>
        </p:nvSpPr>
        <p:spPr>
          <a:xfrm>
            <a:off x="466725" y="260350"/>
            <a:ext cx="8229600" cy="584200"/>
          </a:xfrm>
          <a:prstGeom prst="rect">
            <a:avLst/>
          </a:prstGeom>
          <a:noFill/>
          <a:ln w="9525">
            <a:noFill/>
          </a:ln>
        </p:spPr>
        <p:txBody>
          <a:bodyPr anchor="ctr"/>
          <a:lstStyle/>
          <a:p>
            <a:pPr lvl="0"/>
            <a:r>
              <a:t>Click to edit Master title style</a:t>
            </a:r>
          </a:p>
        </p:txBody>
      </p:sp>
      <p:sp>
        <p:nvSpPr>
          <p:cNvPr id="1028" name="Rectangle 4"/>
          <p:cNvSpPr>
            <a:spLocks noGrp="1"/>
          </p:cNvSpPr>
          <p:nvPr>
            <p:ph type="body" idx="1"/>
          </p:nvPr>
        </p:nvSpPr>
        <p:spPr>
          <a:xfrm>
            <a:off x="457200" y="1174750"/>
            <a:ext cx="8229600" cy="4953000"/>
          </a:xfrm>
          <a:prstGeom prst="rect">
            <a:avLst/>
          </a:prstGeom>
          <a:noFill/>
          <a:ln w="9525">
            <a:noFill/>
          </a:ln>
        </p:spPr>
        <p:txBody>
          <a:bodyPr/>
          <a:lstStyle/>
          <a:p>
            <a:pPr lvl="0"/>
            <a:r>
              <a:t>Click to edit Master text styles</a:t>
            </a:r>
          </a:p>
          <a:p>
            <a:pPr lvl="1"/>
            <a:r>
              <a:t>Second level</a:t>
            </a:r>
          </a:p>
          <a:p>
            <a:pPr lvl="2"/>
            <a:r>
              <a:t>Third level</a:t>
            </a:r>
          </a:p>
          <a:p>
            <a:pPr lvl="3"/>
            <a:r>
              <a:t>Fourth level</a:t>
            </a:r>
          </a:p>
          <a:p>
            <a:pPr lvl="4"/>
            <a:r>
              <a:t>Fifth level</a:t>
            </a:r>
          </a:p>
        </p:txBody>
      </p:sp>
      <p:sp>
        <p:nvSpPr>
          <p:cNvPr id="1029" name="Rectangle 5"/>
          <p:cNvSpPr>
            <a:spLocks noGrp="1"/>
          </p:cNvSpPr>
          <p:nvPr>
            <p:ph type="dt" sz="half" idx="2"/>
          </p:nvPr>
        </p:nvSpPr>
        <p:spPr>
          <a:xfrm>
            <a:off x="457200" y="6245225"/>
            <a:ext cx="2133600" cy="476250"/>
          </a:xfrm>
          <a:prstGeom prst="rect">
            <a:avLst/>
          </a:prstGeom>
          <a:noFill/>
          <a:ln w="9525">
            <a:noFill/>
          </a:ln>
        </p:spPr>
        <p:txBody>
          <a:bodyPr/>
          <a:lstStyle>
            <a:lvl1pPr>
              <a:defRPr sz="1400">
                <a:ea typeface="Arial" panose="020B0604020202020204" pitchFamily="34" charset="0"/>
              </a:defRPr>
            </a:lvl1pPr>
          </a:lstStyle>
          <a:p>
            <a:pPr lvl="0" eaLnBrk="1" hangingPunct="1"/>
            <a:endParaRPr>
              <a:latin typeface="Arial" panose="020B0604020202020204" pitchFamily="34" charset="0"/>
            </a:endParaRPr>
          </a:p>
        </p:txBody>
      </p:sp>
      <p:sp>
        <p:nvSpPr>
          <p:cNvPr id="1030" name="Rectangle 6"/>
          <p:cNvSpPr>
            <a:spLocks noGrp="1"/>
          </p:cNvSpPr>
          <p:nvPr>
            <p:ph type="ftr" sz="quarter" idx="3"/>
          </p:nvPr>
        </p:nvSpPr>
        <p:spPr>
          <a:xfrm>
            <a:off x="3124200" y="6245225"/>
            <a:ext cx="2895600" cy="476250"/>
          </a:xfrm>
          <a:prstGeom prst="rect">
            <a:avLst/>
          </a:prstGeom>
          <a:noFill/>
          <a:ln w="9525">
            <a:noFill/>
          </a:ln>
        </p:spPr>
        <p:txBody>
          <a:bodyPr/>
          <a:lstStyle>
            <a:lvl1pPr algn="ctr">
              <a:defRPr sz="1400">
                <a:ea typeface="Arial" panose="020B0604020202020204" pitchFamily="34" charset="0"/>
              </a:defRPr>
            </a:lvl1pPr>
          </a:lstStyle>
          <a:p>
            <a:pPr lvl="0" eaLnBrk="1" hangingPunct="1"/>
            <a:endParaRPr>
              <a:latin typeface="Arial" panose="020B0604020202020204" pitchFamily="34" charset="0"/>
            </a:endParaRPr>
          </a:p>
        </p:txBody>
      </p:sp>
      <p:sp>
        <p:nvSpPr>
          <p:cNvPr id="1031" name="Rectangle 7"/>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eaLnBrk="1" hangingPunct="1"/>
            <a:fld id="{9A0DB2DC-4C9A-4742-B13C-FB6460FD3503}" type="slidenum">
              <a:rPr lang="en-US">
                <a:latin typeface="Arial" panose="020B0604020202020204" pitchFamily="34" charset="0"/>
                <a:cs typeface="Arial" panose="020B0604020202020204" pitchFamily="34" charset="0"/>
              </a:rPr>
            </a:fld>
            <a:endParaRPr lang="en-US">
              <a:latin typeface="Arial" panose="020B0604020202020204" pitchFamily="34" charset="0"/>
              <a:cs typeface="Arial" panose="020B0604020202020204" pitchFamily="34" charset="0"/>
            </a:endParaRPr>
          </a:p>
        </p:txBody>
      </p:sp>
      <p:sp>
        <p:nvSpPr>
          <p:cNvPr id="1032" name="Rectangle 8"/>
          <p:cNvSpPr/>
          <p:nvPr userDrawn="1"/>
        </p:nvSpPr>
        <p:spPr>
          <a:xfrm>
            <a:off x="0" y="6124575"/>
            <a:ext cx="4716463" cy="733425"/>
          </a:xfrm>
          <a:prstGeom prst="rect">
            <a:avLst/>
          </a:prstGeom>
          <a:solidFill>
            <a:srgbClr val="FFCC66"/>
          </a:solidFill>
          <a:ln w="9525">
            <a:noFill/>
          </a:ln>
        </p:spPr>
        <p:txBody>
          <a:bodyPr anchor="ctr"/>
          <a:lstStyle/>
          <a:p>
            <a:pPr lvl="0" eaLnBrk="1" hangingPunct="1"/>
            <a:endParaRPr>
              <a:latin typeface="Arial" panose="020B0604020202020204" pitchFamily="34" charset="0"/>
              <a:ea typeface="Arial" panose="020B0604020202020204" pitchFamily="34" charset="0"/>
            </a:endParaRPr>
          </a:p>
        </p:txBody>
      </p:sp>
      <p:sp>
        <p:nvSpPr>
          <p:cNvPr id="1033" name="Rectangle 10"/>
          <p:cNvSpPr/>
          <p:nvPr userDrawn="1"/>
        </p:nvSpPr>
        <p:spPr>
          <a:xfrm>
            <a:off x="4537075" y="6126163"/>
            <a:ext cx="4643438" cy="733425"/>
          </a:xfrm>
          <a:prstGeom prst="rect">
            <a:avLst/>
          </a:prstGeom>
          <a:solidFill>
            <a:schemeClr val="accent1"/>
          </a:solidFill>
          <a:ln w="9525">
            <a:noFill/>
          </a:ln>
        </p:spPr>
        <p:txBody>
          <a:bodyPr anchor="ctr"/>
          <a:lstStyle/>
          <a:p>
            <a:pPr lvl="0" eaLnBrk="1" hangingPunct="1"/>
            <a:endParaRPr>
              <a:latin typeface="Arial" panose="020B0604020202020204" pitchFamily="34" charset="0"/>
              <a:ea typeface="Arial" panose="020B0604020202020204" pitchFamily="34" charset="0"/>
            </a:endParaRPr>
          </a:p>
        </p:txBody>
      </p:sp>
      <p:sp>
        <p:nvSpPr>
          <p:cNvPr id="1034" name="Flowchart: Process 1033"/>
          <p:cNvSpPr/>
          <p:nvPr userDrawn="1"/>
        </p:nvSpPr>
        <p:spPr>
          <a:xfrm>
            <a:off x="0" y="1588"/>
            <a:ext cx="9144000" cy="331787"/>
          </a:xfrm>
          <a:prstGeom prst="flowChartProcess">
            <a:avLst/>
          </a:prstGeom>
          <a:solidFill>
            <a:schemeClr val="accent1">
              <a:alpha val="100000"/>
            </a:schemeClr>
          </a:solidFill>
          <a:ln w="9525">
            <a:noFill/>
          </a:ln>
        </p:spPr>
        <p:txBody>
          <a:bodyPr/>
          <a:lstStyle/>
          <a:p>
            <a:endParaRPr lang="en-US"/>
          </a:p>
        </p:txBody>
      </p:sp>
      <p:pic>
        <p:nvPicPr>
          <p:cNvPr id="1035" name="Picture 1034" descr="3GL"/>
          <p:cNvPicPr>
            <a:picLocks noChangeAspect="1"/>
          </p:cNvPicPr>
          <p:nvPr userDrawn="1"/>
        </p:nvPicPr>
        <p:blipFill rotWithShape="1">
          <a:blip r:embed="rId14"/>
          <a:srcRect r="30046"/>
          <a:stretch>
            <a:fillRect/>
          </a:stretch>
        </p:blipFill>
        <p:spPr>
          <a:xfrm>
            <a:off x="539751" y="6227177"/>
            <a:ext cx="2895600" cy="416511"/>
          </a:xfrm>
          <a:prstGeom prst="rect">
            <a:avLst/>
          </a:prstGeom>
          <a:noFill/>
          <a:ln w="9525">
            <a:noFill/>
          </a:ln>
        </p:spPr>
      </p:pic>
      <p:pic>
        <p:nvPicPr>
          <p:cNvPr id="2" name="Picture 1"/>
          <p:cNvPicPr>
            <a:picLocks noChangeAspect="1"/>
          </p:cNvPicPr>
          <p:nvPr userDrawn="1"/>
        </p:nvPicPr>
        <p:blipFill>
          <a:blip r:embed="rId15"/>
          <a:stretch>
            <a:fillRect/>
          </a:stretch>
        </p:blipFill>
        <p:spPr>
          <a:xfrm>
            <a:off x="3537655" y="6142986"/>
            <a:ext cx="730671" cy="65711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lvl="0" indent="0" algn="l" defTabSz="914400" eaLnBrk="0" fontAlgn="base" latinLnBrk="0" hangingPunct="0">
        <a:lnSpc>
          <a:spcPct val="100000"/>
        </a:lnSpc>
        <a:spcBef>
          <a:spcPct val="0"/>
        </a:spcBef>
        <a:spcAft>
          <a:spcPct val="0"/>
        </a:spcAft>
        <a:buNone/>
        <a:defRPr sz="3200" b="0" i="0" u="none" kern="1200" baseline="0">
          <a:solidFill>
            <a:schemeClr val="accent2"/>
          </a:solidFill>
          <a:latin typeface="+mj-lt"/>
          <a:ea typeface="+mj-ea"/>
          <a:cs typeface="+mj-cs"/>
        </a:defRPr>
      </a:lvl1pPr>
    </p:titleStyle>
    <p:bodyStyle>
      <a:lvl1pPr marL="342900" lvl="0" indent="-342900" algn="l" defTabSz="91440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pic>
        <p:nvPicPr>
          <p:cNvPr id="2050" name="Picture 2"/>
          <p:cNvPicPr>
            <a:picLocks noChangeAspect="1"/>
          </p:cNvPicPr>
          <p:nvPr/>
        </p:nvPicPr>
        <p:blipFill>
          <a:blip r:embed="rId12"/>
          <a:stretch>
            <a:fillRect/>
          </a:stretch>
        </p:blipFill>
        <p:spPr>
          <a:xfrm>
            <a:off x="0" y="0"/>
            <a:ext cx="9156700" cy="6858000"/>
          </a:xfrm>
          <a:prstGeom prst="rect">
            <a:avLst/>
          </a:prstGeom>
          <a:noFill/>
          <a:ln w="9525">
            <a:noFill/>
          </a:ln>
        </p:spPr>
      </p:pic>
      <p:sp>
        <p:nvSpPr>
          <p:cNvPr id="2051" name="Rectangle 8"/>
          <p:cNvSpPr/>
          <p:nvPr userDrawn="1"/>
        </p:nvSpPr>
        <p:spPr>
          <a:xfrm>
            <a:off x="0" y="6126163"/>
            <a:ext cx="4716463" cy="733425"/>
          </a:xfrm>
          <a:prstGeom prst="rect">
            <a:avLst/>
          </a:prstGeom>
          <a:solidFill>
            <a:srgbClr val="FFCC66"/>
          </a:solidFill>
          <a:ln w="9525">
            <a:noFill/>
          </a:ln>
        </p:spPr>
        <p:txBody>
          <a:bodyPr anchor="ctr"/>
          <a:lstStyle/>
          <a:p>
            <a:pPr lvl="0" eaLnBrk="1" hangingPunct="1"/>
            <a:endParaRPr>
              <a:latin typeface="Arial" panose="020B0604020202020204" pitchFamily="34" charset="0"/>
              <a:ea typeface="Arial" panose="020B0604020202020204" pitchFamily="34" charset="0"/>
            </a:endParaRPr>
          </a:p>
        </p:txBody>
      </p:sp>
      <p:sp>
        <p:nvSpPr>
          <p:cNvPr id="2052" name="Rectangle 10"/>
          <p:cNvSpPr/>
          <p:nvPr userDrawn="1"/>
        </p:nvSpPr>
        <p:spPr>
          <a:xfrm>
            <a:off x="4537075" y="6126163"/>
            <a:ext cx="4643438" cy="733425"/>
          </a:xfrm>
          <a:prstGeom prst="rect">
            <a:avLst/>
          </a:prstGeom>
          <a:solidFill>
            <a:schemeClr val="accent1"/>
          </a:solidFill>
          <a:ln w="9525">
            <a:noFill/>
          </a:ln>
        </p:spPr>
        <p:txBody>
          <a:bodyPr anchor="ctr"/>
          <a:lstStyle/>
          <a:p>
            <a:pPr lvl="0" eaLnBrk="1" hangingPunct="1"/>
            <a:endParaRPr>
              <a:latin typeface="Arial" panose="020B0604020202020204" pitchFamily="34" charset="0"/>
              <a:ea typeface="Arial" panose="020B0604020202020204" pitchFamily="34" charset="0"/>
            </a:endParaRPr>
          </a:p>
        </p:txBody>
      </p:sp>
      <p:sp>
        <p:nvSpPr>
          <p:cNvPr id="2055" name="Flowchart: Process 2054"/>
          <p:cNvSpPr/>
          <p:nvPr userDrawn="1"/>
        </p:nvSpPr>
        <p:spPr>
          <a:xfrm>
            <a:off x="0" y="1588"/>
            <a:ext cx="9144000" cy="331787"/>
          </a:xfrm>
          <a:prstGeom prst="flowChartProcess">
            <a:avLst/>
          </a:prstGeom>
          <a:solidFill>
            <a:schemeClr val="accent1"/>
          </a:solidFill>
          <a:ln w="9525">
            <a:noFill/>
          </a:ln>
        </p:spPr>
        <p:txBody>
          <a:bodyPr/>
          <a:lstStyle/>
          <a:p>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marL="0" lvl="0" indent="0" algn="l" defTabSz="914400" eaLnBrk="0" fontAlgn="base" latinLnBrk="0" hangingPunct="0">
        <a:lnSpc>
          <a:spcPct val="100000"/>
        </a:lnSpc>
        <a:spcBef>
          <a:spcPct val="0"/>
        </a:spcBef>
        <a:spcAft>
          <a:spcPct val="0"/>
        </a:spcAft>
        <a:buNone/>
        <a:defRPr sz="3600" b="0" i="0" u="none" kern="1200" baseline="0">
          <a:solidFill>
            <a:schemeClr val="tx1"/>
          </a:solidFill>
          <a:latin typeface="+mj-lt"/>
          <a:ea typeface="+mj-ea"/>
          <a:cs typeface="+mj-cs"/>
        </a:defRPr>
      </a:lvl1pPr>
    </p:titleStyle>
    <p:bodyStyle>
      <a:lvl1pPr marL="342900" lvl="0" indent="-342900" algn="l" defTabSz="91440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SimSun"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anufacturi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260648"/>
            <a:ext cx="9144000" cy="352839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9512" y="4869160"/>
            <a:ext cx="9144000" cy="829945"/>
          </a:xfrm>
          <a:prstGeom prst="rect">
            <a:avLst/>
          </a:prstGeom>
          <a:noFill/>
        </p:spPr>
        <p:txBody>
          <a:bodyPr wrap="square" rtlCol="0">
            <a:spAutoFit/>
          </a:bodyPr>
          <a:lstStyle/>
          <a:p>
            <a:r>
              <a:rPr lang="en-IN" sz="2400" b="1" dirty="0" err="1"/>
              <a:t>eresource</a:t>
            </a:r>
            <a:r>
              <a:rPr lang="en-IN" sz="2400" b="1" dirty="0"/>
              <a:t> – XCEL ERP - ERP FOR MANUFACTURING </a:t>
            </a:r>
            <a:endParaRPr lang="en-IN" sz="2400" b="1" dirty="0"/>
          </a:p>
          <a:p>
            <a:r>
              <a:rPr lang="en-IN" sz="2400" b="1" dirty="0"/>
              <a:t>http://www.eresourceerp.com/erp-for-manufacturing.html</a:t>
            </a:r>
            <a:endParaRPr lang="en-IN" sz="2400" b="1" dirty="0"/>
          </a:p>
        </p:txBody>
      </p:sp>
    </p:spTree>
  </p:cSld>
  <p:clrMapOvr>
    <a:masterClrMapping/>
  </p:clrMapOvr>
  <p:transition advTm="8378"/>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5121"/>
          <p:cNvSpPr txBox="1"/>
          <p:nvPr/>
        </p:nvSpPr>
        <p:spPr>
          <a:xfrm>
            <a:off x="395536" y="764704"/>
            <a:ext cx="3313112" cy="457200"/>
          </a:xfrm>
          <a:prstGeom prst="rect">
            <a:avLst/>
          </a:prstGeom>
          <a:noFill/>
          <a:ln w="9525">
            <a:noFill/>
          </a:ln>
        </p:spPr>
        <p:txBody>
          <a:bodyPr wrap="square">
            <a:spAutoFit/>
          </a:bodyPr>
          <a:lstStyle/>
          <a:p>
            <a:r>
              <a:rPr lang="en-US" altLang="zh-CN" sz="2400" u="sng" dirty="0"/>
              <a:t>What is ERP?</a:t>
            </a:r>
            <a:endParaRPr lang="zh-CN" altLang="en-US" sz="2400" u="sng" dirty="0">
              <a:latin typeface="Arial" panose="020B0604020202020204" pitchFamily="34" charset="0"/>
            </a:endParaRPr>
          </a:p>
        </p:txBody>
      </p:sp>
      <p:sp>
        <p:nvSpPr>
          <p:cNvPr id="5123" name="Text Box 5122"/>
          <p:cNvSpPr txBox="1"/>
          <p:nvPr/>
        </p:nvSpPr>
        <p:spPr>
          <a:xfrm>
            <a:off x="276609" y="1340768"/>
            <a:ext cx="4295391" cy="3970318"/>
          </a:xfrm>
          <a:prstGeom prst="rect">
            <a:avLst/>
          </a:prstGeom>
          <a:noFill/>
          <a:ln w="9525">
            <a:noFill/>
          </a:ln>
        </p:spPr>
        <p:txBody>
          <a:bodyPr wrap="square">
            <a:spAutoFit/>
          </a:bodyPr>
          <a:lstStyle/>
          <a:p>
            <a:r>
              <a:rPr lang="en-US" altLang="x-none" dirty="0">
                <a:latin typeface="Arial" panose="020B0604020202020204" pitchFamily="34" charset="0"/>
              </a:rPr>
              <a:t>The </a:t>
            </a:r>
            <a:r>
              <a:rPr lang="en-IN" dirty="0"/>
              <a:t>Enterprise resource planning (ERP)  is business management software that allows an organization to use a system of integrated applications to manage the business. ERP software integrates all facets of an operation, including product planning, development, manufacturing processes, sales and marketing.</a:t>
            </a:r>
            <a:endParaRPr lang="en-IN" dirty="0"/>
          </a:p>
          <a:p>
            <a:r>
              <a:rPr lang="en-IN" dirty="0" err="1">
                <a:solidFill>
                  <a:schemeClr val="accent1">
                    <a:lumMod val="75000"/>
                  </a:schemeClr>
                </a:solidFill>
              </a:rPr>
              <a:t>eresource</a:t>
            </a:r>
            <a:r>
              <a:rPr lang="en-IN" dirty="0">
                <a:solidFill>
                  <a:schemeClr val="accent1">
                    <a:lumMod val="75000"/>
                  </a:schemeClr>
                </a:solidFill>
              </a:rPr>
              <a:t> </a:t>
            </a:r>
            <a:r>
              <a:rPr lang="en-IN" dirty="0">
                <a:solidFill>
                  <a:srgbClr val="FF9933"/>
                </a:solidFill>
              </a:rPr>
              <a:t>XCEL</a:t>
            </a:r>
            <a:r>
              <a:rPr lang="en-IN" dirty="0"/>
              <a:t> ERP software offers the largest footprint of ERP software, manufacturing management, MES, and supply chain software modules in the industry developed by a single software company.</a:t>
            </a:r>
            <a:endParaRPr lang="en-IN" dirty="0"/>
          </a:p>
        </p:txBody>
      </p:sp>
      <p:pic>
        <p:nvPicPr>
          <p:cNvPr id="2" name="Picture 1"/>
          <p:cNvPicPr>
            <a:picLocks noChangeAspect="1"/>
          </p:cNvPicPr>
          <p:nvPr/>
        </p:nvPicPr>
        <p:blipFill rotWithShape="1">
          <a:blip r:embed="rId1"/>
          <a:srcRect r="30460"/>
          <a:stretch>
            <a:fillRect/>
          </a:stretch>
        </p:blipFill>
        <p:spPr>
          <a:xfrm>
            <a:off x="4644008" y="1484784"/>
            <a:ext cx="4032448" cy="340216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147248" cy="584200"/>
          </a:xfrm>
        </p:spPr>
        <p:txBody>
          <a:bodyPr/>
          <a:lstStyle/>
          <a:p>
            <a:r>
              <a:rPr lang="en-IN" dirty="0"/>
              <a:t>ERP Solves Manufacturing Challenges</a:t>
            </a:r>
            <a:endParaRPr lang="en-IN" dirty="0"/>
          </a:p>
        </p:txBody>
      </p:sp>
      <p:sp>
        <p:nvSpPr>
          <p:cNvPr id="5" name="Oval 4"/>
          <p:cNvSpPr/>
          <p:nvPr/>
        </p:nvSpPr>
        <p:spPr>
          <a:xfrm>
            <a:off x="2333854" y="2380004"/>
            <a:ext cx="2232248" cy="1800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dirty="0"/>
              <a:t>Eliminate unnecessary downtime</a:t>
            </a:r>
            <a:endParaRPr lang="en-IN" dirty="0"/>
          </a:p>
          <a:p>
            <a:pPr algn="ctr"/>
            <a:endParaRPr lang="en-IN" dirty="0"/>
          </a:p>
        </p:txBody>
      </p:sp>
      <p:sp>
        <p:nvSpPr>
          <p:cNvPr id="6" name="Oval 5"/>
          <p:cNvSpPr/>
          <p:nvPr/>
        </p:nvSpPr>
        <p:spPr>
          <a:xfrm>
            <a:off x="1808076" y="3925252"/>
            <a:ext cx="2508820" cy="18002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dirty="0"/>
              <a:t>Enhance manufacturing production and performance</a:t>
            </a:r>
            <a:endParaRPr lang="en-IN" dirty="0"/>
          </a:p>
          <a:p>
            <a:pPr algn="ctr"/>
            <a:endParaRPr lang="en-IN" dirty="0"/>
          </a:p>
        </p:txBody>
      </p:sp>
      <p:sp>
        <p:nvSpPr>
          <p:cNvPr id="7" name="Oval 6"/>
          <p:cNvSpPr/>
          <p:nvPr/>
        </p:nvSpPr>
        <p:spPr>
          <a:xfrm>
            <a:off x="691952" y="1349152"/>
            <a:ext cx="2232248" cy="1800200"/>
          </a:xfrm>
          <a:prstGeom prst="ellips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Increase efficiency</a:t>
            </a:r>
            <a:endParaRPr lang="en-IN" dirty="0"/>
          </a:p>
          <a:p>
            <a:pPr algn="ctr"/>
            <a:endParaRPr lang="en-IN" dirty="0"/>
          </a:p>
        </p:txBody>
      </p:sp>
      <p:sp>
        <p:nvSpPr>
          <p:cNvPr id="8" name="Oval 7"/>
          <p:cNvSpPr/>
          <p:nvPr/>
        </p:nvSpPr>
        <p:spPr>
          <a:xfrm>
            <a:off x="263329" y="2702578"/>
            <a:ext cx="2232248" cy="18002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dirty="0"/>
              <a:t>Improve supply chain visibility</a:t>
            </a:r>
            <a:endParaRPr lang="en-IN" dirty="0"/>
          </a:p>
          <a:p>
            <a:pPr algn="ctr"/>
            <a:endParaRPr lang="en-IN" dirty="0"/>
          </a:p>
        </p:txBody>
      </p:sp>
      <p:pic>
        <p:nvPicPr>
          <p:cNvPr id="2052" name="Picture 4" descr="Image result for challenges"/>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579345" y="1579246"/>
            <a:ext cx="4301326" cy="26009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Why </a:t>
            </a:r>
            <a:r>
              <a:rPr lang="en-IN" dirty="0" err="1"/>
              <a:t>eresource</a:t>
            </a:r>
            <a:r>
              <a:rPr lang="en-IN" dirty="0"/>
              <a:t> </a:t>
            </a:r>
            <a:r>
              <a:rPr lang="en-IN" dirty="0">
                <a:solidFill>
                  <a:srgbClr val="FF9933"/>
                </a:solidFill>
              </a:rPr>
              <a:t>XCEL ?</a:t>
            </a:r>
            <a:endParaRPr lang="en-IN" dirty="0">
              <a:solidFill>
                <a:srgbClr val="FF9933"/>
              </a:solidFill>
            </a:endParaRPr>
          </a:p>
        </p:txBody>
      </p:sp>
      <p:sp>
        <p:nvSpPr>
          <p:cNvPr id="4" name="Text Box 5122"/>
          <p:cNvSpPr txBox="1"/>
          <p:nvPr/>
        </p:nvSpPr>
        <p:spPr>
          <a:xfrm>
            <a:off x="276609" y="1340768"/>
            <a:ext cx="4295391" cy="4524315"/>
          </a:xfrm>
          <a:prstGeom prst="rect">
            <a:avLst/>
          </a:prstGeom>
          <a:noFill/>
          <a:ln w="9525">
            <a:noFill/>
          </a:ln>
        </p:spPr>
        <p:txBody>
          <a:bodyPr wrap="square">
            <a:spAutoFit/>
          </a:bodyPr>
          <a:lstStyle/>
          <a:p>
            <a:pPr marL="342900" indent="-342900">
              <a:buFont typeface="+mj-lt"/>
              <a:buAutoNum type="arabicPeriod"/>
            </a:pPr>
            <a:r>
              <a:rPr lang="en-IN" dirty="0" err="1">
                <a:solidFill>
                  <a:schemeClr val="accent1">
                    <a:lumMod val="75000"/>
                  </a:schemeClr>
                </a:solidFill>
              </a:rPr>
              <a:t>eresource</a:t>
            </a:r>
            <a:r>
              <a:rPr lang="en-IN" dirty="0">
                <a:solidFill>
                  <a:schemeClr val="accent1">
                    <a:lumMod val="75000"/>
                  </a:schemeClr>
                </a:solidFill>
              </a:rPr>
              <a:t> </a:t>
            </a:r>
            <a:r>
              <a:rPr lang="en-IN" dirty="0">
                <a:solidFill>
                  <a:srgbClr val="FF9933"/>
                </a:solidFill>
              </a:rPr>
              <a:t>XCEL</a:t>
            </a:r>
            <a:r>
              <a:rPr lang="en-IN" dirty="0"/>
              <a:t> ERP System perfectly suits every business size whether its a small business or a large scale manufacturing organization due to its high configurability.</a:t>
            </a:r>
            <a:endParaRPr lang="en-IN" dirty="0"/>
          </a:p>
          <a:p>
            <a:pPr marL="342900" indent="-342900">
              <a:buFont typeface="+mj-lt"/>
              <a:buAutoNum type="arabicPeriod"/>
            </a:pPr>
            <a:r>
              <a:rPr lang="en-IN" dirty="0"/>
              <a:t>The number of functions and features required can be scaled to any level to fulfil required business objectives.</a:t>
            </a:r>
            <a:endParaRPr lang="en-IN" dirty="0"/>
          </a:p>
          <a:p>
            <a:pPr marL="342900" indent="-342900">
              <a:buFont typeface="+mj-lt"/>
              <a:buAutoNum type="arabicPeriod"/>
            </a:pPr>
            <a:r>
              <a:rPr lang="en-IN" dirty="0" err="1">
                <a:solidFill>
                  <a:schemeClr val="accent1">
                    <a:lumMod val="75000"/>
                  </a:schemeClr>
                </a:solidFill>
              </a:rPr>
              <a:t>eresource</a:t>
            </a:r>
            <a:r>
              <a:rPr lang="en-IN" dirty="0">
                <a:solidFill>
                  <a:schemeClr val="accent1">
                    <a:lumMod val="75000"/>
                  </a:schemeClr>
                </a:solidFill>
              </a:rPr>
              <a:t> </a:t>
            </a:r>
            <a:r>
              <a:rPr lang="en-IN" dirty="0">
                <a:solidFill>
                  <a:srgbClr val="FF9933"/>
                </a:solidFill>
              </a:rPr>
              <a:t>XCEL</a:t>
            </a:r>
            <a:r>
              <a:rPr lang="en-IN" dirty="0"/>
              <a:t> replaced multiple independent systems in our organization including MRP, real time, reporting, asset management, preventative maintenance, and more</a:t>
            </a:r>
            <a:endParaRPr lang="en-IN" dirty="0"/>
          </a:p>
          <a:p>
            <a:pPr marL="342900" indent="-342900">
              <a:buFont typeface="+mj-lt"/>
              <a:buAutoNum type="arabicPeriod"/>
            </a:pPr>
            <a:endParaRPr lang="en-IN" dirty="0"/>
          </a:p>
        </p:txBody>
      </p:sp>
      <p:pic>
        <p:nvPicPr>
          <p:cNvPr id="3074" name="Picture 2" descr="Image result for manufacturing icon"/>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788024" y="1484784"/>
            <a:ext cx="3645024" cy="36450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Integrated Areas in </a:t>
            </a:r>
            <a:r>
              <a:rPr lang="en-IN" dirty="0" err="1"/>
              <a:t>eresource</a:t>
            </a:r>
            <a:r>
              <a:rPr lang="en-IN" dirty="0"/>
              <a:t> </a:t>
            </a:r>
            <a:r>
              <a:rPr lang="en-IN" dirty="0">
                <a:solidFill>
                  <a:srgbClr val="FF9933"/>
                </a:solidFill>
              </a:rPr>
              <a:t>XCEL</a:t>
            </a:r>
            <a:r>
              <a:rPr lang="en-IN" dirty="0"/>
              <a:t> ERP</a:t>
            </a:r>
            <a:endParaRPr lang="en-IN" dirty="0"/>
          </a:p>
        </p:txBody>
      </p:sp>
      <p:sp>
        <p:nvSpPr>
          <p:cNvPr id="4" name="Oval 3"/>
          <p:cNvSpPr/>
          <p:nvPr/>
        </p:nvSpPr>
        <p:spPr>
          <a:xfrm>
            <a:off x="2333854" y="2380004"/>
            <a:ext cx="2232248" cy="18002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dirty="0"/>
              <a:t>operations and sales</a:t>
            </a:r>
            <a:endParaRPr lang="en-IN" dirty="0"/>
          </a:p>
        </p:txBody>
      </p:sp>
      <p:sp>
        <p:nvSpPr>
          <p:cNvPr id="5" name="Oval 4"/>
          <p:cNvSpPr/>
          <p:nvPr/>
        </p:nvSpPr>
        <p:spPr>
          <a:xfrm>
            <a:off x="1669790" y="3754944"/>
            <a:ext cx="2508820" cy="18002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dirty="0"/>
              <a:t>Accounts and Finance</a:t>
            </a:r>
            <a:endParaRPr lang="en-IN" dirty="0"/>
          </a:p>
          <a:p>
            <a:pPr algn="ctr"/>
            <a:endParaRPr lang="en-IN" dirty="0"/>
          </a:p>
        </p:txBody>
      </p:sp>
      <p:sp>
        <p:nvSpPr>
          <p:cNvPr id="6" name="Oval 5"/>
          <p:cNvSpPr/>
          <p:nvPr/>
        </p:nvSpPr>
        <p:spPr>
          <a:xfrm>
            <a:off x="691952" y="1349152"/>
            <a:ext cx="2232248" cy="1800200"/>
          </a:xfrm>
          <a:prstGeom prst="ellips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materials and inventory</a:t>
            </a:r>
            <a:endParaRPr lang="en-IN" dirty="0"/>
          </a:p>
        </p:txBody>
      </p:sp>
      <p:sp>
        <p:nvSpPr>
          <p:cNvPr id="7" name="Oval 6"/>
          <p:cNvSpPr/>
          <p:nvPr/>
        </p:nvSpPr>
        <p:spPr>
          <a:xfrm>
            <a:off x="263329" y="2702578"/>
            <a:ext cx="2232248" cy="18002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dirty="0"/>
              <a:t>production</a:t>
            </a:r>
            <a:endParaRPr lang="en-IN" dirty="0"/>
          </a:p>
        </p:txBody>
      </p:sp>
      <p:sp>
        <p:nvSpPr>
          <p:cNvPr id="8" name="Oval 7"/>
          <p:cNvSpPr/>
          <p:nvPr/>
        </p:nvSpPr>
        <p:spPr>
          <a:xfrm>
            <a:off x="3062486" y="1161711"/>
            <a:ext cx="2232248" cy="179143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dirty="0" err="1"/>
              <a:t>Jobwork</a:t>
            </a:r>
            <a:endParaRPr lang="en-IN" dirty="0"/>
          </a:p>
        </p:txBody>
      </p:sp>
      <p:sp>
        <p:nvSpPr>
          <p:cNvPr id="9" name="Text Box 5122"/>
          <p:cNvSpPr txBox="1"/>
          <p:nvPr/>
        </p:nvSpPr>
        <p:spPr>
          <a:xfrm>
            <a:off x="5645052" y="1758679"/>
            <a:ext cx="2448272" cy="3139321"/>
          </a:xfrm>
          <a:prstGeom prst="rect">
            <a:avLst/>
          </a:prstGeom>
          <a:noFill/>
          <a:ln w="9525">
            <a:noFill/>
          </a:ln>
        </p:spPr>
        <p:txBody>
          <a:bodyPr wrap="square">
            <a:spAutoFit/>
          </a:bodyPr>
          <a:lstStyle/>
          <a:p>
            <a:r>
              <a:rPr lang="en-IN" dirty="0" err="1">
                <a:solidFill>
                  <a:schemeClr val="accent1">
                    <a:lumMod val="75000"/>
                  </a:schemeClr>
                </a:solidFill>
              </a:rPr>
              <a:t>eresource</a:t>
            </a:r>
            <a:r>
              <a:rPr lang="en-IN" dirty="0">
                <a:solidFill>
                  <a:schemeClr val="accent1">
                    <a:lumMod val="75000"/>
                  </a:schemeClr>
                </a:solidFill>
              </a:rPr>
              <a:t> </a:t>
            </a:r>
            <a:r>
              <a:rPr lang="en-IN" dirty="0">
                <a:solidFill>
                  <a:srgbClr val="FF9933"/>
                </a:solidFill>
              </a:rPr>
              <a:t>XCEL is </a:t>
            </a:r>
            <a:r>
              <a:rPr lang="en-IN" dirty="0"/>
              <a:t>totally integrated so that every business function relies on a single database. This “information hub” delivers accurate, real-time information crucial to the manufacturing industry.</a:t>
            </a:r>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926" y="476672"/>
            <a:ext cx="8229600" cy="584200"/>
          </a:xfrm>
        </p:spPr>
        <p:txBody>
          <a:bodyPr/>
          <a:lstStyle/>
          <a:p>
            <a:r>
              <a:rPr lang="en-IN" dirty="0" err="1"/>
              <a:t>eresource</a:t>
            </a:r>
            <a:r>
              <a:rPr lang="en-IN" dirty="0"/>
              <a:t> </a:t>
            </a:r>
            <a:r>
              <a:rPr lang="en-IN" dirty="0">
                <a:solidFill>
                  <a:srgbClr val="FF9933"/>
                </a:solidFill>
              </a:rPr>
              <a:t>Xcel</a:t>
            </a:r>
            <a:r>
              <a:rPr lang="en-IN" dirty="0"/>
              <a:t> ERP</a:t>
            </a:r>
            <a:endParaRPr lang="en-IN" dirty="0"/>
          </a:p>
        </p:txBody>
      </p:sp>
      <p:sp>
        <p:nvSpPr>
          <p:cNvPr id="3" name="Content Placeholder 2"/>
          <p:cNvSpPr>
            <a:spLocks noGrp="1"/>
          </p:cNvSpPr>
          <p:nvPr>
            <p:ph idx="1"/>
          </p:nvPr>
        </p:nvSpPr>
        <p:spPr>
          <a:xfrm>
            <a:off x="285903" y="1556792"/>
            <a:ext cx="5626968" cy="4953000"/>
          </a:xfrm>
        </p:spPr>
        <p:txBody>
          <a:bodyPr/>
          <a:lstStyle/>
          <a:p>
            <a:r>
              <a:rPr lang="en-IN" sz="2000" dirty="0">
                <a:solidFill>
                  <a:srgbClr val="FF9933"/>
                </a:solidFill>
              </a:rPr>
              <a:t>XCEL</a:t>
            </a:r>
            <a:r>
              <a:rPr lang="en-IN" sz="2000" dirty="0"/>
              <a:t> ERP is a cross-functional enterprise system driven by an integrated suite of software modules that supports the basic internal business processes of a company. </a:t>
            </a:r>
            <a:endParaRPr lang="en-IN" sz="2000" dirty="0"/>
          </a:p>
          <a:p>
            <a:r>
              <a:rPr lang="en-IN" sz="2000" dirty="0">
                <a:solidFill>
                  <a:srgbClr val="FF9933"/>
                </a:solidFill>
              </a:rPr>
              <a:t>XCEL </a:t>
            </a:r>
            <a:r>
              <a:rPr lang="en-IN" sz="2000" dirty="0"/>
              <a:t>ERP gives a company an integrated real-time view of its core business processes such as production, order processing, and inventory management, tied together by ERP applications software and a common database maintained by a database management system.</a:t>
            </a:r>
            <a:endParaRPr lang="en-IN" sz="2000" dirty="0"/>
          </a:p>
          <a:p>
            <a:pPr marL="0" indent="0">
              <a:buNone/>
            </a:pPr>
            <a:endParaRPr lang="en-IN" sz="2400" dirty="0"/>
          </a:p>
        </p:txBody>
      </p:sp>
      <p:pic>
        <p:nvPicPr>
          <p:cNvPr id="4098" name="Picture 2" descr="Image result for manufacturing icon"/>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044614" y="1700808"/>
            <a:ext cx="2636912" cy="26369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74750"/>
            <a:ext cx="8363272" cy="4953000"/>
          </a:xfrm>
        </p:spPr>
        <p:txBody>
          <a:bodyPr/>
          <a:lstStyle/>
          <a:p>
            <a:r>
              <a:rPr lang="en-IN" sz="1800" dirty="0">
                <a:solidFill>
                  <a:srgbClr val="FF9933"/>
                </a:solidFill>
              </a:rPr>
              <a:t>XCEL</a:t>
            </a:r>
            <a:r>
              <a:rPr lang="en-IN" sz="1800" dirty="0"/>
              <a:t> ERP systems track business resources (such as cash, raw materials, and production capacity) and the status of commitments made by the business (such as customer orders, purchase orders, and employee payroll), no matter which department (manufacturing, purchasing, sales, accounting, and so on) has entered the data into the system. </a:t>
            </a:r>
            <a:endParaRPr lang="en-IN" sz="1800" dirty="0"/>
          </a:p>
          <a:p>
            <a:r>
              <a:rPr lang="en-IN" sz="1800" dirty="0">
                <a:solidFill>
                  <a:srgbClr val="FF9933"/>
                </a:solidFill>
              </a:rPr>
              <a:t>XCEL </a:t>
            </a:r>
            <a:r>
              <a:rPr lang="en-IN" sz="1800" dirty="0"/>
              <a:t>ERP facilitates information flow between all business functions inside the organization, and manages connections to outside stakeholders.</a:t>
            </a:r>
            <a:endParaRPr lang="en-IN" sz="1800" dirty="0"/>
          </a:p>
          <a:p>
            <a:pPr marL="0" indent="0">
              <a:buNone/>
            </a:pPr>
            <a:endParaRPr lang="en-IN" sz="1800" dirty="0"/>
          </a:p>
        </p:txBody>
      </p:sp>
      <p:sp>
        <p:nvSpPr>
          <p:cNvPr id="4" name="Title 1"/>
          <p:cNvSpPr>
            <a:spLocks noGrp="1"/>
          </p:cNvSpPr>
          <p:nvPr>
            <p:ph type="title"/>
          </p:nvPr>
        </p:nvSpPr>
        <p:spPr>
          <a:xfrm>
            <a:off x="451926" y="476672"/>
            <a:ext cx="8229600" cy="584200"/>
          </a:xfrm>
        </p:spPr>
        <p:txBody>
          <a:bodyPr/>
          <a:lstStyle/>
          <a:p>
            <a:r>
              <a:rPr lang="en-IN" dirty="0" err="1"/>
              <a:t>eresource</a:t>
            </a:r>
            <a:r>
              <a:rPr lang="en-IN" dirty="0"/>
              <a:t> </a:t>
            </a:r>
            <a:r>
              <a:rPr lang="en-IN" dirty="0">
                <a:solidFill>
                  <a:srgbClr val="FF9933"/>
                </a:solidFill>
              </a:rPr>
              <a:t>Xcel</a:t>
            </a:r>
            <a:r>
              <a:rPr lang="en-IN" dirty="0"/>
              <a:t> ERP</a:t>
            </a:r>
            <a:endParaRPr lang="en-IN" dirty="0"/>
          </a:p>
        </p:txBody>
      </p:sp>
      <p:pic>
        <p:nvPicPr>
          <p:cNvPr id="6146" name="Picture 2" descr="Image result for manufacturing banner"/>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274" y="3422650"/>
            <a:ext cx="9144000" cy="2705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0550"/>
            <a:ext cx="8229600" cy="584200"/>
          </a:xfrm>
        </p:spPr>
        <p:txBody>
          <a:bodyPr/>
          <a:lstStyle/>
          <a:p>
            <a:r>
              <a:rPr lang="en-IN" dirty="0"/>
              <a:t>Reasons for implementing </a:t>
            </a:r>
            <a:r>
              <a:rPr lang="en-IN" dirty="0" err="1"/>
              <a:t>eresource</a:t>
            </a:r>
            <a:r>
              <a:rPr lang="en-IN" dirty="0"/>
              <a:t> </a:t>
            </a:r>
            <a:r>
              <a:rPr lang="en-IN" dirty="0">
                <a:solidFill>
                  <a:srgbClr val="FF9933"/>
                </a:solidFill>
              </a:rPr>
              <a:t>XCEL</a:t>
            </a:r>
            <a:r>
              <a:rPr lang="en-IN" dirty="0"/>
              <a:t> ERP</a:t>
            </a:r>
            <a:endParaRPr lang="en-IN" dirty="0"/>
          </a:p>
        </p:txBody>
      </p:sp>
      <p:pic>
        <p:nvPicPr>
          <p:cNvPr id="7170" name="Picture 2" descr="Image result for colourful boxes"/>
          <p:cNvPicPr>
            <a:picLocks noChangeAspect="1" noChangeArrowheads="1"/>
          </p:cNvPicPr>
          <p:nvPr/>
        </p:nvPicPr>
        <p:blipFill rotWithShape="1">
          <a:blip r:embed="rId1">
            <a:extLst>
              <a:ext uri="{28A0092B-C50C-407E-A947-70E740481C1C}">
                <a14:useLocalDpi xmlns:a14="http://schemas.microsoft.com/office/drawing/2010/main" val="0"/>
              </a:ext>
            </a:extLst>
          </a:blip>
          <a:srcRect b="23762"/>
          <a:stretch>
            <a:fillRect/>
          </a:stretch>
        </p:blipFill>
        <p:spPr bwMode="auto">
          <a:xfrm>
            <a:off x="828927" y="1700808"/>
            <a:ext cx="7092280" cy="39604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87624" y="1844824"/>
            <a:ext cx="2088232" cy="830997"/>
          </a:xfrm>
          <a:prstGeom prst="rect">
            <a:avLst/>
          </a:prstGeom>
          <a:noFill/>
        </p:spPr>
        <p:txBody>
          <a:bodyPr wrap="square" rtlCol="0">
            <a:spAutoFit/>
          </a:bodyPr>
          <a:lstStyle/>
          <a:p>
            <a:r>
              <a:rPr lang="en-IN" sz="2400" b="1" dirty="0"/>
              <a:t>Streamline Processes</a:t>
            </a:r>
            <a:endParaRPr lang="en-IN" sz="2400" b="1" dirty="0"/>
          </a:p>
        </p:txBody>
      </p:sp>
      <p:sp>
        <p:nvSpPr>
          <p:cNvPr id="6" name="TextBox 5"/>
          <p:cNvSpPr txBox="1"/>
          <p:nvPr/>
        </p:nvSpPr>
        <p:spPr>
          <a:xfrm>
            <a:off x="3707904" y="4293096"/>
            <a:ext cx="1728192" cy="738664"/>
          </a:xfrm>
          <a:prstGeom prst="rect">
            <a:avLst/>
          </a:prstGeom>
          <a:noFill/>
        </p:spPr>
        <p:txBody>
          <a:bodyPr wrap="square" rtlCol="0">
            <a:spAutoFit/>
          </a:bodyPr>
          <a:lstStyle/>
          <a:p>
            <a:r>
              <a:rPr lang="en-IN" b="1" dirty="0"/>
              <a:t>Cost Reductions</a:t>
            </a:r>
            <a:endParaRPr lang="en-IN" sz="2400" b="1" dirty="0"/>
          </a:p>
        </p:txBody>
      </p:sp>
      <p:sp>
        <p:nvSpPr>
          <p:cNvPr id="7" name="TextBox 6"/>
          <p:cNvSpPr txBox="1"/>
          <p:nvPr/>
        </p:nvSpPr>
        <p:spPr>
          <a:xfrm>
            <a:off x="6228184" y="2260322"/>
            <a:ext cx="1728192" cy="738664"/>
          </a:xfrm>
          <a:prstGeom prst="rect">
            <a:avLst/>
          </a:prstGeom>
          <a:noFill/>
        </p:spPr>
        <p:txBody>
          <a:bodyPr wrap="square" rtlCol="0">
            <a:spAutoFit/>
          </a:bodyPr>
          <a:lstStyle/>
          <a:p>
            <a:r>
              <a:rPr lang="en-IN" b="1" dirty="0"/>
              <a:t>Flexibility in Business</a:t>
            </a:r>
            <a:endParaRPr lang="en-IN" sz="2400" b="1" dirty="0"/>
          </a:p>
        </p:txBody>
      </p:sp>
      <p:sp>
        <p:nvSpPr>
          <p:cNvPr id="5" name="TextBox 4"/>
          <p:cNvSpPr txBox="1"/>
          <p:nvPr/>
        </p:nvSpPr>
        <p:spPr>
          <a:xfrm>
            <a:off x="1078777" y="3969930"/>
            <a:ext cx="2197079" cy="707886"/>
          </a:xfrm>
          <a:prstGeom prst="rect">
            <a:avLst/>
          </a:prstGeom>
          <a:noFill/>
        </p:spPr>
        <p:txBody>
          <a:bodyPr wrap="square" rtlCol="0">
            <a:spAutoFit/>
          </a:bodyPr>
          <a:lstStyle/>
          <a:p>
            <a:r>
              <a:rPr lang="en-IN" sz="2000" b="1" dirty="0"/>
              <a:t>Competition with Competitor</a:t>
            </a:r>
            <a:endParaRPr lang="en-IN" sz="20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
          <p:cNvSpPr txBox="1"/>
          <p:nvPr/>
        </p:nvSpPr>
        <p:spPr>
          <a:xfrm>
            <a:off x="3203575" y="2349500"/>
            <a:ext cx="2376488" cy="700088"/>
          </a:xfrm>
          <a:prstGeom prst="rect">
            <a:avLst/>
          </a:prstGeom>
          <a:noFill/>
          <a:ln w="9525">
            <a:noFill/>
          </a:ln>
        </p:spPr>
        <p:txBody>
          <a:bodyPr wrap="square">
            <a:spAutoFit/>
          </a:bodyPr>
          <a:lstStyle/>
          <a:p>
            <a:r>
              <a:rPr lang="en-US" altLang="x-none" sz="2000" b="1" dirty="0">
                <a:solidFill>
                  <a:srgbClr val="000099"/>
                </a:solidFill>
                <a:latin typeface="Arial" panose="020B0604020202020204" pitchFamily="34" charset="0"/>
              </a:rPr>
              <a:t>Registered Office:</a:t>
            </a:r>
            <a:endParaRPr lang="en-US" altLang="x-none" sz="2000" b="1" dirty="0">
              <a:solidFill>
                <a:srgbClr val="000099"/>
              </a:solidFill>
              <a:latin typeface="Arial" panose="020B0604020202020204" pitchFamily="34" charset="0"/>
            </a:endParaRPr>
          </a:p>
          <a:p>
            <a:endParaRPr lang="en-US" altLang="x-none" sz="2000" dirty="0">
              <a:solidFill>
                <a:srgbClr val="000099"/>
              </a:solidFill>
              <a:latin typeface="Arial" panose="020B0604020202020204" pitchFamily="34" charset="0"/>
            </a:endParaRPr>
          </a:p>
        </p:txBody>
      </p:sp>
      <p:pic>
        <p:nvPicPr>
          <p:cNvPr id="18435" name="Picture 18434" descr="Contact-Us-Now-Banner"/>
          <p:cNvPicPr>
            <a:picLocks noChangeAspect="1"/>
          </p:cNvPicPr>
          <p:nvPr/>
        </p:nvPicPr>
        <p:blipFill>
          <a:blip r:embed="rId1"/>
          <a:stretch>
            <a:fillRect/>
          </a:stretch>
        </p:blipFill>
        <p:spPr>
          <a:xfrm>
            <a:off x="0" y="0"/>
            <a:ext cx="9144000" cy="2278063"/>
          </a:xfrm>
          <a:prstGeom prst="rect">
            <a:avLst/>
          </a:prstGeom>
          <a:noFill/>
          <a:ln w="9525">
            <a:noFill/>
          </a:ln>
        </p:spPr>
      </p:pic>
      <p:sp>
        <p:nvSpPr>
          <p:cNvPr id="18436" name="Text Box 18435"/>
          <p:cNvSpPr txBox="1"/>
          <p:nvPr/>
        </p:nvSpPr>
        <p:spPr>
          <a:xfrm>
            <a:off x="4716016" y="4437112"/>
            <a:ext cx="4695825" cy="1753235"/>
          </a:xfrm>
          <a:prstGeom prst="rect">
            <a:avLst/>
          </a:prstGeom>
          <a:noFill/>
          <a:ln w="9525">
            <a:noFill/>
          </a:ln>
        </p:spPr>
        <p:txBody>
          <a:bodyPr wrap="square" anchor="t">
            <a:spAutoFit/>
          </a:bodyPr>
          <a:lstStyle/>
          <a:p>
            <a:r>
              <a:rPr lang="en-US" altLang="x-none" b="1" dirty="0">
                <a:solidFill>
                  <a:srgbClr val="FF6600"/>
                </a:solidFill>
                <a:latin typeface="Calibri" panose="020F0502020204030204" pitchFamily="2" charset="0"/>
              </a:rPr>
              <a:t>Kenya</a:t>
            </a:r>
            <a:endParaRPr lang="en-US" altLang="x-none" b="1" dirty="0">
              <a:solidFill>
                <a:srgbClr val="FF6600"/>
              </a:solidFill>
              <a:latin typeface="Calibri" panose="020F0502020204030204" pitchFamily="2" charset="0"/>
            </a:endParaRPr>
          </a:p>
          <a:p>
            <a:r>
              <a:rPr lang="en-IN" dirty="0" err="1">
                <a:solidFill>
                  <a:srgbClr val="FF6600"/>
                </a:solidFill>
                <a:latin typeface="Calibri" panose="020F0502020204030204" pitchFamily="2" charset="0"/>
              </a:rPr>
              <a:t>eresource</a:t>
            </a:r>
            <a:r>
              <a:rPr lang="en-IN" dirty="0">
                <a:solidFill>
                  <a:srgbClr val="FF6600"/>
                </a:solidFill>
                <a:latin typeface="Calibri" panose="020F0502020204030204" pitchFamily="2" charset="0"/>
              </a:rPr>
              <a:t> Solutions and Technologies</a:t>
            </a:r>
            <a:br>
              <a:rPr lang="en-IN" dirty="0">
                <a:solidFill>
                  <a:srgbClr val="FF6600"/>
                </a:solidFill>
                <a:latin typeface="Calibri" panose="020F0502020204030204" pitchFamily="2" charset="0"/>
              </a:rPr>
            </a:br>
            <a:r>
              <a:rPr lang="en-IN" dirty="0">
                <a:solidFill>
                  <a:srgbClr val="FF6600"/>
                </a:solidFill>
                <a:latin typeface="Calibri" panose="020F0502020204030204" pitchFamily="2" charset="0"/>
              </a:rPr>
              <a:t>Airport North Road, </a:t>
            </a:r>
            <a:r>
              <a:rPr lang="en-IN" dirty="0" err="1">
                <a:solidFill>
                  <a:srgbClr val="FF6600"/>
                </a:solidFill>
                <a:latin typeface="Calibri" panose="020F0502020204030204" pitchFamily="2" charset="0"/>
              </a:rPr>
              <a:t>Shreeji</a:t>
            </a:r>
            <a:r>
              <a:rPr lang="en-IN" dirty="0">
                <a:solidFill>
                  <a:srgbClr val="FF6600"/>
                </a:solidFill>
                <a:latin typeface="Calibri" panose="020F0502020204030204" pitchFamily="2" charset="0"/>
              </a:rPr>
              <a:t> House, Nairobi, Kenya. </a:t>
            </a:r>
            <a:br>
              <a:rPr lang="en-IN" dirty="0">
                <a:solidFill>
                  <a:srgbClr val="FF6600"/>
                </a:solidFill>
                <a:latin typeface="Calibri" panose="020F0502020204030204" pitchFamily="2" charset="0"/>
              </a:rPr>
            </a:br>
            <a:r>
              <a:rPr lang="en-IN" dirty="0">
                <a:solidFill>
                  <a:srgbClr val="FF6600"/>
                </a:solidFill>
                <a:latin typeface="Calibri" panose="020F0502020204030204" pitchFamily="2" charset="0"/>
              </a:rPr>
              <a:t>M: + 254 731 000786</a:t>
            </a:r>
            <a:br>
              <a:rPr lang="en-IN" dirty="0">
                <a:solidFill>
                  <a:srgbClr val="FF6600"/>
                </a:solidFill>
                <a:latin typeface="Calibri" panose="020F0502020204030204" pitchFamily="2" charset="0"/>
              </a:rPr>
            </a:br>
            <a:r>
              <a:rPr lang="en-IN" dirty="0">
                <a:solidFill>
                  <a:srgbClr val="FF6600"/>
                </a:solidFill>
                <a:latin typeface="Calibri" panose="020F0502020204030204" pitchFamily="2" charset="0"/>
              </a:rPr>
              <a:t>email id </a:t>
            </a:r>
            <a:r>
              <a:rPr lang="en-US" altLang="en-IN" dirty="0">
                <a:solidFill>
                  <a:srgbClr val="FF6600"/>
                </a:solidFill>
                <a:latin typeface="Calibri" panose="020F0502020204030204" pitchFamily="2" charset="0"/>
              </a:rPr>
              <a:t>: </a:t>
            </a:r>
            <a:r>
              <a:rPr lang="en-IN" dirty="0">
                <a:solidFill>
                  <a:srgbClr val="FF6600"/>
                </a:solidFill>
                <a:latin typeface="Calibri" panose="020F0502020204030204" pitchFamily="2" charset="0"/>
              </a:rPr>
              <a:t>sales@eresourceinfotech.com</a:t>
            </a:r>
            <a:endParaRPr lang="zh-CN" altLang="en-US" dirty="0">
              <a:solidFill>
                <a:srgbClr val="FF6600"/>
              </a:solidFill>
              <a:latin typeface="Calibri" panose="020F0502020204030204" pitchFamily="2" charset="0"/>
            </a:endParaRPr>
          </a:p>
        </p:txBody>
      </p:sp>
      <p:sp>
        <p:nvSpPr>
          <p:cNvPr id="18437" name="Text Box 18436"/>
          <p:cNvSpPr txBox="1"/>
          <p:nvPr/>
        </p:nvSpPr>
        <p:spPr>
          <a:xfrm>
            <a:off x="107504" y="4790281"/>
            <a:ext cx="3744913" cy="1198880"/>
          </a:xfrm>
          <a:prstGeom prst="rect">
            <a:avLst/>
          </a:prstGeom>
          <a:noFill/>
          <a:ln w="9525">
            <a:noFill/>
          </a:ln>
        </p:spPr>
        <p:txBody>
          <a:bodyPr wrap="square" anchor="t">
            <a:spAutoFit/>
          </a:bodyPr>
          <a:lstStyle/>
          <a:p>
            <a:r>
              <a:rPr lang="en-US" altLang="x-none" b="1" dirty="0">
                <a:solidFill>
                  <a:srgbClr val="FF6600"/>
                </a:solidFill>
                <a:latin typeface="Calibri" panose="020F0502020204030204" pitchFamily="2" charset="0"/>
              </a:rPr>
              <a:t>     Dubai</a:t>
            </a:r>
            <a:endParaRPr lang="en-US" altLang="x-none" b="1" dirty="0">
              <a:solidFill>
                <a:srgbClr val="FF6600"/>
              </a:solidFill>
              <a:latin typeface="Calibri" panose="020F0502020204030204" pitchFamily="2" charset="0"/>
            </a:endParaRPr>
          </a:p>
          <a:p>
            <a:r>
              <a:rPr lang="zh-CN" altLang="en-US" dirty="0">
                <a:solidFill>
                  <a:srgbClr val="FF6600"/>
                </a:solidFill>
                <a:latin typeface="Calibri" panose="020F0502020204030204" pitchFamily="2" charset="0"/>
              </a:rPr>
              <a:t>     </a:t>
            </a:r>
            <a:r>
              <a:rPr lang="en-US" altLang="x-none" dirty="0">
                <a:solidFill>
                  <a:srgbClr val="FF6600"/>
                </a:solidFill>
                <a:latin typeface="Calibri" panose="020F0502020204030204" pitchFamily="2" charset="0"/>
              </a:rPr>
              <a:t>P O Box 52034, Dubai UAE</a:t>
            </a:r>
            <a:endParaRPr lang="en-US" altLang="x-none" dirty="0">
              <a:solidFill>
                <a:srgbClr val="FF6600"/>
              </a:solidFill>
              <a:latin typeface="Calibri" panose="020F0502020204030204" pitchFamily="2" charset="0"/>
            </a:endParaRPr>
          </a:p>
          <a:p>
            <a:r>
              <a:rPr lang="zh-CN" altLang="en-US" dirty="0">
                <a:solidFill>
                  <a:srgbClr val="FF6600"/>
                </a:solidFill>
                <a:latin typeface="Calibri" panose="020F0502020204030204" pitchFamily="2" charset="0"/>
              </a:rPr>
              <a:t>     </a:t>
            </a:r>
            <a:r>
              <a:rPr lang="en-US" altLang="x-none" dirty="0">
                <a:solidFill>
                  <a:srgbClr val="FF6600"/>
                </a:solidFill>
                <a:latin typeface="Calibri" panose="020F0502020204030204" pitchFamily="2" charset="0"/>
              </a:rPr>
              <a:t>Mobile Number: 0097155 9018499</a:t>
            </a:r>
            <a:endParaRPr lang="en-US" altLang="x-none" dirty="0">
              <a:solidFill>
                <a:srgbClr val="FF6600"/>
              </a:solidFill>
              <a:latin typeface="Calibri" panose="020F0502020204030204" pitchFamily="2" charset="0"/>
            </a:endParaRPr>
          </a:p>
          <a:p>
            <a:r>
              <a:rPr lang="zh-CN" altLang="en-US" dirty="0">
                <a:solidFill>
                  <a:srgbClr val="FF6600"/>
                </a:solidFill>
                <a:latin typeface="Calibri" panose="020F0502020204030204" pitchFamily="2" charset="0"/>
              </a:rPr>
              <a:t>     </a:t>
            </a:r>
            <a:r>
              <a:rPr lang="en-US" altLang="x-none" dirty="0">
                <a:solidFill>
                  <a:srgbClr val="FF6600"/>
                </a:solidFill>
                <a:latin typeface="Calibri" panose="020F0502020204030204" pitchFamily="2" charset="0"/>
              </a:rPr>
              <a:t>Email : sn@eresourceinfotech.com</a:t>
            </a:r>
            <a:endParaRPr lang="zh-CN" altLang="en-US" dirty="0">
              <a:latin typeface="Arial" panose="020B0604020202020204" pitchFamily="34" charset="0"/>
            </a:endParaRPr>
          </a:p>
        </p:txBody>
      </p:sp>
      <p:sp>
        <p:nvSpPr>
          <p:cNvPr id="18438" name="Text Box 18437"/>
          <p:cNvSpPr txBox="1"/>
          <p:nvPr/>
        </p:nvSpPr>
        <p:spPr>
          <a:xfrm>
            <a:off x="251520" y="2445931"/>
            <a:ext cx="6259512" cy="2306955"/>
          </a:xfrm>
          <a:prstGeom prst="rect">
            <a:avLst/>
          </a:prstGeom>
          <a:noFill/>
          <a:ln w="9525">
            <a:noFill/>
          </a:ln>
        </p:spPr>
        <p:txBody>
          <a:bodyPr wrap="square" anchor="t">
            <a:spAutoFit/>
          </a:bodyPr>
          <a:lstStyle/>
          <a:p>
            <a:r>
              <a:rPr lang="en-US" altLang="x-none" b="1" dirty="0">
                <a:solidFill>
                  <a:srgbClr val="FF6600"/>
                </a:solidFill>
                <a:latin typeface="Calibri" panose="020F0502020204030204" pitchFamily="2" charset="0"/>
              </a:rPr>
              <a:t> India</a:t>
            </a:r>
            <a:endParaRPr lang="en-US" altLang="x-none" dirty="0">
              <a:solidFill>
                <a:srgbClr val="FF6600"/>
              </a:solidFill>
              <a:latin typeface="Calibri" panose="020F0502020204030204" pitchFamily="2" charset="0"/>
            </a:endParaRPr>
          </a:p>
          <a:p>
            <a:r>
              <a:rPr lang="en-IN" dirty="0" err="1">
                <a:solidFill>
                  <a:srgbClr val="FF6600"/>
                </a:solidFill>
                <a:latin typeface="Calibri" panose="020F0502020204030204" pitchFamily="2" charset="0"/>
              </a:rPr>
              <a:t>eresource</a:t>
            </a:r>
            <a:r>
              <a:rPr lang="en-IN" dirty="0">
                <a:solidFill>
                  <a:srgbClr val="FF6600"/>
                </a:solidFill>
                <a:latin typeface="Calibri" panose="020F0502020204030204" pitchFamily="2" charset="0"/>
              </a:rPr>
              <a:t> Infotech Private Limited</a:t>
            </a:r>
            <a:br>
              <a:rPr lang="en-IN" dirty="0">
                <a:solidFill>
                  <a:srgbClr val="FF6600"/>
                </a:solidFill>
                <a:latin typeface="Calibri" panose="020F0502020204030204" pitchFamily="2" charset="0"/>
              </a:rPr>
            </a:br>
            <a:r>
              <a:rPr lang="en-IN" dirty="0">
                <a:solidFill>
                  <a:srgbClr val="FF6600"/>
                </a:solidFill>
                <a:latin typeface="Calibri" panose="020F0502020204030204" pitchFamily="2" charset="0"/>
              </a:rPr>
              <a:t>Office No. A / 331, </a:t>
            </a:r>
            <a:r>
              <a:rPr lang="en-IN" dirty="0" err="1">
                <a:solidFill>
                  <a:srgbClr val="FF6600"/>
                </a:solidFill>
                <a:latin typeface="Calibri" panose="020F0502020204030204" pitchFamily="2" charset="0"/>
              </a:rPr>
              <a:t>Lodha</a:t>
            </a:r>
            <a:r>
              <a:rPr lang="en-IN" dirty="0">
                <a:solidFill>
                  <a:srgbClr val="FF6600"/>
                </a:solidFill>
                <a:latin typeface="Calibri" panose="020F0502020204030204" pitchFamily="2" charset="0"/>
              </a:rPr>
              <a:t> </a:t>
            </a:r>
            <a:r>
              <a:rPr lang="en-IN" dirty="0" err="1">
                <a:solidFill>
                  <a:srgbClr val="FF6600"/>
                </a:solidFill>
                <a:latin typeface="Calibri" panose="020F0502020204030204" pitchFamily="2" charset="0"/>
              </a:rPr>
              <a:t>Supremus</a:t>
            </a:r>
            <a:r>
              <a:rPr lang="en-IN" dirty="0">
                <a:solidFill>
                  <a:srgbClr val="FF6600"/>
                </a:solidFill>
                <a:latin typeface="Calibri" panose="020F0502020204030204" pitchFamily="2" charset="0"/>
              </a:rPr>
              <a:t> II, Road No. 22,</a:t>
            </a:r>
            <a:br>
              <a:rPr lang="en-IN" dirty="0">
                <a:solidFill>
                  <a:srgbClr val="FF6600"/>
                </a:solidFill>
                <a:latin typeface="Calibri" panose="020F0502020204030204" pitchFamily="2" charset="0"/>
              </a:rPr>
            </a:br>
            <a:r>
              <a:rPr lang="en-IN" dirty="0">
                <a:solidFill>
                  <a:srgbClr val="FF6600"/>
                </a:solidFill>
                <a:latin typeface="Calibri" panose="020F0502020204030204" pitchFamily="2" charset="0"/>
              </a:rPr>
              <a:t>Wagle Industrial Estate, Thane (West),</a:t>
            </a:r>
            <a:br>
              <a:rPr lang="en-IN" dirty="0">
                <a:solidFill>
                  <a:srgbClr val="FF6600"/>
                </a:solidFill>
                <a:latin typeface="Calibri" panose="020F0502020204030204" pitchFamily="2" charset="0"/>
              </a:rPr>
            </a:br>
            <a:r>
              <a:rPr lang="en-IN" dirty="0">
                <a:solidFill>
                  <a:srgbClr val="FF6600"/>
                </a:solidFill>
                <a:latin typeface="Calibri" panose="020F0502020204030204" pitchFamily="2" charset="0"/>
              </a:rPr>
              <a:t>Maharashtra - 400604,</a:t>
            </a:r>
            <a:br>
              <a:rPr lang="en-IN" dirty="0">
                <a:solidFill>
                  <a:srgbClr val="FF6600"/>
                </a:solidFill>
                <a:latin typeface="Calibri" panose="020F0502020204030204" pitchFamily="2" charset="0"/>
              </a:rPr>
            </a:br>
            <a:r>
              <a:rPr lang="en-IN" dirty="0">
                <a:solidFill>
                  <a:srgbClr val="FF6600"/>
                </a:solidFill>
                <a:latin typeface="Calibri" panose="020F0502020204030204" pitchFamily="2" charset="0"/>
              </a:rPr>
              <a:t>Tel: +91 22 41118000 / 8049 (50 lines). </a:t>
            </a:r>
            <a:br>
              <a:rPr lang="en-IN" dirty="0">
                <a:solidFill>
                  <a:srgbClr val="FF6600"/>
                </a:solidFill>
                <a:latin typeface="Calibri" panose="020F0502020204030204" pitchFamily="2" charset="0"/>
              </a:rPr>
            </a:br>
            <a:r>
              <a:rPr lang="en-IN" dirty="0">
                <a:solidFill>
                  <a:srgbClr val="FF6600"/>
                </a:solidFill>
                <a:latin typeface="Calibri" panose="020F0502020204030204" pitchFamily="2" charset="0"/>
              </a:rPr>
              <a:t>E-mail (Sales) : sales@eresourceinfotech.com </a:t>
            </a:r>
            <a:endParaRPr lang="en-US" altLang="x-none" dirty="0">
              <a:solidFill>
                <a:srgbClr val="FF6600"/>
              </a:solidFill>
              <a:latin typeface="Calibri" panose="020F0502020204030204" pitchFamily="2" charset="0"/>
            </a:endParaRPr>
          </a:p>
          <a:p>
            <a:r>
              <a:rPr lang="en-US" altLang="en-IN" dirty="0">
                <a:solidFill>
                  <a:srgbClr val="FF6600"/>
                </a:solidFill>
                <a:latin typeface="Calibri" panose="020F0502020204030204" pitchFamily="2" charset="0"/>
                <a:sym typeface="+mn-ea"/>
              </a:rPr>
              <a:t>Website :  http://www.eresourceerp.com  </a:t>
            </a:r>
            <a:r>
              <a:rPr lang="en-US" altLang="x-none" dirty="0">
                <a:latin typeface="Calibri" panose="020F0502020204030204" pitchFamily="2" charset="0"/>
              </a:rPr>
              <a:t> </a:t>
            </a:r>
            <a:endParaRPr lang="zh-CN" altLang="en-US" dirty="0">
              <a:latin typeface="Calibri" panose="020F0502020204030204" pitchFamily="2" charset="0"/>
            </a:endParaRPr>
          </a:p>
        </p:txBody>
      </p:sp>
    </p:spTree>
  </p:cSld>
  <p:clrMapOvr>
    <a:masterClrMapping/>
  </p:clrMapOvr>
  <p:transition advTm="10452"/>
</p:sld>
</file>

<file path=ppt/theme/theme1.xml><?xml version="1.0" encoding="utf-8"?>
<a:theme xmlns:a="http://schemas.openxmlformats.org/drawingml/2006/main" name="Blue Waves">
  <a:themeElements>
    <a:clrScheme name="">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9E2"/>
      </a:accent5>
      <a:accent6>
        <a:srgbClr val="2D89E5"/>
      </a:accent6>
      <a:hlink>
        <a:srgbClr val="CC3300"/>
      </a:hlink>
      <a:folHlink>
        <a:srgbClr val="996600"/>
      </a:folHlink>
    </a:clrScheme>
    <a:fontScheme nam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9E2"/>
        </a:accent5>
        <a:accent6>
          <a:srgbClr val="2D89E5"/>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Blue Waves">
  <a:themeElements>
    <a:clrScheme name="">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9E2"/>
      </a:accent5>
      <a:accent6>
        <a:srgbClr val="2D89E5"/>
      </a:accent6>
      <a:hlink>
        <a:srgbClr val="CC3300"/>
      </a:hlink>
      <a:folHlink>
        <a:srgbClr val="996600"/>
      </a:folHlink>
    </a:clrScheme>
    <a:fontScheme nam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9E2"/>
        </a:accent5>
        <a:accent6>
          <a:srgbClr val="2D89E5"/>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3179</Words>
  <Application>WPS Presentation</Application>
  <PresentationFormat>On-screen Show (4:3)</PresentationFormat>
  <Paragraphs>81</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9</vt:i4>
      </vt:variant>
    </vt:vector>
  </HeadingPairs>
  <TitlesOfParts>
    <vt:vector size="18" baseType="lpstr">
      <vt:lpstr>Arial</vt:lpstr>
      <vt:lpstr>SimSun</vt:lpstr>
      <vt:lpstr>Wingdings</vt:lpstr>
      <vt:lpstr>Calibri</vt:lpstr>
      <vt:lpstr>Microsoft YaHei</vt:lpstr>
      <vt:lpstr/>
      <vt:lpstr>Arial Unicode MS</vt:lpstr>
      <vt:lpstr>Blue Waves</vt:lpstr>
      <vt:lpstr>1_Blue Waves</vt:lpstr>
      <vt:lpstr>PowerPoint 演示文稿</vt:lpstr>
      <vt:lpstr>PowerPoint 演示文稿</vt:lpstr>
      <vt:lpstr>ERP Solves Manufacturing Challenges</vt:lpstr>
      <vt:lpstr>Why eresource XCEL ?</vt:lpstr>
      <vt:lpstr>Integrated Areas in eresource XCEL ERP</vt:lpstr>
      <vt:lpstr>eresource Xcel ERP</vt:lpstr>
      <vt:lpstr>eresource Xcel ERP</vt:lpstr>
      <vt:lpstr>Reasons for implementing eresource XCEL ERP</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45</cp:revision>
  <dcterms:created xsi:type="dcterms:W3CDTF">2006-07-13T01:48:00Z</dcterms:created>
  <dcterms:modified xsi:type="dcterms:W3CDTF">2018-02-20T05:36:18Z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1033-10.2.0.5996</vt:lpwstr>
  </property>
</Properties>
</file>